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92" r:id="rId2"/>
  </p:sldMasterIdLst>
  <p:sldIdLst>
    <p:sldId id="256" r:id="rId3"/>
  </p:sldIdLst>
  <p:sldSz cx="30275213" cy="21383625"/>
  <p:notesSz cx="6858000" cy="9144000"/>
  <p:defaultTextStyle>
    <a:defPPr>
      <a:defRPr lang="en-US"/>
    </a:defPPr>
    <a:lvl1pPr marL="0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1pPr>
    <a:lvl2pPr marL="1239806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2pPr>
    <a:lvl3pPr marL="2479613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3pPr>
    <a:lvl4pPr marL="3719421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4pPr>
    <a:lvl5pPr marL="4959228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5pPr>
    <a:lvl6pPr marL="6199034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6pPr>
    <a:lvl7pPr marL="7438840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7pPr>
    <a:lvl8pPr marL="8678647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8pPr>
    <a:lvl9pPr marL="9918455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758" y="-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4402" y="3506348"/>
            <a:ext cx="22706410" cy="7444669"/>
          </a:xfrm>
        </p:spPr>
        <p:txBody>
          <a:bodyPr anchor="b">
            <a:normAutofit/>
          </a:bodyPr>
          <a:lstStyle>
            <a:lvl1pPr algn="ctr">
              <a:defRPr sz="1986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7"/>
            <a:ext cx="22706410" cy="5162758"/>
          </a:xfrm>
        </p:spPr>
        <p:txBody>
          <a:bodyPr>
            <a:normAutofit/>
          </a:bodyPr>
          <a:lstStyle>
            <a:lvl1pPr marL="0" indent="0" algn="ctr">
              <a:buNone/>
              <a:defRPr sz="794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513721" indent="0" algn="ctr">
              <a:buNone/>
              <a:defRPr sz="9271"/>
            </a:lvl2pPr>
            <a:lvl3pPr marL="3027442" indent="0" algn="ctr">
              <a:buNone/>
              <a:defRPr sz="7947"/>
            </a:lvl3pPr>
            <a:lvl4pPr marL="4541163" indent="0" algn="ctr">
              <a:buNone/>
              <a:defRPr sz="6622"/>
            </a:lvl4pPr>
            <a:lvl5pPr marL="6054884" indent="0" algn="ctr">
              <a:buNone/>
              <a:defRPr sz="6622"/>
            </a:lvl5pPr>
            <a:lvl6pPr marL="7568605" indent="0" algn="ctr">
              <a:buNone/>
              <a:defRPr sz="6622"/>
            </a:lvl6pPr>
            <a:lvl7pPr marL="9082324" indent="0" algn="ctr">
              <a:buNone/>
              <a:defRPr sz="6622"/>
            </a:lvl7pPr>
            <a:lvl8pPr marL="10596045" indent="0" algn="ctr">
              <a:buNone/>
              <a:defRPr sz="6622"/>
            </a:lvl8pPr>
            <a:lvl9pPr marL="12109766" indent="0" algn="ctr">
              <a:buNone/>
              <a:defRPr sz="6622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672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55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2" y="1123636"/>
            <a:ext cx="6528093" cy="1812163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6" y="1123629"/>
            <a:ext cx="19205838" cy="1812163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3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672782" y="2"/>
            <a:ext cx="12509550" cy="21383628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59950" y="2851153"/>
            <a:ext cx="23001504" cy="10876607"/>
          </a:xfrm>
        </p:spPr>
        <p:txBody>
          <a:bodyPr anchor="b">
            <a:normAutofit/>
          </a:bodyPr>
          <a:lstStyle>
            <a:lvl1pPr algn="r">
              <a:defRPr sz="16838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81971" y="13727759"/>
            <a:ext cx="19079486" cy="4254683"/>
          </a:xfrm>
        </p:spPr>
        <p:txBody>
          <a:bodyPr anchor="t">
            <a:normAutofit/>
          </a:bodyPr>
          <a:lstStyle>
            <a:lvl1pPr marL="0" indent="0" algn="r">
              <a:buNone/>
              <a:defRPr sz="5613">
                <a:solidFill>
                  <a:schemeClr val="tx1"/>
                </a:solidFill>
              </a:defRPr>
            </a:lvl1pPr>
            <a:lvl2pPr marL="1425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51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276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02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127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553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979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55178" y="19074195"/>
            <a:ext cx="2839040" cy="1138480"/>
          </a:xfrm>
        </p:spPr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997954" y="19074195"/>
            <a:ext cx="11950624" cy="113848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399068" y="19074195"/>
            <a:ext cx="1362385" cy="1138480"/>
          </a:xfrm>
        </p:spPr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672782" y="11760994"/>
            <a:ext cx="1198394" cy="282147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Freeform 13"/>
          <p:cNvSpPr/>
          <p:nvPr/>
        </p:nvSpPr>
        <p:spPr bwMode="auto">
          <a:xfrm>
            <a:off x="1855411" y="12057990"/>
            <a:ext cx="204990" cy="252447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36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783" y="1425578"/>
            <a:ext cx="25509671" cy="617749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1783" y="8315854"/>
            <a:ext cx="25509671" cy="10391905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16616" y="19045624"/>
            <a:ext cx="2839040" cy="1138480"/>
          </a:xfrm>
        </p:spPr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1313" y="19045624"/>
            <a:ext cx="17596034" cy="113848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344926" y="19045624"/>
            <a:ext cx="1416528" cy="1138480"/>
          </a:xfrm>
        </p:spPr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848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8818" y="8315850"/>
            <a:ext cx="22182636" cy="7358832"/>
          </a:xfrm>
        </p:spPr>
        <p:txBody>
          <a:bodyPr anchor="b"/>
          <a:lstStyle>
            <a:lvl1pPr algn="r">
              <a:defRPr sz="1247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78826" y="15674684"/>
            <a:ext cx="22182626" cy="2682775"/>
          </a:xfrm>
        </p:spPr>
        <p:txBody>
          <a:bodyPr anchor="t">
            <a:normAutofit/>
          </a:bodyPr>
          <a:lstStyle>
            <a:lvl1pPr marL="0" indent="0" algn="r">
              <a:buNone/>
              <a:defRPr sz="6236">
                <a:solidFill>
                  <a:schemeClr val="tx1"/>
                </a:solidFill>
              </a:defRPr>
            </a:lvl1pPr>
            <a:lvl2pPr marL="1425595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392438" y="19070248"/>
            <a:ext cx="1369016" cy="1138480"/>
          </a:xfrm>
        </p:spPr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9982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783" y="2138367"/>
            <a:ext cx="25509671" cy="546470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781" y="8315854"/>
            <a:ext cx="12382562" cy="10503713"/>
          </a:xfrm>
        </p:spPr>
        <p:txBody>
          <a:bodyPr>
            <a:normAutofit/>
          </a:bodyPr>
          <a:lstStyle>
            <a:lvl1pPr>
              <a:defRPr sz="5613"/>
            </a:lvl1pPr>
            <a:lvl2pPr>
              <a:defRPr sz="4989"/>
            </a:lvl2pPr>
            <a:lvl3pPr>
              <a:defRPr sz="4365"/>
            </a:lvl3pPr>
            <a:lvl4pPr>
              <a:defRPr sz="3742"/>
            </a:lvl4pPr>
            <a:lvl5pPr>
              <a:defRPr sz="3742"/>
            </a:lvl5pPr>
            <a:lvl6pPr>
              <a:defRPr sz="3742"/>
            </a:lvl6pPr>
            <a:lvl7pPr>
              <a:defRPr sz="3742"/>
            </a:lvl7pPr>
            <a:lvl8pPr>
              <a:defRPr sz="3742"/>
            </a:lvl8pPr>
            <a:lvl9pPr>
              <a:defRPr sz="374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378890" y="8315854"/>
            <a:ext cx="12382562" cy="10435583"/>
          </a:xfrm>
        </p:spPr>
        <p:txBody>
          <a:bodyPr>
            <a:normAutofit/>
          </a:bodyPr>
          <a:lstStyle>
            <a:lvl1pPr>
              <a:defRPr sz="5613"/>
            </a:lvl1pPr>
            <a:lvl2pPr>
              <a:defRPr sz="4989"/>
            </a:lvl2pPr>
            <a:lvl3pPr>
              <a:defRPr sz="4365"/>
            </a:lvl3pPr>
            <a:lvl4pPr>
              <a:defRPr sz="3742"/>
            </a:lvl4pPr>
            <a:lvl5pPr>
              <a:defRPr sz="3742"/>
            </a:lvl5pPr>
            <a:lvl6pPr>
              <a:defRPr sz="3742"/>
            </a:lvl6pPr>
            <a:lvl7pPr>
              <a:defRPr sz="3742"/>
            </a:lvl7pPr>
            <a:lvl8pPr>
              <a:defRPr sz="3742"/>
            </a:lvl8pPr>
            <a:lvl9pPr>
              <a:defRPr sz="374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9502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1830" y="8289454"/>
            <a:ext cx="11443564" cy="1796817"/>
          </a:xfrm>
        </p:spPr>
        <p:txBody>
          <a:bodyPr anchor="b">
            <a:noAutofit/>
          </a:bodyPr>
          <a:lstStyle>
            <a:lvl1pPr marL="0" indent="0">
              <a:buNone/>
              <a:defRPr sz="8731" b="0">
                <a:solidFill>
                  <a:schemeClr val="accent1">
                    <a:lumMod val="75000"/>
                  </a:schemeClr>
                </a:solidFill>
              </a:defRPr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6805" y="10399764"/>
            <a:ext cx="12158584" cy="8310426"/>
          </a:xfrm>
        </p:spPr>
        <p:txBody>
          <a:bodyPr anchor="t">
            <a:normAutofit/>
          </a:bodyPr>
          <a:lstStyle>
            <a:lvl1pPr>
              <a:defRPr sz="5613"/>
            </a:lvl1pPr>
            <a:lvl2pPr>
              <a:defRPr sz="4989"/>
            </a:lvl2pPr>
            <a:lvl3pPr>
              <a:defRPr sz="4365"/>
            </a:lvl3pPr>
            <a:lvl4pPr>
              <a:defRPr sz="3742"/>
            </a:lvl4pPr>
            <a:lvl5pPr>
              <a:defRPr sz="3742"/>
            </a:lvl5pPr>
            <a:lvl6pPr>
              <a:defRPr sz="3742"/>
            </a:lvl6pPr>
            <a:lvl7pPr>
              <a:defRPr sz="3742"/>
            </a:lvl7pPr>
            <a:lvl8pPr>
              <a:defRPr sz="3742"/>
            </a:lvl8pPr>
            <a:lvl9pPr>
              <a:defRPr sz="374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090100" y="8315854"/>
            <a:ext cx="11481689" cy="1796817"/>
          </a:xfrm>
        </p:spPr>
        <p:txBody>
          <a:bodyPr anchor="b">
            <a:noAutofit/>
          </a:bodyPr>
          <a:lstStyle>
            <a:lvl1pPr marL="0" indent="0">
              <a:buNone/>
              <a:defRPr sz="8731" b="0">
                <a:solidFill>
                  <a:schemeClr val="accent1">
                    <a:lumMod val="75000"/>
                  </a:schemeClr>
                </a:solidFill>
              </a:defRPr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13198" y="10399764"/>
            <a:ext cx="12158584" cy="8310426"/>
          </a:xfrm>
        </p:spPr>
        <p:txBody>
          <a:bodyPr anchor="t">
            <a:normAutofit/>
          </a:bodyPr>
          <a:lstStyle>
            <a:lvl1pPr>
              <a:defRPr sz="5613"/>
            </a:lvl1pPr>
            <a:lvl2pPr>
              <a:defRPr sz="4989"/>
            </a:lvl2pPr>
            <a:lvl3pPr>
              <a:defRPr sz="4365"/>
            </a:lvl3pPr>
            <a:lvl4pPr>
              <a:defRPr sz="3742"/>
            </a:lvl4pPr>
            <a:lvl5pPr>
              <a:defRPr sz="3742"/>
            </a:lvl5pPr>
            <a:lvl6pPr>
              <a:defRPr sz="3742"/>
            </a:lvl6pPr>
            <a:lvl7pPr>
              <a:defRPr sz="3742"/>
            </a:lvl7pPr>
            <a:lvl8pPr>
              <a:defRPr sz="3742"/>
            </a:lvl8pPr>
            <a:lvl9pPr>
              <a:defRPr sz="374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355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9556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2977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6808" y="4989513"/>
            <a:ext cx="8815484" cy="4276725"/>
          </a:xfrm>
        </p:spPr>
        <p:txBody>
          <a:bodyPr anchor="b">
            <a:normAutofit/>
          </a:bodyPr>
          <a:lstStyle>
            <a:lvl1pPr algn="ctr">
              <a:defRPr sz="7483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70101" y="2138364"/>
            <a:ext cx="15501684" cy="15918924"/>
          </a:xfrm>
        </p:spPr>
        <p:txBody>
          <a:bodyPr anchor="ctr">
            <a:normAutofit/>
          </a:bodyPr>
          <a:lstStyle>
            <a:lvl1pPr>
              <a:defRPr sz="6236"/>
            </a:lvl1pPr>
            <a:lvl2pPr>
              <a:defRPr sz="5613"/>
            </a:lvl2pPr>
            <a:lvl3pPr>
              <a:defRPr sz="4989"/>
            </a:lvl3pPr>
            <a:lvl4pPr>
              <a:defRPr sz="4365"/>
            </a:lvl4pPr>
            <a:lvl5pPr>
              <a:defRPr sz="4365"/>
            </a:lvl5pPr>
            <a:lvl6pPr>
              <a:defRPr sz="4365"/>
            </a:lvl6pPr>
            <a:lvl7pPr>
              <a:defRPr sz="4365"/>
            </a:lvl7pPr>
            <a:lvl8pPr>
              <a:defRPr sz="4365"/>
            </a:lvl8pPr>
            <a:lvl9pPr>
              <a:defRPr sz="436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6808" y="9266238"/>
            <a:ext cx="8815484" cy="5702300"/>
          </a:xfrm>
        </p:spPr>
        <p:txBody>
          <a:bodyPr>
            <a:normAutofit/>
          </a:bodyPr>
          <a:lstStyle>
            <a:lvl1pPr marL="0" indent="0" algn="ctr">
              <a:buNone/>
              <a:defRPr sz="4989"/>
            </a:lvl1pPr>
            <a:lvl2pPr marL="1425595" indent="0">
              <a:buNone/>
              <a:defRPr sz="3742"/>
            </a:lvl2pPr>
            <a:lvl3pPr marL="2851191" indent="0">
              <a:buNone/>
              <a:defRPr sz="3118"/>
            </a:lvl3pPr>
            <a:lvl4pPr marL="4276786" indent="0">
              <a:buNone/>
              <a:defRPr sz="2806"/>
            </a:lvl4pPr>
            <a:lvl5pPr marL="5702381" indent="0">
              <a:buNone/>
              <a:defRPr sz="2806"/>
            </a:lvl5pPr>
            <a:lvl6pPr marL="7127977" indent="0">
              <a:buNone/>
              <a:defRPr sz="2806"/>
            </a:lvl6pPr>
            <a:lvl7pPr marL="8553572" indent="0">
              <a:buNone/>
              <a:defRPr sz="2806"/>
            </a:lvl7pPr>
            <a:lvl8pPr marL="9979167" indent="0">
              <a:buNone/>
              <a:defRPr sz="2806"/>
            </a:lvl8pPr>
            <a:lvl9pPr marL="11404763" indent="0">
              <a:buNone/>
              <a:defRPr sz="280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699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3820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2863" y="5464701"/>
            <a:ext cx="13477764" cy="4276725"/>
          </a:xfrm>
        </p:spPr>
        <p:txBody>
          <a:bodyPr anchor="b">
            <a:normAutofit/>
          </a:bodyPr>
          <a:lstStyle>
            <a:lvl1pPr algn="ctr">
              <a:defRPr sz="8731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864052" y="2851150"/>
            <a:ext cx="8149446" cy="1425575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989"/>
            </a:lvl1pPr>
            <a:lvl2pPr marL="1425595" indent="0">
              <a:buNone/>
              <a:defRPr sz="4989"/>
            </a:lvl2pPr>
            <a:lvl3pPr marL="2851191" indent="0">
              <a:buNone/>
              <a:defRPr sz="4989"/>
            </a:lvl3pPr>
            <a:lvl4pPr marL="4276786" indent="0">
              <a:buNone/>
              <a:defRPr sz="4989"/>
            </a:lvl4pPr>
            <a:lvl5pPr marL="5702381" indent="0">
              <a:buNone/>
              <a:defRPr sz="4989"/>
            </a:lvl5pPr>
            <a:lvl6pPr marL="7127977" indent="0">
              <a:buNone/>
              <a:defRPr sz="4989"/>
            </a:lvl6pPr>
            <a:lvl7pPr marL="8553572" indent="0">
              <a:buNone/>
              <a:defRPr sz="4989"/>
            </a:lvl7pPr>
            <a:lvl8pPr marL="9979167" indent="0">
              <a:buNone/>
              <a:defRPr sz="4989"/>
            </a:lvl8pPr>
            <a:lvl9pPr marL="11404763" indent="0">
              <a:buNone/>
              <a:defRPr sz="4989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2863" y="9741426"/>
            <a:ext cx="13477764" cy="5702300"/>
          </a:xfrm>
        </p:spPr>
        <p:txBody>
          <a:bodyPr>
            <a:normAutofit/>
          </a:bodyPr>
          <a:lstStyle>
            <a:lvl1pPr marL="0" indent="0" algn="ctr">
              <a:buNone/>
              <a:defRPr sz="5613"/>
            </a:lvl1pPr>
            <a:lvl2pPr marL="1425595" indent="0">
              <a:buNone/>
              <a:defRPr sz="3742"/>
            </a:lvl2pPr>
            <a:lvl3pPr marL="2851191" indent="0">
              <a:buNone/>
              <a:defRPr sz="3118"/>
            </a:lvl3pPr>
            <a:lvl4pPr marL="4276786" indent="0">
              <a:buNone/>
              <a:defRPr sz="2806"/>
            </a:lvl4pPr>
            <a:lvl5pPr marL="5702381" indent="0">
              <a:buNone/>
              <a:defRPr sz="2806"/>
            </a:lvl5pPr>
            <a:lvl6pPr marL="7127977" indent="0">
              <a:buNone/>
              <a:defRPr sz="2806"/>
            </a:lvl6pPr>
            <a:lvl7pPr marL="8553572" indent="0">
              <a:buNone/>
              <a:defRPr sz="2806"/>
            </a:lvl7pPr>
            <a:lvl8pPr marL="9979167" indent="0">
              <a:buNone/>
              <a:defRPr sz="2806"/>
            </a:lvl8pPr>
            <a:lvl9pPr marL="11404763" indent="0">
              <a:buNone/>
              <a:defRPr sz="280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2919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6807" y="14757336"/>
            <a:ext cx="24884977" cy="1767121"/>
          </a:xfrm>
        </p:spPr>
        <p:txBody>
          <a:bodyPr anchor="b">
            <a:normAutofit/>
          </a:bodyPr>
          <a:lstStyle>
            <a:lvl1pPr algn="ctr">
              <a:defRPr sz="7483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26497" y="2906377"/>
            <a:ext cx="20432011" cy="9868571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989"/>
            </a:lvl1pPr>
            <a:lvl2pPr marL="1425595" indent="0">
              <a:buNone/>
              <a:defRPr sz="4989"/>
            </a:lvl2pPr>
            <a:lvl3pPr marL="2851191" indent="0">
              <a:buNone/>
              <a:defRPr sz="4989"/>
            </a:lvl3pPr>
            <a:lvl4pPr marL="4276786" indent="0">
              <a:buNone/>
              <a:defRPr sz="4989"/>
            </a:lvl4pPr>
            <a:lvl5pPr marL="5702381" indent="0">
              <a:buNone/>
              <a:defRPr sz="4989"/>
            </a:lvl5pPr>
            <a:lvl6pPr marL="7127977" indent="0">
              <a:buNone/>
              <a:defRPr sz="4989"/>
            </a:lvl6pPr>
            <a:lvl7pPr marL="8553572" indent="0">
              <a:buNone/>
              <a:defRPr sz="4989"/>
            </a:lvl7pPr>
            <a:lvl8pPr marL="9979167" indent="0">
              <a:buNone/>
              <a:defRPr sz="4989"/>
            </a:lvl8pPr>
            <a:lvl9pPr marL="11404763" indent="0">
              <a:buNone/>
              <a:defRPr sz="4989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6807" y="16524457"/>
            <a:ext cx="24884977" cy="1539421"/>
          </a:xfrm>
        </p:spPr>
        <p:txBody>
          <a:bodyPr>
            <a:normAutofit/>
          </a:bodyPr>
          <a:lstStyle>
            <a:lvl1pPr marL="0" indent="0" algn="ctr">
              <a:buNone/>
              <a:defRPr sz="4365"/>
            </a:lvl1pPr>
            <a:lvl2pPr marL="1425595" indent="0">
              <a:buNone/>
              <a:defRPr sz="3742"/>
            </a:lvl2pPr>
            <a:lvl3pPr marL="2851191" indent="0">
              <a:buNone/>
              <a:defRPr sz="3118"/>
            </a:lvl3pPr>
            <a:lvl4pPr marL="4276786" indent="0">
              <a:buNone/>
              <a:defRPr sz="2806"/>
            </a:lvl4pPr>
            <a:lvl5pPr marL="5702381" indent="0">
              <a:buNone/>
              <a:defRPr sz="2806"/>
            </a:lvl5pPr>
            <a:lvl6pPr marL="7127977" indent="0">
              <a:buNone/>
              <a:defRPr sz="2806"/>
            </a:lvl6pPr>
            <a:lvl7pPr marL="8553572" indent="0">
              <a:buNone/>
              <a:defRPr sz="2806"/>
            </a:lvl7pPr>
            <a:lvl8pPr marL="9979167" indent="0">
              <a:buNone/>
              <a:defRPr sz="2806"/>
            </a:lvl8pPr>
            <a:lvl9pPr marL="11404763" indent="0">
              <a:buNone/>
              <a:defRPr sz="280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7713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6810" y="2138363"/>
            <a:ext cx="24884977" cy="9503833"/>
          </a:xfrm>
        </p:spPr>
        <p:txBody>
          <a:bodyPr anchor="ctr">
            <a:normAutofit/>
          </a:bodyPr>
          <a:lstStyle>
            <a:lvl1pPr algn="ctr">
              <a:defRPr sz="9978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6809" y="13542962"/>
            <a:ext cx="24884980" cy="4514321"/>
          </a:xfrm>
        </p:spPr>
        <p:txBody>
          <a:bodyPr anchor="ctr">
            <a:normAutofit/>
          </a:bodyPr>
          <a:lstStyle>
            <a:lvl1pPr marL="0" indent="0" algn="ctr">
              <a:buNone/>
              <a:defRPr sz="6236">
                <a:solidFill>
                  <a:schemeClr val="tx1"/>
                </a:solidFill>
              </a:defRPr>
            </a:lvl1pPr>
            <a:lvl2pPr marL="1425595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2476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209694" y="2690954"/>
            <a:ext cx="1514155" cy="1823364"/>
          </a:xfrm>
          <a:prstGeom prst="rect">
            <a:avLst/>
          </a:prstGeom>
        </p:spPr>
        <p:txBody>
          <a:bodyPr vert="horz" lIns="285115" tIns="142558" rIns="285115" bIns="14255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24945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057635" y="8791043"/>
            <a:ext cx="1514155" cy="1823364"/>
          </a:xfrm>
          <a:prstGeom prst="rect">
            <a:avLst/>
          </a:prstGeom>
        </p:spPr>
        <p:txBody>
          <a:bodyPr vert="horz" lIns="285115" tIns="142558" rIns="285115" bIns="14255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24945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52" y="2138367"/>
            <a:ext cx="23090859" cy="8553447"/>
          </a:xfrm>
        </p:spPr>
        <p:txBody>
          <a:bodyPr anchor="ctr">
            <a:normAutofit/>
          </a:bodyPr>
          <a:lstStyle>
            <a:lvl1pPr algn="ctr">
              <a:defRPr sz="9978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291656" y="10691809"/>
            <a:ext cx="21955251" cy="1187979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5613"/>
            </a:lvl1pPr>
            <a:lvl2pPr marL="1425595" indent="0">
              <a:buFontTx/>
              <a:buNone/>
              <a:defRPr/>
            </a:lvl2pPr>
            <a:lvl3pPr marL="2851191" indent="0">
              <a:buFontTx/>
              <a:buNone/>
              <a:defRPr/>
            </a:lvl3pPr>
            <a:lvl4pPr marL="4276786" indent="0">
              <a:buFontTx/>
              <a:buNone/>
              <a:defRPr/>
            </a:lvl4pPr>
            <a:lvl5pPr marL="570238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6807" y="13542962"/>
            <a:ext cx="24884977" cy="4514321"/>
          </a:xfrm>
        </p:spPr>
        <p:txBody>
          <a:bodyPr anchor="ctr">
            <a:normAutofit/>
          </a:bodyPr>
          <a:lstStyle>
            <a:lvl1pPr marL="0" indent="0" algn="ctr">
              <a:buNone/>
              <a:defRPr sz="6236">
                <a:solidFill>
                  <a:schemeClr val="tx1"/>
                </a:solidFill>
              </a:defRPr>
            </a:lvl1pPr>
            <a:lvl2pPr marL="1425595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3873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6814" y="10316339"/>
            <a:ext cx="24884970" cy="4579800"/>
          </a:xfrm>
        </p:spPr>
        <p:txBody>
          <a:bodyPr anchor="b">
            <a:normAutofit/>
          </a:bodyPr>
          <a:lstStyle>
            <a:lvl1pPr algn="r">
              <a:defRPr sz="9978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6808" y="14896139"/>
            <a:ext cx="24884974" cy="2682775"/>
          </a:xfrm>
        </p:spPr>
        <p:txBody>
          <a:bodyPr anchor="t">
            <a:normAutofit/>
          </a:bodyPr>
          <a:lstStyle>
            <a:lvl1pPr marL="0" indent="0" algn="r">
              <a:buNone/>
              <a:defRPr sz="6236">
                <a:solidFill>
                  <a:schemeClr val="tx1"/>
                </a:solidFill>
              </a:defRPr>
            </a:lvl1pPr>
            <a:lvl2pPr marL="1425595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1008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209694" y="2690954"/>
            <a:ext cx="1514155" cy="1823364"/>
          </a:xfrm>
          <a:prstGeom prst="rect">
            <a:avLst/>
          </a:prstGeom>
        </p:spPr>
        <p:txBody>
          <a:bodyPr vert="horz" lIns="285115" tIns="142558" rIns="285115" bIns="14255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24945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057635" y="8791043"/>
            <a:ext cx="1514155" cy="1823364"/>
          </a:xfrm>
          <a:prstGeom prst="rect">
            <a:avLst/>
          </a:prstGeom>
        </p:spPr>
        <p:txBody>
          <a:bodyPr vert="horz" lIns="285115" tIns="142558" rIns="285115" bIns="14255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24945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52" y="2138367"/>
            <a:ext cx="23090859" cy="8553447"/>
          </a:xfrm>
        </p:spPr>
        <p:txBody>
          <a:bodyPr anchor="ctr">
            <a:normAutofit/>
          </a:bodyPr>
          <a:lstStyle>
            <a:lvl1pPr algn="ctr">
              <a:defRPr sz="9978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686812" y="12117388"/>
            <a:ext cx="24884974" cy="2771951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7483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6808" y="14889339"/>
            <a:ext cx="24884974" cy="3167944"/>
          </a:xfrm>
        </p:spPr>
        <p:txBody>
          <a:bodyPr anchor="t">
            <a:normAutofit/>
          </a:bodyPr>
          <a:lstStyle>
            <a:lvl1pPr marL="0" indent="0" algn="r">
              <a:buNone/>
              <a:defRPr sz="5613">
                <a:solidFill>
                  <a:schemeClr val="tx1"/>
                </a:solidFill>
              </a:defRPr>
            </a:lvl1pPr>
            <a:lvl2pPr marL="1425595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1630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6813" y="2138367"/>
            <a:ext cx="24884977" cy="8503951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686809" y="10929408"/>
            <a:ext cx="24884980" cy="261355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731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6809" y="13542962"/>
            <a:ext cx="24884980" cy="4514321"/>
          </a:xfrm>
        </p:spPr>
        <p:txBody>
          <a:bodyPr anchor="t">
            <a:normAutofit/>
          </a:bodyPr>
          <a:lstStyle>
            <a:lvl1pPr marL="0" indent="0" algn="l">
              <a:buNone/>
              <a:defRPr sz="5613">
                <a:solidFill>
                  <a:schemeClr val="tx1"/>
                </a:solidFill>
              </a:defRPr>
            </a:lvl1pPr>
            <a:lvl2pPr marL="1425595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1175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7408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174458" y="2138362"/>
            <a:ext cx="4397332" cy="159189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86810" y="2138362"/>
            <a:ext cx="19919835" cy="15918921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563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5" y="5339435"/>
            <a:ext cx="26112372" cy="8890225"/>
          </a:xfrm>
        </p:spPr>
        <p:txBody>
          <a:bodyPr anchor="b">
            <a:normAutofit/>
          </a:bodyPr>
          <a:lstStyle>
            <a:lvl1pPr>
              <a:defRPr sz="1986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5" y="14195365"/>
            <a:ext cx="26112372" cy="4677667"/>
          </a:xfrm>
        </p:spPr>
        <p:txBody>
          <a:bodyPr anchor="t">
            <a:normAutofit/>
          </a:bodyPr>
          <a:lstStyle>
            <a:lvl1pPr marL="0" indent="0">
              <a:buNone/>
              <a:defRPr sz="794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513721" indent="0">
              <a:buNone/>
              <a:defRPr sz="5959">
                <a:solidFill>
                  <a:schemeClr val="tx1">
                    <a:tint val="75000"/>
                  </a:schemeClr>
                </a:solidFill>
              </a:defRPr>
            </a:lvl2pPr>
            <a:lvl3pPr marL="3027442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3pPr>
            <a:lvl4pPr marL="4541163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4pPr>
            <a:lvl5pPr marL="6054884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5pPr>
            <a:lvl6pPr marL="7568605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6pPr>
            <a:lvl7pPr marL="9082324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7pPr>
            <a:lvl8pPr marL="10596045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8pPr>
            <a:lvl9pPr marL="12109766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605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98622" y="5702302"/>
            <a:ext cx="12866966" cy="1356771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7" y="5702302"/>
            <a:ext cx="12866966" cy="1356771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66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8622" y="5244109"/>
            <a:ext cx="12803892" cy="2574576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7947" b="1"/>
            </a:lvl1pPr>
            <a:lvl2pPr marL="1513721" indent="0">
              <a:buNone/>
              <a:defRPr sz="6622" b="1"/>
            </a:lvl2pPr>
            <a:lvl3pPr marL="3027442" indent="0">
              <a:buNone/>
              <a:defRPr sz="5959" b="1"/>
            </a:lvl3pPr>
            <a:lvl4pPr marL="4541163" indent="0">
              <a:buNone/>
              <a:defRPr sz="5298" b="1"/>
            </a:lvl4pPr>
            <a:lvl5pPr marL="6054884" indent="0">
              <a:buNone/>
              <a:defRPr sz="5298" b="1"/>
            </a:lvl5pPr>
            <a:lvl6pPr marL="7568605" indent="0">
              <a:buNone/>
              <a:defRPr sz="5298" b="1"/>
            </a:lvl6pPr>
            <a:lvl7pPr marL="9082324" indent="0">
              <a:buNone/>
              <a:defRPr sz="5298" b="1"/>
            </a:lvl7pPr>
            <a:lvl8pPr marL="10596045" indent="0">
              <a:buNone/>
              <a:defRPr sz="5298" b="1"/>
            </a:lvl8pPr>
            <a:lvl9pPr marL="12109766" indent="0">
              <a:buNone/>
              <a:defRPr sz="5298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8622" y="7818688"/>
            <a:ext cx="12803892" cy="114760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32" y="5244111"/>
            <a:ext cx="12866967" cy="257457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7947" b="1"/>
            </a:lvl1pPr>
            <a:lvl2pPr marL="1513721" indent="0">
              <a:buNone/>
              <a:defRPr sz="6622" b="1"/>
            </a:lvl2pPr>
            <a:lvl3pPr marL="3027442" indent="0">
              <a:buNone/>
              <a:defRPr sz="5959" b="1"/>
            </a:lvl3pPr>
            <a:lvl4pPr marL="4541163" indent="0">
              <a:buNone/>
              <a:defRPr sz="5298" b="1"/>
            </a:lvl4pPr>
            <a:lvl5pPr marL="6054884" indent="0">
              <a:buNone/>
              <a:defRPr sz="5298" b="1"/>
            </a:lvl5pPr>
            <a:lvl6pPr marL="7568605" indent="0">
              <a:buNone/>
              <a:defRPr sz="5298" b="1"/>
            </a:lvl6pPr>
            <a:lvl7pPr marL="9082324" indent="0">
              <a:buNone/>
              <a:defRPr sz="5298" b="1"/>
            </a:lvl7pPr>
            <a:lvl8pPr marL="10596045" indent="0">
              <a:buNone/>
              <a:defRPr sz="5298" b="1"/>
            </a:lvl8pPr>
            <a:lvl9pPr marL="12109766" indent="0">
              <a:buNone/>
              <a:defRPr sz="5298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32" y="7818688"/>
            <a:ext cx="12866967" cy="114760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28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942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6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989" y="1425577"/>
            <a:ext cx="9763756" cy="4989504"/>
          </a:xfrm>
        </p:spPr>
        <p:txBody>
          <a:bodyPr anchor="b">
            <a:normAutofit/>
          </a:bodyPr>
          <a:lstStyle>
            <a:lvl1pPr>
              <a:defRPr sz="10594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6966" y="3088746"/>
            <a:ext cx="15326826" cy="15206133"/>
          </a:xfrm>
        </p:spPr>
        <p:txBody>
          <a:bodyPr/>
          <a:lstStyle>
            <a:lvl1pPr>
              <a:defRPr sz="10594"/>
            </a:lvl1pPr>
            <a:lvl2pPr>
              <a:defRPr sz="9271"/>
            </a:lvl2pPr>
            <a:lvl3pPr>
              <a:defRPr sz="7947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8989" y="6415086"/>
            <a:ext cx="9763756" cy="11879794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5298"/>
            </a:lvl1pPr>
            <a:lvl2pPr marL="1513721" indent="0">
              <a:buNone/>
              <a:defRPr sz="3973"/>
            </a:lvl2pPr>
            <a:lvl3pPr marL="3027442" indent="0">
              <a:buNone/>
              <a:defRPr sz="3312"/>
            </a:lvl3pPr>
            <a:lvl4pPr marL="4541163" indent="0">
              <a:buNone/>
              <a:defRPr sz="2980"/>
            </a:lvl4pPr>
            <a:lvl5pPr marL="6054884" indent="0">
              <a:buNone/>
              <a:defRPr sz="2980"/>
            </a:lvl5pPr>
            <a:lvl6pPr marL="7568605" indent="0">
              <a:buNone/>
              <a:defRPr sz="2980"/>
            </a:lvl6pPr>
            <a:lvl7pPr marL="9082324" indent="0">
              <a:buNone/>
              <a:defRPr sz="2980"/>
            </a:lvl7pPr>
            <a:lvl8pPr marL="10596045" indent="0">
              <a:buNone/>
              <a:defRPr sz="2980"/>
            </a:lvl8pPr>
            <a:lvl9pPr marL="12109766" indent="0">
              <a:buNone/>
              <a:defRPr sz="298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11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989" y="1425575"/>
            <a:ext cx="9763756" cy="4989512"/>
          </a:xfrm>
        </p:spPr>
        <p:txBody>
          <a:bodyPr anchor="b">
            <a:normAutofit/>
          </a:bodyPr>
          <a:lstStyle>
            <a:lvl1pPr>
              <a:defRPr sz="10594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866966" y="3088746"/>
            <a:ext cx="15326826" cy="15206133"/>
          </a:xfrm>
        </p:spPr>
        <p:txBody>
          <a:bodyPr/>
          <a:lstStyle>
            <a:lvl1pPr marL="0" indent="0">
              <a:buNone/>
              <a:defRPr sz="10594"/>
            </a:lvl1pPr>
            <a:lvl2pPr marL="1513721" indent="0">
              <a:buNone/>
              <a:defRPr sz="9271"/>
            </a:lvl2pPr>
            <a:lvl3pPr marL="3027442" indent="0">
              <a:buNone/>
              <a:defRPr sz="7947"/>
            </a:lvl3pPr>
            <a:lvl4pPr marL="4541163" indent="0">
              <a:buNone/>
              <a:defRPr sz="6622"/>
            </a:lvl4pPr>
            <a:lvl5pPr marL="6054884" indent="0">
              <a:buNone/>
              <a:defRPr sz="6622"/>
            </a:lvl5pPr>
            <a:lvl6pPr marL="7568605" indent="0">
              <a:buNone/>
              <a:defRPr sz="6622"/>
            </a:lvl6pPr>
            <a:lvl7pPr marL="9082324" indent="0">
              <a:buNone/>
              <a:defRPr sz="6622"/>
            </a:lvl7pPr>
            <a:lvl8pPr marL="10596045" indent="0">
              <a:buNone/>
              <a:defRPr sz="6622"/>
            </a:lvl8pPr>
            <a:lvl9pPr marL="12109766" indent="0">
              <a:buNone/>
              <a:defRPr sz="6622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8989" y="6415088"/>
            <a:ext cx="9763756" cy="11879792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5298"/>
            </a:lvl1pPr>
            <a:lvl2pPr marL="1513721" indent="0">
              <a:buNone/>
              <a:defRPr sz="3973"/>
            </a:lvl2pPr>
            <a:lvl3pPr marL="3027442" indent="0">
              <a:buNone/>
              <a:defRPr sz="3312"/>
            </a:lvl3pPr>
            <a:lvl4pPr marL="4541163" indent="0">
              <a:buNone/>
              <a:defRPr sz="2980"/>
            </a:lvl4pPr>
            <a:lvl5pPr marL="6054884" indent="0">
              <a:buNone/>
              <a:defRPr sz="2980"/>
            </a:lvl5pPr>
            <a:lvl6pPr marL="7568605" indent="0">
              <a:buNone/>
              <a:defRPr sz="2980"/>
            </a:lvl6pPr>
            <a:lvl7pPr marL="9082324" indent="0">
              <a:buNone/>
              <a:defRPr sz="2980"/>
            </a:lvl7pPr>
            <a:lvl8pPr marL="10596045" indent="0">
              <a:buNone/>
              <a:defRPr sz="2980"/>
            </a:lvl8pPr>
            <a:lvl9pPr marL="12109766" indent="0">
              <a:buNone/>
              <a:defRPr sz="298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4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98622" y="1140461"/>
            <a:ext cx="26112372" cy="4133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8622" y="5702302"/>
            <a:ext cx="26112372" cy="135677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60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4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60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4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99070" y="19819460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374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027442" rtl="0" eaLnBrk="1" latinLnBrk="0" hangingPunct="1">
        <a:lnSpc>
          <a:spcPct val="90000"/>
        </a:lnSpc>
        <a:spcBef>
          <a:spcPct val="0"/>
        </a:spcBef>
        <a:buNone/>
        <a:defRPr sz="145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60" indent="-756860" algn="l" defTabSz="3027442" rtl="0" eaLnBrk="1" latinLnBrk="0" hangingPunct="1">
        <a:lnSpc>
          <a:spcPct val="90000"/>
        </a:lnSpc>
        <a:spcBef>
          <a:spcPts val="3312"/>
        </a:spcBef>
        <a:buFont typeface="Wingdings 2" pitchFamily="18" charset="2"/>
        <a:buChar char="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581" indent="-756860" algn="l" defTabSz="3027442" rtl="0" eaLnBrk="1" latinLnBrk="0" hangingPunct="1">
        <a:lnSpc>
          <a:spcPct val="90000"/>
        </a:lnSpc>
        <a:spcBef>
          <a:spcPts val="1655"/>
        </a:spcBef>
        <a:buFont typeface="Wingdings 2" pitchFamily="18" charset="2"/>
        <a:buChar char=""/>
        <a:defRPr sz="7947" kern="1200">
          <a:solidFill>
            <a:schemeClr val="tx1"/>
          </a:solidFill>
          <a:latin typeface="+mn-lt"/>
          <a:ea typeface="+mn-ea"/>
          <a:cs typeface="+mn-cs"/>
        </a:defRPr>
      </a:lvl2pPr>
      <a:lvl3pPr marL="3784302" indent="-756860" algn="l" defTabSz="3027442" rtl="0" eaLnBrk="1" latinLnBrk="0" hangingPunct="1">
        <a:lnSpc>
          <a:spcPct val="90000"/>
        </a:lnSpc>
        <a:spcBef>
          <a:spcPts val="1655"/>
        </a:spcBef>
        <a:buFont typeface="Wingdings 2" pitchFamily="18" charset="2"/>
        <a:buChar char="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023" indent="-756860" algn="l" defTabSz="3027442" rtl="0" eaLnBrk="1" latinLnBrk="0" hangingPunct="1">
        <a:lnSpc>
          <a:spcPct val="90000"/>
        </a:lnSpc>
        <a:spcBef>
          <a:spcPts val="1655"/>
        </a:spcBef>
        <a:buFont typeface="Wingdings 2" pitchFamily="18" charset="2"/>
        <a:buChar char=""/>
        <a:defRPr sz="5959" kern="1200">
          <a:solidFill>
            <a:schemeClr val="tx1"/>
          </a:solidFill>
          <a:latin typeface="+mn-lt"/>
          <a:ea typeface="+mn-ea"/>
          <a:cs typeface="+mn-cs"/>
        </a:defRPr>
      </a:lvl4pPr>
      <a:lvl5pPr marL="6811744" indent="-756860" algn="l" defTabSz="3027442" rtl="0" eaLnBrk="1" latinLnBrk="0" hangingPunct="1">
        <a:lnSpc>
          <a:spcPct val="90000"/>
        </a:lnSpc>
        <a:spcBef>
          <a:spcPts val="1655"/>
        </a:spcBef>
        <a:buFont typeface="Wingdings 2" pitchFamily="18" charset="2"/>
        <a:buChar char=""/>
        <a:defRPr sz="5959" kern="1200">
          <a:solidFill>
            <a:schemeClr val="tx1"/>
          </a:solidFill>
          <a:latin typeface="+mn-lt"/>
          <a:ea typeface="+mn-ea"/>
          <a:cs typeface="+mn-cs"/>
        </a:defRPr>
      </a:lvl5pPr>
      <a:lvl6pPr marL="8325465" indent="-756860" algn="l" defTabSz="3027442" rtl="0" eaLnBrk="1" latinLnBrk="0" hangingPunct="1">
        <a:spcBef>
          <a:spcPct val="20000"/>
        </a:spcBef>
        <a:buFont typeface="Wingdings 2" pitchFamily="18" charset="2"/>
        <a:buChar char=""/>
        <a:defRPr sz="5959" kern="1200">
          <a:solidFill>
            <a:schemeClr val="tx1"/>
          </a:solidFill>
          <a:latin typeface="+mn-lt"/>
          <a:ea typeface="+mn-ea"/>
          <a:cs typeface="+mn-cs"/>
        </a:defRPr>
      </a:lvl6pPr>
      <a:lvl7pPr marL="9839186" indent="-756860" algn="l" defTabSz="3027442" rtl="0" eaLnBrk="1" latinLnBrk="0" hangingPunct="1">
        <a:spcBef>
          <a:spcPct val="20000"/>
        </a:spcBef>
        <a:buFont typeface="Wingdings 2" pitchFamily="18" charset="2"/>
        <a:buChar char=""/>
        <a:defRPr sz="5959" kern="1200">
          <a:solidFill>
            <a:schemeClr val="tx1"/>
          </a:solidFill>
          <a:latin typeface="+mn-lt"/>
          <a:ea typeface="+mn-ea"/>
          <a:cs typeface="+mn-cs"/>
        </a:defRPr>
      </a:lvl7pPr>
      <a:lvl8pPr marL="11352907" indent="-756860" algn="l" defTabSz="3027442" rtl="0" eaLnBrk="1" latinLnBrk="0" hangingPunct="1">
        <a:spcBef>
          <a:spcPct val="20000"/>
        </a:spcBef>
        <a:buFont typeface="Wingdings 2" pitchFamily="18" charset="2"/>
        <a:buChar char=""/>
        <a:defRPr sz="5959" kern="1200">
          <a:solidFill>
            <a:schemeClr val="tx1"/>
          </a:solidFill>
          <a:latin typeface="+mn-lt"/>
          <a:ea typeface="+mn-ea"/>
          <a:cs typeface="+mn-cs"/>
        </a:defRPr>
      </a:lvl8pPr>
      <a:lvl9pPr marL="12866628" indent="-756860" algn="l" defTabSz="3027442" rtl="0" eaLnBrk="1" latinLnBrk="0" hangingPunct="1">
        <a:spcBef>
          <a:spcPct val="20000"/>
        </a:spcBef>
        <a:buFont typeface="Wingdings 2" pitchFamily="18" charset="2"/>
        <a:buChar char=""/>
        <a:defRPr sz="59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1pPr>
      <a:lvl2pPr marL="1513721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2pPr>
      <a:lvl3pPr marL="3027442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3pPr>
      <a:lvl4pPr marL="4541163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4pPr>
      <a:lvl5pPr marL="6054884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5pPr>
      <a:lvl6pPr marL="7568605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6pPr>
      <a:lvl7pPr marL="9082324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7pPr>
      <a:lvl8pPr marL="10596045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8pPr>
      <a:lvl9pPr marL="12109766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2" y="2"/>
            <a:ext cx="7058962" cy="21383628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51783" y="1425578"/>
            <a:ext cx="25509671" cy="617749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784" y="8315856"/>
            <a:ext cx="25509668" cy="10467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64128" y="19070248"/>
            <a:ext cx="2839040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18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057592E-0C21-4F4D-BDD6-4B8FDF93DDF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78825" y="19070248"/>
            <a:ext cx="1759603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18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392438" y="19070248"/>
            <a:ext cx="1369016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18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4121700-1C30-4453-8A03-7959DE8B9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55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ctr" defTabSz="1425595" rtl="0" eaLnBrk="1" latinLnBrk="0" hangingPunct="1">
        <a:spcBef>
          <a:spcPct val="0"/>
        </a:spcBef>
        <a:buNone/>
        <a:defRPr sz="12472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890997" indent="-890997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7483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2316592" indent="-890997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6236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3742188" indent="-890997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5613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4811384" indent="-534598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4989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6236980" indent="-534598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436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7840774" indent="-712798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436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9266370" indent="-712798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436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10691965" indent="-712798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436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12117560" indent="-712798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436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122">
            <a:extLst>
              <a:ext uri="{FF2B5EF4-FFF2-40B4-BE49-F238E27FC236}">
                <a16:creationId xmlns:a16="http://schemas.microsoft.com/office/drawing/2014/main" id="{3EE68883-82DA-46FF-9B23-5441C1D26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2343" y="-270971"/>
            <a:ext cx="21945600" cy="2169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7137" tIns="342842" rIns="137137" bIns="342842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Лингвистические маркеры дихотомии «свой–чужой» в постколониальном дискурсе</a:t>
            </a:r>
            <a:endParaRPr lang="en-US" sz="48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1" name="Text Box 123">
            <a:extLst>
              <a:ext uri="{FF2B5EF4-FFF2-40B4-BE49-F238E27FC236}">
                <a16:creationId xmlns:a16="http://schemas.microsoft.com/office/drawing/2014/main" id="{6A743CFB-1E9E-4A37-B8A4-46DF96244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7753" y="1370670"/>
            <a:ext cx="219456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7137" tIns="137137" rIns="137137" bIns="137137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Чепкасов К.В., науч. рук. к.ф.н., доц.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Ломагина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А.В.</a:t>
            </a:r>
          </a:p>
          <a:p>
            <a:pPr algn="ctr" eaLnBrk="1" hangingPunct="1"/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РГПУ им. А.И. Герцена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D020DFE-84C5-477C-BFA9-7758B8D4A946}"/>
              </a:ext>
            </a:extLst>
          </p:cNvPr>
          <p:cNvSpPr txBox="1"/>
          <p:nvPr/>
        </p:nvSpPr>
        <p:spPr>
          <a:xfrm>
            <a:off x="648303" y="19010104"/>
            <a:ext cx="4829321" cy="22236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lIns="68568" tIns="34284" rIns="68568" bIns="34284" rtlCol="0">
            <a:spAutoFit/>
          </a:bodyPr>
          <a:lstStyle/>
          <a:p>
            <a:r>
              <a:rPr lang="ru-MD" sz="2800" dirty="0" err="1"/>
              <a:t>Чепкасов</a:t>
            </a:r>
            <a:r>
              <a:rPr lang="ru-MD" sz="2800" dirty="0"/>
              <a:t> К.В</a:t>
            </a:r>
            <a:r>
              <a:rPr lang="ru-RU" sz="2800" dirty="0"/>
              <a:t>                                                 </a:t>
            </a:r>
            <a:r>
              <a:rPr lang="en-US" sz="2800" dirty="0"/>
              <a:t>kirill.chepkasov02@gmail.com</a:t>
            </a:r>
          </a:p>
          <a:p>
            <a:r>
              <a:rPr lang="ru-RU" sz="2800" dirty="0"/>
              <a:t>РГПУ им. А.И. Герцена                             </a:t>
            </a:r>
            <a:r>
              <a:rPr lang="en-US" sz="2800" dirty="0"/>
              <a:t>www.herzen.spb.ru</a:t>
            </a:r>
            <a:r>
              <a:rPr lang="ru-RU" sz="2800" dirty="0"/>
              <a:t>                                                                          </a:t>
            </a:r>
            <a:r>
              <a:rPr lang="en-US" sz="2800" dirty="0"/>
              <a:t>+79117903089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5486FAA-5E4B-4EF3-A97C-86613A089D0A}"/>
              </a:ext>
            </a:extLst>
          </p:cNvPr>
          <p:cNvSpPr txBox="1"/>
          <p:nvPr/>
        </p:nvSpPr>
        <p:spPr>
          <a:xfrm>
            <a:off x="648303" y="18315932"/>
            <a:ext cx="2557599" cy="746346"/>
          </a:xfrm>
          <a:prstGeom prst="rect">
            <a:avLst/>
          </a:prstGeom>
          <a:noFill/>
        </p:spPr>
        <p:txBody>
          <a:bodyPr wrap="none" lIns="68568" tIns="34284" rIns="68568" bIns="34284" rtlCol="0">
            <a:spAutoFit/>
          </a:bodyPr>
          <a:lstStyle/>
          <a:p>
            <a:r>
              <a:rPr lang="ru-RU" sz="4400" b="1" dirty="0"/>
              <a:t>Контакты</a:t>
            </a:r>
            <a:endParaRPr lang="en-US" sz="4400" b="1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915AF7F-BE3C-4C4B-B547-265473B0DD6A}"/>
              </a:ext>
            </a:extLst>
          </p:cNvPr>
          <p:cNvSpPr txBox="1"/>
          <p:nvPr/>
        </p:nvSpPr>
        <p:spPr>
          <a:xfrm>
            <a:off x="5416956" y="19009024"/>
            <a:ext cx="5954430" cy="22232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lIns="68568" tIns="68568" rIns="68568" bIns="68568" numCol="1" spcCol="342842" rtlCol="0"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Bhabha, H. The Location of Culture. 1994.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Said, E. Orientalism. 1978.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Tully, M. No Full Stops in India. 1992.</a:t>
            </a:r>
          </a:p>
          <a:p>
            <a:pPr marL="457200" indent="-457200">
              <a:buFont typeface="+mj-lt"/>
              <a:buAutoNum type="arabicPeriod"/>
            </a:pPr>
            <a:r>
              <a:rPr lang="ru-MD" sz="2400" dirty="0"/>
              <a:t>Лотман Ю.М., Успенский Б.А. «Изгой...». 1982</a:t>
            </a:r>
            <a:r>
              <a:rPr lang="ru-MD" sz="1400" dirty="0"/>
              <a:t>.</a:t>
            </a:r>
            <a:r>
              <a:rPr lang="en-US" sz="1400" dirty="0"/>
              <a:t> 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342842" indent="-342842">
              <a:buFont typeface="+mj-lt"/>
              <a:buAutoNum type="arabicPeriod"/>
            </a:pPr>
            <a:endParaRPr lang="en-US" sz="1400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3527281-4727-4468-B78B-41DC5482CCBB}"/>
              </a:ext>
            </a:extLst>
          </p:cNvPr>
          <p:cNvSpPr txBox="1"/>
          <p:nvPr/>
        </p:nvSpPr>
        <p:spPr>
          <a:xfrm>
            <a:off x="4220867" y="18315932"/>
            <a:ext cx="7154563" cy="746346"/>
          </a:xfrm>
          <a:prstGeom prst="rect">
            <a:avLst/>
          </a:prstGeom>
          <a:noFill/>
        </p:spPr>
        <p:txBody>
          <a:bodyPr wrap="none" lIns="68568" tIns="34284" rIns="68568" bIns="34284" rtlCol="0">
            <a:spAutoFit/>
          </a:bodyPr>
          <a:lstStyle/>
          <a:p>
            <a:r>
              <a:rPr lang="ru-RU" sz="4400" b="1" dirty="0"/>
              <a:t>Библиографический список</a:t>
            </a:r>
            <a:endParaRPr lang="en-US" sz="4400" b="1" dirty="0"/>
          </a:p>
        </p:txBody>
      </p:sp>
      <p:sp>
        <p:nvSpPr>
          <p:cNvPr id="66" name="Text Box 189">
            <a:extLst>
              <a:ext uri="{FF2B5EF4-FFF2-40B4-BE49-F238E27FC236}">
                <a16:creationId xmlns:a16="http://schemas.microsoft.com/office/drawing/2014/main" id="{11F7D1A5-5B97-4211-B387-ABCDF3624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303" y="3604800"/>
            <a:ext cx="8712155" cy="5878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/>
            <a:r>
              <a:rPr lang="ru-RU" sz="2800" b="1" dirty="0">
                <a:latin typeface="Calibri" pitchFamily="34" charset="0"/>
              </a:rPr>
              <a:t>Цель</a:t>
            </a:r>
            <a:r>
              <a:rPr lang="ru-RU" sz="2800" dirty="0">
                <a:latin typeface="Calibri" pitchFamily="34" charset="0"/>
              </a:rPr>
              <a:t>: выявить лексические единицы конструирования оппозиции «свой–чужой» в тексте </a:t>
            </a:r>
            <a:r>
              <a:rPr lang="ru-RU" sz="2800" dirty="0" err="1">
                <a:latin typeface="Calibri" pitchFamily="34" charset="0"/>
              </a:rPr>
              <a:t>Талли</a:t>
            </a:r>
            <a:r>
              <a:rPr lang="ru-RU" sz="2800" dirty="0">
                <a:latin typeface="Calibri" pitchFamily="34" charset="0"/>
              </a:rPr>
              <a:t> «No Full </a:t>
            </a:r>
            <a:r>
              <a:rPr lang="ru-RU" sz="2800" dirty="0" err="1">
                <a:latin typeface="Calibri" pitchFamily="34" charset="0"/>
              </a:rPr>
              <a:t>Stops</a:t>
            </a:r>
            <a:r>
              <a:rPr lang="ru-RU" sz="2800" dirty="0">
                <a:latin typeface="Calibri" pitchFamily="34" charset="0"/>
              </a:rPr>
              <a:t> </a:t>
            </a:r>
            <a:r>
              <a:rPr lang="ru-RU" sz="2800" dirty="0" err="1">
                <a:latin typeface="Calibri" pitchFamily="34" charset="0"/>
              </a:rPr>
              <a:t>in</a:t>
            </a:r>
            <a:r>
              <a:rPr lang="ru-RU" sz="2800" dirty="0">
                <a:latin typeface="Calibri" pitchFamily="34" charset="0"/>
              </a:rPr>
              <a:t> India». </a:t>
            </a:r>
            <a:br>
              <a:rPr lang="ru-RU" sz="2800" dirty="0">
                <a:latin typeface="Calibri" pitchFamily="34" charset="0"/>
              </a:rPr>
            </a:br>
            <a:r>
              <a:rPr lang="ru-RU" sz="2800" b="1" dirty="0">
                <a:latin typeface="Calibri" pitchFamily="34" charset="0"/>
              </a:rPr>
              <a:t>Проблема</a:t>
            </a:r>
            <a:r>
              <a:rPr lang="ru-RU" sz="2800" dirty="0">
                <a:latin typeface="Calibri" pitchFamily="34" charset="0"/>
              </a:rPr>
              <a:t>: как язык художественного/публицистического текста конструирует границы идентичности в постколониальном контексте.</a:t>
            </a:r>
          </a:p>
          <a:p>
            <a:pPr fontAlgn="base"/>
            <a:r>
              <a:rPr lang="ru-RU" sz="2800" b="1" dirty="0">
                <a:latin typeface="Calibri" pitchFamily="34" charset="0"/>
              </a:rPr>
              <a:t>Объект</a:t>
            </a:r>
            <a:r>
              <a:rPr lang="ru-RU" sz="2800" dirty="0">
                <a:latin typeface="Calibri" pitchFamily="34" charset="0"/>
              </a:rPr>
              <a:t>: текст Марка </a:t>
            </a:r>
            <a:r>
              <a:rPr lang="ru-RU" sz="2800" dirty="0" err="1">
                <a:latin typeface="Calibri" pitchFamily="34" charset="0"/>
              </a:rPr>
              <a:t>Талли</a:t>
            </a:r>
            <a:r>
              <a:rPr lang="ru-RU" sz="2800" dirty="0">
                <a:latin typeface="Calibri" pitchFamily="34" charset="0"/>
              </a:rPr>
              <a:t> «No Full </a:t>
            </a:r>
            <a:r>
              <a:rPr lang="ru-RU" sz="2800" dirty="0" err="1">
                <a:latin typeface="Calibri" pitchFamily="34" charset="0"/>
              </a:rPr>
              <a:t>Stops</a:t>
            </a:r>
            <a:r>
              <a:rPr lang="ru-RU" sz="2800" dirty="0">
                <a:latin typeface="Calibri" pitchFamily="34" charset="0"/>
              </a:rPr>
              <a:t> </a:t>
            </a:r>
            <a:r>
              <a:rPr lang="ru-RU" sz="2800" dirty="0" err="1">
                <a:latin typeface="Calibri" pitchFamily="34" charset="0"/>
              </a:rPr>
              <a:t>in</a:t>
            </a:r>
            <a:r>
              <a:rPr lang="ru-RU" sz="2800" dirty="0">
                <a:latin typeface="Calibri" pitchFamily="34" charset="0"/>
              </a:rPr>
              <a:t> India».</a:t>
            </a:r>
          </a:p>
          <a:p>
            <a:pPr fontAlgn="base"/>
            <a:r>
              <a:rPr lang="ru-RU" sz="2800" b="1" dirty="0">
                <a:latin typeface="Calibri" pitchFamily="34" charset="0"/>
              </a:rPr>
              <a:t>Новизна</a:t>
            </a:r>
            <a:r>
              <a:rPr lang="ru-RU" sz="2800" dirty="0">
                <a:latin typeface="Calibri" pitchFamily="34" charset="0"/>
              </a:rPr>
              <a:t>: применение теорий Саида, </a:t>
            </a:r>
            <a:r>
              <a:rPr lang="ru-RU" sz="2800" dirty="0" err="1">
                <a:latin typeface="Calibri" pitchFamily="34" charset="0"/>
              </a:rPr>
              <a:t>Бхабхи</a:t>
            </a:r>
            <a:r>
              <a:rPr lang="ru-RU" sz="2800" dirty="0">
                <a:latin typeface="Calibri" pitchFamily="34" charset="0"/>
              </a:rPr>
              <a:t>, Лотмана для конкретного лингво-семантического анализа.</a:t>
            </a:r>
          </a:p>
          <a:p>
            <a:pPr fontAlgn="base"/>
            <a:r>
              <a:rPr lang="ru-RU" sz="2800" b="1" dirty="0">
                <a:latin typeface="Calibri" pitchFamily="34" charset="0"/>
              </a:rPr>
              <a:t>Результат</a:t>
            </a:r>
            <a:r>
              <a:rPr lang="ru-RU" sz="2800" dirty="0">
                <a:latin typeface="Calibri" pitchFamily="34" charset="0"/>
              </a:rPr>
              <a:t>: описана система лексических маркеров; «свои» маркеры оцениваются положительно, «чужие» отрицательно, но критике подвержены обе стороны.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67" name="Rectangle 31">
            <a:extLst>
              <a:ext uri="{FF2B5EF4-FFF2-40B4-BE49-F238E27FC236}">
                <a16:creationId xmlns:a16="http://schemas.microsoft.com/office/drawing/2014/main" id="{CB2C2354-633D-47D3-B137-9150FDE14086}"/>
              </a:ext>
            </a:extLst>
          </p:cNvPr>
          <p:cNvSpPr/>
          <p:nvPr/>
        </p:nvSpPr>
        <p:spPr>
          <a:xfrm>
            <a:off x="658417" y="3016074"/>
            <a:ext cx="8712155" cy="64287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ru-RU" sz="4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Аннотация</a:t>
            </a:r>
            <a:endParaRPr lang="en-US" sz="4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8" name="Text Box 194">
            <a:extLst>
              <a:ext uri="{FF2B5EF4-FFF2-40B4-BE49-F238E27FC236}">
                <a16:creationId xmlns:a16="http://schemas.microsoft.com/office/drawing/2014/main" id="{51AE9390-D805-4F15-B8FC-9BC9F1931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8841" y="10139621"/>
            <a:ext cx="9002396" cy="630937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dirty="0">
                <a:latin typeface="Calibri" pitchFamily="34" charset="0"/>
              </a:rPr>
              <a:t>Лексические поля:</a:t>
            </a:r>
          </a:p>
          <a:p>
            <a:pPr eaLnBrk="1" hangingPunct="1"/>
            <a:r>
              <a:rPr lang="ru-RU" sz="2800" dirty="0">
                <a:latin typeface="Calibri" pitchFamily="34" charset="0"/>
              </a:rPr>
              <a:t>«Свой» (Индия): </a:t>
            </a:r>
            <a:r>
              <a:rPr lang="ru-RU" sz="2800" dirty="0" err="1">
                <a:latin typeface="Calibri" pitchFamily="34" charset="0"/>
              </a:rPr>
              <a:t>village</a:t>
            </a:r>
            <a:r>
              <a:rPr lang="ru-RU" sz="2800" dirty="0">
                <a:latin typeface="Calibri" pitchFamily="34" charset="0"/>
              </a:rPr>
              <a:t>, </a:t>
            </a:r>
            <a:r>
              <a:rPr lang="ru-RU" sz="2800" dirty="0" err="1">
                <a:latin typeface="Calibri" pitchFamily="34" charset="0"/>
              </a:rPr>
              <a:t>caste</a:t>
            </a:r>
            <a:r>
              <a:rPr lang="ru-RU" sz="2800" dirty="0">
                <a:latin typeface="Calibri" pitchFamily="34" charset="0"/>
              </a:rPr>
              <a:t>, </a:t>
            </a:r>
            <a:r>
              <a:rPr lang="ru-RU" sz="2800" dirty="0" err="1">
                <a:latin typeface="Calibri" pitchFamily="34" charset="0"/>
              </a:rPr>
              <a:t>tradition</a:t>
            </a:r>
            <a:r>
              <a:rPr lang="ru-RU" sz="2800" dirty="0">
                <a:latin typeface="Calibri" pitchFamily="34" charset="0"/>
              </a:rPr>
              <a:t> → коннотации безопасности, общности.</a:t>
            </a:r>
          </a:p>
          <a:p>
            <a:pPr eaLnBrk="1" hangingPunct="1"/>
            <a:r>
              <a:rPr lang="ru-RU" sz="2800" dirty="0">
                <a:latin typeface="Calibri" pitchFamily="34" charset="0"/>
              </a:rPr>
              <a:t>«Чужой» (Запад): </a:t>
            </a:r>
            <a:r>
              <a:rPr lang="ru-RU" sz="2800" dirty="0" err="1">
                <a:latin typeface="Calibri" pitchFamily="34" charset="0"/>
              </a:rPr>
              <a:t>colonial</a:t>
            </a:r>
            <a:r>
              <a:rPr lang="ru-RU" sz="2800" dirty="0">
                <a:latin typeface="Calibri" pitchFamily="34" charset="0"/>
              </a:rPr>
              <a:t>, </a:t>
            </a:r>
            <a:r>
              <a:rPr lang="ru-RU" sz="2800" dirty="0" err="1">
                <a:latin typeface="Calibri" pitchFamily="34" charset="0"/>
              </a:rPr>
              <a:t>modern</a:t>
            </a:r>
            <a:r>
              <a:rPr lang="ru-RU" sz="2800" dirty="0">
                <a:latin typeface="Calibri" pitchFamily="34" charset="0"/>
              </a:rPr>
              <a:t>, English → коннотации вреда, упадка.</a:t>
            </a:r>
          </a:p>
          <a:p>
            <a:pPr eaLnBrk="1" hangingPunct="1"/>
            <a:r>
              <a:rPr lang="ru-RU" sz="2800" dirty="0">
                <a:latin typeface="Calibri" pitchFamily="34" charset="0"/>
              </a:rPr>
              <a:t>«Взгляд изгоя»: бинарная оппозиция преимуществ и недостатков явлений как Индии, так и Запада. </a:t>
            </a:r>
            <a:r>
              <a:rPr lang="en-US" sz="2800" dirty="0">
                <a:latin typeface="Calibri" pitchFamily="34" charset="0"/>
              </a:rPr>
              <a:t>Caste, Industrial</a:t>
            </a:r>
            <a:r>
              <a:rPr lang="ru-RU" sz="2800" dirty="0">
                <a:latin typeface="Calibri" pitchFamily="34" charset="0"/>
              </a:rPr>
              <a:t> </a:t>
            </a:r>
          </a:p>
          <a:p>
            <a:pPr eaLnBrk="1" hangingPunct="1"/>
            <a:endParaRPr lang="ru-RU" sz="2800" dirty="0">
              <a:latin typeface="Calibri" pitchFamily="34" charset="0"/>
            </a:endParaRPr>
          </a:p>
          <a:p>
            <a:pPr eaLnBrk="1" hangingPunct="1"/>
            <a:r>
              <a:rPr lang="ru-RU" sz="2800" b="1" dirty="0">
                <a:latin typeface="Calibri" pitchFamily="34" charset="0"/>
              </a:rPr>
              <a:t>Основные характеристики текста:</a:t>
            </a:r>
          </a:p>
          <a:p>
            <a:pPr eaLnBrk="1" hangingPunct="1"/>
            <a:r>
              <a:rPr lang="ru-RU" sz="2800" dirty="0">
                <a:latin typeface="Calibri" pitchFamily="34" charset="0"/>
              </a:rPr>
              <a:t>– Ориентализм (Саид: бинарность + инверсия).</a:t>
            </a:r>
          </a:p>
          <a:p>
            <a:pPr eaLnBrk="1" hangingPunct="1"/>
            <a:r>
              <a:rPr lang="ru-RU" sz="2800" dirty="0">
                <a:latin typeface="Calibri" pitchFamily="34" charset="0"/>
              </a:rPr>
              <a:t>– Гибридная элита (</a:t>
            </a:r>
            <a:r>
              <a:rPr lang="ru-RU" sz="2800" dirty="0" err="1">
                <a:latin typeface="Calibri" pitchFamily="34" charset="0"/>
              </a:rPr>
              <a:t>Бхабха</a:t>
            </a:r>
            <a:r>
              <a:rPr lang="ru-RU" sz="2800" dirty="0">
                <a:latin typeface="Calibri" pitchFamily="34" charset="0"/>
              </a:rPr>
              <a:t>: «чужое внутри своего»).</a:t>
            </a:r>
          </a:p>
          <a:p>
            <a:pPr eaLnBrk="1" hangingPunct="1"/>
            <a:r>
              <a:rPr lang="ru-RU" sz="2800" dirty="0">
                <a:latin typeface="Calibri" pitchFamily="34" charset="0"/>
              </a:rPr>
              <a:t>– Позиция автора как «</a:t>
            </a:r>
            <a:r>
              <a:rPr lang="ru-RU" sz="2800" dirty="0" err="1">
                <a:latin typeface="Calibri" pitchFamily="34" charset="0"/>
              </a:rPr>
              <a:t>изгойничество</a:t>
            </a:r>
            <a:r>
              <a:rPr lang="ru-RU" sz="2800" dirty="0">
                <a:latin typeface="Calibri" pitchFamily="34" charset="0"/>
              </a:rPr>
              <a:t>» (Лотман: медиатор между культурами).</a:t>
            </a:r>
          </a:p>
        </p:txBody>
      </p:sp>
      <p:sp>
        <p:nvSpPr>
          <p:cNvPr id="69" name="Rectangle 32">
            <a:extLst>
              <a:ext uri="{FF2B5EF4-FFF2-40B4-BE49-F238E27FC236}">
                <a16:creationId xmlns:a16="http://schemas.microsoft.com/office/drawing/2014/main" id="{78775A09-A1F2-49EB-AD22-D11B71E242C3}"/>
              </a:ext>
            </a:extLst>
          </p:cNvPr>
          <p:cNvSpPr/>
          <p:nvPr/>
        </p:nvSpPr>
        <p:spPr>
          <a:xfrm>
            <a:off x="668318" y="9424842"/>
            <a:ext cx="8702255" cy="69425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ru-RU" sz="4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Введение</a:t>
            </a:r>
            <a:endParaRPr lang="en-US" sz="4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0" name="Text Box 192">
            <a:extLst>
              <a:ext uri="{FF2B5EF4-FFF2-40B4-BE49-F238E27FC236}">
                <a16:creationId xmlns:a16="http://schemas.microsoft.com/office/drawing/2014/main" id="{C4B62EBF-5332-4681-BF63-2804CB57A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432" y="15847369"/>
            <a:ext cx="8712155" cy="243138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dirty="0">
                <a:latin typeface="Calibri" pitchFamily="34" charset="0"/>
              </a:rPr>
              <a:t>Методы: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ru-RU" sz="2800" dirty="0">
                <a:latin typeface="Calibri" pitchFamily="34" charset="0"/>
              </a:rPr>
              <a:t>Контекстуальный лингво-семантический анализ.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ru-RU" sz="2800" dirty="0">
                <a:latin typeface="Calibri" pitchFamily="34" charset="0"/>
              </a:rPr>
              <a:t>Выявление оценочных коннотаций.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ru-RU" sz="2800" dirty="0">
                <a:latin typeface="Calibri" pitchFamily="34" charset="0"/>
              </a:rPr>
              <a:t>Корпусный анализ</a:t>
            </a:r>
          </a:p>
          <a:p>
            <a:pPr eaLnBrk="1" hangingPunct="1"/>
            <a:r>
              <a:rPr lang="ru-RU" sz="2800" b="1" dirty="0">
                <a:latin typeface="Calibri" pitchFamily="34" charset="0"/>
              </a:rPr>
              <a:t>Материал</a:t>
            </a:r>
            <a:r>
              <a:rPr lang="ru-RU" sz="2800" dirty="0">
                <a:latin typeface="Calibri" pitchFamily="34" charset="0"/>
              </a:rPr>
              <a:t>: текст </a:t>
            </a:r>
            <a:r>
              <a:rPr lang="ru-RU" sz="2800" dirty="0" err="1">
                <a:latin typeface="Calibri" pitchFamily="34" charset="0"/>
              </a:rPr>
              <a:t>Талли</a:t>
            </a:r>
            <a:r>
              <a:rPr lang="ru-RU" sz="2800" dirty="0">
                <a:latin typeface="Calibri" pitchFamily="34" charset="0"/>
              </a:rPr>
              <a:t> «No Full </a:t>
            </a:r>
            <a:r>
              <a:rPr lang="ru-RU" sz="2800" dirty="0" err="1">
                <a:latin typeface="Calibri" pitchFamily="34" charset="0"/>
              </a:rPr>
              <a:t>Stops</a:t>
            </a:r>
            <a:r>
              <a:rPr lang="ru-RU" sz="2800" dirty="0">
                <a:latin typeface="Calibri" pitchFamily="34" charset="0"/>
              </a:rPr>
              <a:t> </a:t>
            </a:r>
            <a:r>
              <a:rPr lang="ru-RU" sz="2800" dirty="0" err="1">
                <a:latin typeface="Calibri" pitchFamily="34" charset="0"/>
              </a:rPr>
              <a:t>in</a:t>
            </a:r>
            <a:r>
              <a:rPr lang="ru-RU" sz="2800" dirty="0">
                <a:latin typeface="Calibri" pitchFamily="34" charset="0"/>
              </a:rPr>
              <a:t> India».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71" name="Rectangle 33">
            <a:extLst>
              <a:ext uri="{FF2B5EF4-FFF2-40B4-BE49-F238E27FC236}">
                <a16:creationId xmlns:a16="http://schemas.microsoft.com/office/drawing/2014/main" id="{EEF9C951-5CC4-4D89-B2DB-879D46887ACF}"/>
              </a:ext>
            </a:extLst>
          </p:cNvPr>
          <p:cNvSpPr/>
          <p:nvPr/>
        </p:nvSpPr>
        <p:spPr>
          <a:xfrm>
            <a:off x="668318" y="15161569"/>
            <a:ext cx="8723056" cy="68396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ru-RU" sz="4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Методы и материалы</a:t>
            </a:r>
            <a:endParaRPr lang="en-US" sz="4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4" name="Text Box 193">
            <a:extLst>
              <a:ext uri="{FF2B5EF4-FFF2-40B4-BE49-F238E27FC236}">
                <a16:creationId xmlns:a16="http://schemas.microsoft.com/office/drawing/2014/main" id="{5C20D65C-5B59-470C-B40D-FF95562C4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01644" y="16124526"/>
            <a:ext cx="9002392" cy="5016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dirty="0">
                <a:latin typeface="Calibri" pitchFamily="34" charset="0"/>
              </a:rPr>
              <a:t>Язык формирует оппозицию через контраст: «свой» как касты и традиции — с позитивными коннотациями; </a:t>
            </a:r>
          </a:p>
          <a:p>
            <a:pPr eaLnBrk="1" hangingPunct="1"/>
            <a:r>
              <a:rPr lang="ru-RU" sz="2800" dirty="0">
                <a:latin typeface="Calibri" pitchFamily="34" charset="0"/>
              </a:rPr>
              <a:t>«чужой» запад и Английский — с негативными.</a:t>
            </a:r>
          </a:p>
          <a:p>
            <a:pPr eaLnBrk="1" hangingPunct="1"/>
            <a:r>
              <a:rPr lang="ru-RU" sz="2800" dirty="0">
                <a:latin typeface="Calibri" pitchFamily="34" charset="0"/>
              </a:rPr>
              <a:t>Текст инвертирует колониальные стереотипы. То, что Запад осуждает те же касты, переосмысляется как носитель аутентичных ценностей и причины для гордости.</a:t>
            </a:r>
          </a:p>
          <a:p>
            <a:pPr eaLnBrk="1" hangingPunct="1"/>
            <a:r>
              <a:rPr lang="ru-RU" sz="2800" dirty="0">
                <a:latin typeface="Calibri" pitchFamily="34" charset="0"/>
              </a:rPr>
              <a:t>Таким образом, текст </a:t>
            </a:r>
            <a:r>
              <a:rPr lang="ru-RU" sz="2800" dirty="0" err="1">
                <a:latin typeface="Calibri" pitchFamily="34" charset="0"/>
              </a:rPr>
              <a:t>Талли</a:t>
            </a:r>
            <a:r>
              <a:rPr lang="ru-RU" sz="2800" dirty="0">
                <a:latin typeface="Calibri" pitchFamily="34" charset="0"/>
              </a:rPr>
              <a:t> — пример </a:t>
            </a:r>
            <a:r>
              <a:rPr lang="ru-RU" sz="2800" dirty="0" err="1">
                <a:latin typeface="Calibri" pitchFamily="34" charset="0"/>
              </a:rPr>
              <a:t>контр-дискурса</a:t>
            </a:r>
            <a:r>
              <a:rPr lang="ru-RU" sz="2800" dirty="0">
                <a:latin typeface="Calibri" pitchFamily="34" charset="0"/>
              </a:rPr>
              <a:t>, где язык используется для деколонизации мышления: защищает «своё» через переоценку понятий и критику внутренней гибридности.</a:t>
            </a:r>
          </a:p>
        </p:txBody>
      </p:sp>
      <p:sp>
        <p:nvSpPr>
          <p:cNvPr id="75" name="Rectangle 35">
            <a:extLst>
              <a:ext uri="{FF2B5EF4-FFF2-40B4-BE49-F238E27FC236}">
                <a16:creationId xmlns:a16="http://schemas.microsoft.com/office/drawing/2014/main" id="{8FCD4683-9727-47D2-BD5C-12B5716C6F4F}"/>
              </a:ext>
            </a:extLst>
          </p:cNvPr>
          <p:cNvSpPr/>
          <p:nvPr/>
        </p:nvSpPr>
        <p:spPr>
          <a:xfrm>
            <a:off x="20401644" y="15396732"/>
            <a:ext cx="9002392" cy="72779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ru-RU" sz="4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Заключение</a:t>
            </a:r>
            <a:endParaRPr lang="en-US" sz="4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76" name="Content Placeholder 114" descr="Sample table with 4 columns, 7 rows." title="Sample Table">
            <a:extLst>
              <a:ext uri="{FF2B5EF4-FFF2-40B4-BE49-F238E27FC236}">
                <a16:creationId xmlns:a16="http://schemas.microsoft.com/office/drawing/2014/main" id="{0E637337-0507-41F6-97D2-13754FA48B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7659177"/>
              </p:ext>
            </p:extLst>
          </p:nvPr>
        </p:nvGraphicFramePr>
        <p:xfrm>
          <a:off x="20337911" y="3009910"/>
          <a:ext cx="9172458" cy="111248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57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7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57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5393">
                <a:tc>
                  <a:txBody>
                    <a:bodyPr/>
                    <a:lstStyle/>
                    <a:p>
                      <a:r>
                        <a:rPr lang="ru-RU" sz="2700" b="1" dirty="0"/>
                        <a:t>Ключевое слово</a:t>
                      </a:r>
                      <a:endParaRPr lang="en-US" sz="2700" b="1" dirty="0"/>
                    </a:p>
                  </a:txBody>
                  <a:tcPr marT="34290" marB="3429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700" b="1" dirty="0"/>
                        <a:t>Контекст</a:t>
                      </a:r>
                      <a:endParaRPr lang="en-US" sz="2700" b="1" dirty="0"/>
                    </a:p>
                  </a:txBody>
                  <a:tcPr marT="34290" marB="3429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700" b="1" dirty="0"/>
                        <a:t>Оценочная окраска</a:t>
                      </a:r>
                      <a:endParaRPr lang="en-US" sz="2700" b="1" dirty="0"/>
                    </a:p>
                  </a:txBody>
                  <a:tcPr marT="34290" marB="3429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275">
                <a:tc>
                  <a:txBody>
                    <a:bodyPr/>
                    <a:lstStyle/>
                    <a:p>
                      <a:r>
                        <a:rPr lang="en-US" sz="2700" b="1" dirty="0"/>
                        <a:t>Caste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«... provides </a:t>
                      </a:r>
                      <a:r>
                        <a:rPr lang="en-US" sz="2700" dirty="0">
                          <a:solidFill>
                            <a:srgbClr val="00B050"/>
                          </a:solidFill>
                        </a:rPr>
                        <a:t>security</a:t>
                      </a:r>
                      <a:r>
                        <a:rPr lang="en-US" sz="2700" dirty="0"/>
                        <a:t> and a community ... </a:t>
                      </a:r>
                      <a:r>
                        <a:rPr lang="en-US" sz="2700" dirty="0">
                          <a:solidFill>
                            <a:srgbClr val="00B050"/>
                          </a:solidFill>
                        </a:rPr>
                        <a:t>gives them an identity</a:t>
                      </a:r>
                      <a:r>
                        <a:rPr lang="en-US" sz="2700" dirty="0"/>
                        <a:t>»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700" dirty="0">
                          <a:solidFill>
                            <a:srgbClr val="00B050"/>
                          </a:solidFill>
                        </a:rPr>
                        <a:t>Позитивная </a:t>
                      </a:r>
                      <a:r>
                        <a:rPr lang="ru-RU" sz="2700" dirty="0"/>
                        <a:t>(переоценка: вместо «пережитка» — основа идентичности и защиты)</a:t>
                      </a:r>
                      <a:endParaRPr lang="en-US" sz="2700" dirty="0"/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8159">
                <a:tc>
                  <a:txBody>
                    <a:bodyPr/>
                    <a:lstStyle/>
                    <a:p>
                      <a:r>
                        <a:rPr lang="en-US" sz="2700" b="1" dirty="0"/>
                        <a:t>West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«... the West has </a:t>
                      </a:r>
                      <a:r>
                        <a:rPr lang="en-US" sz="2700" dirty="0">
                          <a:solidFill>
                            <a:srgbClr val="C00000"/>
                          </a:solidFill>
                        </a:rPr>
                        <a:t>harmed the poor </a:t>
                      </a:r>
                      <a:r>
                        <a:rPr lang="en-US" sz="2700" dirty="0"/>
                        <a:t>and </a:t>
                      </a:r>
                      <a:r>
                        <a:rPr lang="en-US" sz="2700" dirty="0">
                          <a:solidFill>
                            <a:srgbClr val="C00000"/>
                          </a:solidFill>
                        </a:rPr>
                        <a:t>continues to harm them</a:t>
                      </a:r>
                      <a:r>
                        <a:rPr lang="en-US" sz="2700" dirty="0"/>
                        <a:t>»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700" dirty="0">
                          <a:solidFill>
                            <a:srgbClr val="C00000"/>
                          </a:solidFill>
                        </a:rPr>
                        <a:t>Резко негативная </a:t>
                      </a:r>
                      <a:r>
                        <a:rPr lang="ru-RU" sz="2700" dirty="0"/>
                        <a:t>(Запад как деструктивная внешняя сила)</a:t>
                      </a:r>
                      <a:endParaRPr lang="en-US" sz="2700" dirty="0"/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275">
                <a:tc>
                  <a:txBody>
                    <a:bodyPr/>
                    <a:lstStyle/>
                    <a:p>
                      <a:r>
                        <a:rPr lang="en-US" sz="2700" b="1" dirty="0"/>
                        <a:t>Elite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«India's elite have never recovered from their </a:t>
                      </a:r>
                      <a:r>
                        <a:rPr lang="en-US" sz="2700" dirty="0">
                          <a:solidFill>
                            <a:srgbClr val="C00000"/>
                          </a:solidFill>
                        </a:rPr>
                        <a:t>colonial hangover</a:t>
                      </a:r>
                      <a:r>
                        <a:rPr lang="en-US" sz="2700" dirty="0"/>
                        <a:t>»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700" dirty="0">
                          <a:solidFill>
                            <a:srgbClr val="C00000"/>
                          </a:solidFill>
                        </a:rPr>
                        <a:t>Негативная</a:t>
                      </a:r>
                      <a:r>
                        <a:rPr lang="ru-RU" sz="2700" dirty="0"/>
                        <a:t> (гибридность: «свои» стали внутренними "чужими" из-за вестернизации)</a:t>
                      </a:r>
                      <a:endParaRPr lang="en-US" sz="2700" dirty="0"/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48159">
                <a:tc>
                  <a:txBody>
                    <a:bodyPr/>
                    <a:lstStyle/>
                    <a:p>
                      <a:r>
                        <a:rPr lang="en-US" sz="2700" b="1" dirty="0"/>
                        <a:t>Sati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«However </a:t>
                      </a:r>
                      <a:r>
                        <a:rPr lang="en-US" sz="2700" dirty="0">
                          <a:solidFill>
                            <a:srgbClr val="C00000"/>
                          </a:solidFill>
                        </a:rPr>
                        <a:t>satanic</a:t>
                      </a:r>
                      <a:r>
                        <a:rPr lang="en-US" sz="2700" dirty="0"/>
                        <a:t> it may look to us... sati reaffirms respect for self-sacrifice»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700" dirty="0"/>
                        <a:t>Амбивалентная/Инверсия (</a:t>
                      </a:r>
                      <a:r>
                        <a:rPr lang="ru-RU" sz="2700" dirty="0">
                          <a:solidFill>
                            <a:srgbClr val="C00000"/>
                          </a:solidFill>
                        </a:rPr>
                        <a:t>внешнее осуждение </a:t>
                      </a:r>
                      <a:r>
                        <a:rPr lang="ru-RU" sz="2700" dirty="0" err="1"/>
                        <a:t>vs</a:t>
                      </a:r>
                      <a:r>
                        <a:rPr lang="ru-RU" sz="2700" dirty="0"/>
                        <a:t>. </a:t>
                      </a:r>
                      <a:r>
                        <a:rPr lang="ru-RU" sz="2700" dirty="0">
                          <a:solidFill>
                            <a:srgbClr val="00B050"/>
                          </a:solidFill>
                        </a:rPr>
                        <a:t>внутреннее оправдание </a:t>
                      </a:r>
                      <a:r>
                        <a:rPr lang="ru-RU" sz="2700" dirty="0"/>
                        <a:t>через ценность жертвенности)</a:t>
                      </a:r>
                      <a:endParaRPr lang="en-US" sz="2700" dirty="0"/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7" name="Text Box 190">
            <a:extLst>
              <a:ext uri="{FF2B5EF4-FFF2-40B4-BE49-F238E27FC236}">
                <a16:creationId xmlns:a16="http://schemas.microsoft.com/office/drawing/2014/main" id="{966CBD5F-D43E-4D47-8201-566218C55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18" y="10139621"/>
            <a:ext cx="8702255" cy="5016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800" b="1" dirty="0">
                <a:latin typeface="Calibri" pitchFamily="34" charset="0"/>
              </a:rPr>
              <a:t>Контекст</a:t>
            </a:r>
            <a:r>
              <a:rPr lang="ru-RU" sz="2800" dirty="0">
                <a:latin typeface="Calibri" pitchFamily="34" charset="0"/>
              </a:rPr>
              <a:t>: дихотомия «свой – чужой» — центральный концепт философии, социологии и постколониальных исследований. Язык выступает основным инструментом её создания и закрепления.</a:t>
            </a:r>
          </a:p>
          <a:p>
            <a:r>
              <a:rPr lang="ru-RU" sz="2800" b="1" dirty="0">
                <a:latin typeface="Calibri" pitchFamily="34" charset="0"/>
              </a:rPr>
              <a:t>Обзор литературы</a:t>
            </a:r>
            <a:r>
              <a:rPr lang="ru-RU" sz="2800" dirty="0">
                <a:latin typeface="Calibri" pitchFamily="34" charset="0"/>
              </a:rPr>
              <a:t>: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ru-RU" sz="2800" dirty="0">
                <a:latin typeface="Calibri" pitchFamily="34" charset="0"/>
              </a:rPr>
              <a:t>теори</a:t>
            </a:r>
            <a:r>
              <a:rPr lang="ru-MD" sz="2800" dirty="0">
                <a:latin typeface="Calibri" pitchFamily="34" charset="0"/>
              </a:rPr>
              <a:t>я</a:t>
            </a:r>
            <a:r>
              <a:rPr lang="ru-RU" sz="2800" dirty="0">
                <a:latin typeface="Calibri" pitchFamily="34" charset="0"/>
              </a:rPr>
              <a:t> ориентализма (Саид); концепци</a:t>
            </a:r>
            <a:r>
              <a:rPr lang="ru-MD" sz="2800" dirty="0">
                <a:latin typeface="Calibri" pitchFamily="34" charset="0"/>
              </a:rPr>
              <a:t>я</a:t>
            </a:r>
            <a:r>
              <a:rPr lang="ru-RU" sz="2800" dirty="0">
                <a:latin typeface="Calibri" pitchFamily="34" charset="0"/>
              </a:rPr>
              <a:t> гибридности (</a:t>
            </a:r>
            <a:r>
              <a:rPr lang="ru-RU" sz="2800" dirty="0" err="1">
                <a:latin typeface="Calibri" pitchFamily="34" charset="0"/>
              </a:rPr>
              <a:t>Бхабха</a:t>
            </a:r>
            <a:r>
              <a:rPr lang="ru-RU" sz="2800" dirty="0">
                <a:latin typeface="Calibri" pitchFamily="34" charset="0"/>
              </a:rPr>
              <a:t>) и культурная семиотика (Лотман, Успенский).</a:t>
            </a:r>
          </a:p>
          <a:p>
            <a:r>
              <a:rPr lang="ru-RU" sz="2800" b="1" dirty="0">
                <a:latin typeface="Calibri" pitchFamily="34" charset="0"/>
              </a:rPr>
              <a:t>Пробел</a:t>
            </a:r>
            <a:r>
              <a:rPr lang="ru-RU" sz="2800" dirty="0">
                <a:latin typeface="Calibri" pitchFamily="34" charset="0"/>
              </a:rPr>
              <a:t>: часто анализ остаётся на уровне теоретических обобщений, не переходя к системному выявлению конкретных языковых маркеров в едином тексте.</a:t>
            </a:r>
          </a:p>
        </p:txBody>
      </p:sp>
      <p:sp>
        <p:nvSpPr>
          <p:cNvPr id="78" name="Rectangle 44">
            <a:extLst>
              <a:ext uri="{FF2B5EF4-FFF2-40B4-BE49-F238E27FC236}">
                <a16:creationId xmlns:a16="http://schemas.microsoft.com/office/drawing/2014/main" id="{20043D7E-7286-48B9-9A5E-E7868B665227}"/>
              </a:ext>
            </a:extLst>
          </p:cNvPr>
          <p:cNvSpPr/>
          <p:nvPr/>
        </p:nvSpPr>
        <p:spPr>
          <a:xfrm>
            <a:off x="10208956" y="9371269"/>
            <a:ext cx="8992280" cy="76835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ru-RU" sz="4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Результаты и обсуждение</a:t>
            </a:r>
            <a:endParaRPr lang="en-US" sz="4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3" name="Text Box 180">
            <a:extLst>
              <a:ext uri="{FF2B5EF4-FFF2-40B4-BE49-F238E27FC236}">
                <a16:creationId xmlns:a16="http://schemas.microsoft.com/office/drawing/2014/main" id="{3C922B17-9F75-4CE0-AACF-62763CFE7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88194" y="8143892"/>
            <a:ext cx="9444191" cy="807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68" tIns="34284" rIns="68568" bIns="34284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400" b="1" dirty="0">
                <a:latin typeface="Calibri" pitchFamily="34" charset="0"/>
              </a:rPr>
              <a:t>Рис. 3. </a:t>
            </a:r>
            <a:r>
              <a:rPr lang="ru-RU" sz="2400" dirty="0">
                <a:latin typeface="Calibri" pitchFamily="34" charset="0"/>
              </a:rPr>
              <a:t>Семантические поля и оценочные коннотации в дихотомии «свой – чужой».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85" name="Text Box 180">
            <a:extLst>
              <a:ext uri="{FF2B5EF4-FFF2-40B4-BE49-F238E27FC236}">
                <a16:creationId xmlns:a16="http://schemas.microsoft.com/office/drawing/2014/main" id="{0EF553AE-2F9D-4C67-BDBF-729D45C15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68445" y="14148956"/>
            <a:ext cx="9035591" cy="438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68" tIns="34284" rIns="68568" bIns="34284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400" b="1" dirty="0">
                <a:latin typeface="Calibri" pitchFamily="34" charset="0"/>
              </a:rPr>
              <a:t>Таблица</a:t>
            </a:r>
            <a:r>
              <a:rPr lang="en-US" sz="2400" b="1" dirty="0">
                <a:latin typeface="Calibri" pitchFamily="34" charset="0"/>
              </a:rPr>
              <a:t> 1.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ru-RU" sz="2400" dirty="0">
                <a:latin typeface="Calibri" pitchFamily="34" charset="0"/>
              </a:rPr>
              <a:t>Ключевые лексические маркеры и оценочные стратегии</a:t>
            </a:r>
            <a:endParaRPr lang="en-US" sz="2400" dirty="0">
              <a:latin typeface="Calibri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AD5803A-AE50-4B50-489D-FFD26E6436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25" y="259497"/>
            <a:ext cx="2485951" cy="24478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19C316B-9486-FD55-0604-DDF9EF7819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9264" y="259497"/>
            <a:ext cx="2485951" cy="2447852"/>
          </a:xfrm>
          <a:prstGeom prst="rect">
            <a:avLst/>
          </a:prstGeom>
        </p:spPr>
      </p:pic>
      <p:pic>
        <p:nvPicPr>
          <p:cNvPr id="79" name="Picture 178">
            <a:extLst>
              <a:ext uri="{FF2B5EF4-FFF2-40B4-BE49-F238E27FC236}">
                <a16:creationId xmlns:a16="http://schemas.microsoft.com/office/drawing/2014/main" id="{2362C71A-0AE6-4D30-A934-F24FAF2A4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727373" y="17063063"/>
            <a:ext cx="2431867" cy="3653881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179">
            <a:extLst>
              <a:ext uri="{FF2B5EF4-FFF2-40B4-BE49-F238E27FC236}">
                <a16:creationId xmlns:a16="http://schemas.microsoft.com/office/drawing/2014/main" id="{687C7477-CD31-4BF4-90D8-9FE7AB13F2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677551" y="17367425"/>
            <a:ext cx="4509546" cy="3045156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Text Box 180">
            <a:extLst>
              <a:ext uri="{FF2B5EF4-FFF2-40B4-BE49-F238E27FC236}">
                <a16:creationId xmlns:a16="http://schemas.microsoft.com/office/drawing/2014/main" id="{87A42CD2-0AFD-45F6-976B-4B5AE8618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7461" y="20278375"/>
            <a:ext cx="4311148" cy="438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68" tIns="34284" rIns="68568" bIns="34284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b="1" dirty="0">
                <a:latin typeface="Calibri" pitchFamily="34" charset="0"/>
              </a:rPr>
              <a:t>Рис </a:t>
            </a:r>
            <a:r>
              <a:rPr lang="en-US" sz="2400" b="1" dirty="0">
                <a:latin typeface="Calibri" pitchFamily="34" charset="0"/>
              </a:rPr>
              <a:t>1.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ru-RU" sz="2400" dirty="0">
                <a:latin typeface="Calibri" pitchFamily="34" charset="0"/>
              </a:rPr>
              <a:t>Материал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82" name="Text Box 181">
            <a:extLst>
              <a:ext uri="{FF2B5EF4-FFF2-40B4-BE49-F238E27FC236}">
                <a16:creationId xmlns:a16="http://schemas.microsoft.com/office/drawing/2014/main" id="{61286536-4EC1-4DA5-850B-BEF3F0AF0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7524" y="19974012"/>
            <a:ext cx="4529573" cy="438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68" tIns="34284" rIns="68568" bIns="34284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b="1" dirty="0">
                <a:latin typeface="Calibri" pitchFamily="34" charset="0"/>
              </a:rPr>
              <a:t>Рис. 2</a:t>
            </a:r>
            <a:r>
              <a:rPr lang="en-US" sz="2400" b="1" dirty="0">
                <a:latin typeface="Calibri" pitchFamily="34" charset="0"/>
              </a:rPr>
              <a:t>.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ru-RU" sz="2400" dirty="0">
                <a:latin typeface="Calibri" pitchFamily="34" charset="0"/>
              </a:rPr>
              <a:t>Облако слов</a:t>
            </a:r>
            <a:endParaRPr lang="en-US" sz="2400" dirty="0">
              <a:latin typeface="Calibri" pitchFamily="34" charset="0"/>
            </a:endParaRPr>
          </a:p>
        </p:txBody>
      </p: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5B62B95F-B769-2945-9BE9-CB56FAC8C084}"/>
              </a:ext>
            </a:extLst>
          </p:cNvPr>
          <p:cNvGrpSpPr/>
          <p:nvPr/>
        </p:nvGrpSpPr>
        <p:grpSpPr>
          <a:xfrm>
            <a:off x="10078139" y="2858719"/>
            <a:ext cx="9154246" cy="5134487"/>
            <a:chOff x="10886533" y="12592970"/>
            <a:chExt cx="9154246" cy="5134487"/>
          </a:xfrm>
        </p:grpSpPr>
        <p:sp>
          <p:nvSpPr>
            <p:cNvPr id="39" name="Text Box 180">
              <a:extLst>
                <a:ext uri="{FF2B5EF4-FFF2-40B4-BE49-F238E27FC236}">
                  <a16:creationId xmlns:a16="http://schemas.microsoft.com/office/drawing/2014/main" id="{B64D148F-8515-008C-194A-8D848CDF1B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6533" y="16919556"/>
              <a:ext cx="5377653" cy="8079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68568" tIns="34284" rIns="68568" bIns="34284">
              <a:spAutoFit/>
            </a:bodyPr>
            <a:lstStyle>
              <a:lvl1pPr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 b="1" dirty="0">
                  <a:solidFill>
                    <a:srgbClr val="00B050"/>
                  </a:solidFill>
                  <a:latin typeface="Calibri" pitchFamily="34" charset="0"/>
                </a:rPr>
                <a:t>security   identity   community </a:t>
              </a:r>
              <a:endParaRPr lang="ru-RU" sz="2400" b="1" dirty="0">
                <a:solidFill>
                  <a:srgbClr val="00B050"/>
                </a:solidFill>
                <a:latin typeface="Calibri" pitchFamily="34" charset="0"/>
              </a:endParaRPr>
            </a:p>
            <a:p>
              <a:pPr algn="ctr" eaLnBrk="1" hangingPunct="1"/>
              <a:r>
                <a:rPr lang="en-US" sz="2400" b="1" dirty="0">
                  <a:solidFill>
                    <a:srgbClr val="00B050"/>
                  </a:solidFill>
                  <a:latin typeface="Calibri" pitchFamily="34" charset="0"/>
                </a:rPr>
                <a:t>(</a:t>
              </a:r>
              <a:r>
                <a:rPr lang="ru-RU" sz="2400" b="1" dirty="0">
                  <a:solidFill>
                    <a:srgbClr val="00B050"/>
                  </a:solidFill>
                  <a:latin typeface="Calibri" pitchFamily="34" charset="0"/>
                </a:rPr>
                <a:t>защита)  (</a:t>
              </a:r>
              <a:r>
                <a:rPr lang="ru-RU" sz="2400" b="1" dirty="0" err="1">
                  <a:solidFill>
                    <a:srgbClr val="00B050"/>
                  </a:solidFill>
                  <a:latin typeface="Calibri" pitchFamily="34" charset="0"/>
                </a:rPr>
                <a:t>идентич</a:t>
              </a:r>
              <a:r>
                <a:rPr lang="ru-RU" sz="2400" b="1" dirty="0">
                  <a:solidFill>
                    <a:srgbClr val="00B050"/>
                  </a:solidFill>
                  <a:latin typeface="Calibri" pitchFamily="34" charset="0"/>
                </a:rPr>
                <a:t>.)  (общность)</a:t>
              </a:r>
              <a:endParaRPr lang="en-US" sz="2400" dirty="0">
                <a:solidFill>
                  <a:srgbClr val="00B050"/>
                </a:solidFill>
                <a:latin typeface="Calibri" pitchFamily="34" charset="0"/>
              </a:endParaRPr>
            </a:p>
          </p:txBody>
        </p:sp>
        <p:grpSp>
          <p:nvGrpSpPr>
            <p:cNvPr id="41" name="Группа 40">
              <a:extLst>
                <a:ext uri="{FF2B5EF4-FFF2-40B4-BE49-F238E27FC236}">
                  <a16:creationId xmlns:a16="http://schemas.microsoft.com/office/drawing/2014/main" id="{AAB0CF32-FD9A-A39B-0EB4-220164A1E5B5}"/>
                </a:ext>
              </a:extLst>
            </p:cNvPr>
            <p:cNvGrpSpPr/>
            <p:nvPr/>
          </p:nvGrpSpPr>
          <p:grpSpPr>
            <a:xfrm>
              <a:off x="11482717" y="12592970"/>
              <a:ext cx="8558062" cy="5126725"/>
              <a:chOff x="20437119" y="14668514"/>
              <a:chExt cx="8558062" cy="5126725"/>
            </a:xfrm>
          </p:grpSpPr>
          <p:pic>
            <p:nvPicPr>
              <p:cNvPr id="9" name="Рисунок 8">
                <a:extLst>
                  <a:ext uri="{FF2B5EF4-FFF2-40B4-BE49-F238E27FC236}">
                    <a16:creationId xmlns:a16="http://schemas.microsoft.com/office/drawing/2014/main" id="{5BCE27F6-7CFE-D3CE-B689-8ED857C401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031549" y="14668514"/>
                <a:ext cx="1670071" cy="1670071"/>
              </a:xfrm>
              <a:prstGeom prst="rect">
                <a:avLst/>
              </a:prstGeom>
            </p:spPr>
          </p:pic>
          <p:pic>
            <p:nvPicPr>
              <p:cNvPr id="13" name="Рисунок 12">
                <a:extLst>
                  <a:ext uri="{FF2B5EF4-FFF2-40B4-BE49-F238E27FC236}">
                    <a16:creationId xmlns:a16="http://schemas.microsoft.com/office/drawing/2014/main" id="{9BC30964-EEDE-4E7B-5A7C-EBDC96DBAD6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721025" y="14819458"/>
                <a:ext cx="1368181" cy="1368181"/>
              </a:xfrm>
              <a:prstGeom prst="rect">
                <a:avLst/>
              </a:prstGeom>
            </p:spPr>
          </p:pic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70D4FE8-DB33-9CEE-C80B-782C71CA985E}"/>
                  </a:ext>
                </a:extLst>
              </p:cNvPr>
              <p:cNvSpPr txBox="1"/>
              <p:nvPr/>
            </p:nvSpPr>
            <p:spPr>
              <a:xfrm>
                <a:off x="21809304" y="16234647"/>
                <a:ext cx="119162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/>
                  <a:t>СВОЙ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9699A85-C71C-3F63-95F5-C9C4481A8D0D}"/>
                  </a:ext>
                </a:extLst>
              </p:cNvPr>
              <p:cNvSpPr txBox="1"/>
              <p:nvPr/>
            </p:nvSpPr>
            <p:spPr>
              <a:xfrm>
                <a:off x="26031549" y="16234647"/>
                <a:ext cx="167007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/>
                  <a:t>ЧУЖОЙ</a:t>
                </a:r>
              </a:p>
            </p:txBody>
          </p:sp>
          <p:sp>
            <p:nvSpPr>
              <p:cNvPr id="20" name="Text Box 180">
                <a:extLst>
                  <a:ext uri="{FF2B5EF4-FFF2-40B4-BE49-F238E27FC236}">
                    <a16:creationId xmlns:a16="http://schemas.microsoft.com/office/drawing/2014/main" id="{FB269679-2E9E-A941-8A5E-DA9320CA7A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437119" y="16686234"/>
                <a:ext cx="3935989" cy="4385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68568" tIns="34284" rIns="68568" bIns="34284">
                <a:spAutoFit/>
              </a:bodyPr>
              <a:lstStyle>
                <a:lvl1pPr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ru-RU" sz="2400" b="1" dirty="0">
                    <a:latin typeface="Calibri" pitchFamily="34" charset="0"/>
                  </a:rPr>
                  <a:t>Аутентичное, традиционное</a:t>
                </a:r>
                <a:endParaRPr lang="en-US" sz="2400" dirty="0">
                  <a:latin typeface="Calibri" pitchFamily="34" charset="0"/>
                </a:endParaRPr>
              </a:p>
            </p:txBody>
          </p:sp>
          <p:sp>
            <p:nvSpPr>
              <p:cNvPr id="21" name="Text Box 180">
                <a:extLst>
                  <a:ext uri="{FF2B5EF4-FFF2-40B4-BE49-F238E27FC236}">
                    <a16:creationId xmlns:a16="http://schemas.microsoft.com/office/drawing/2014/main" id="{F59B746C-6921-E4CE-E067-D369DA081F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83978" y="16686233"/>
                <a:ext cx="2965211" cy="4385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68568" tIns="34284" rIns="68568" bIns="34284">
                <a:spAutoFit/>
              </a:bodyPr>
              <a:lstStyle>
                <a:lvl1pPr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ru-RU" sz="2400" b="1" dirty="0" err="1">
                    <a:latin typeface="Calibri" pitchFamily="34" charset="0"/>
                  </a:rPr>
                  <a:t>Внешее</a:t>
                </a:r>
                <a:r>
                  <a:rPr lang="ru-RU" sz="2400" b="1" dirty="0">
                    <a:latin typeface="Calibri" pitchFamily="34" charset="0"/>
                  </a:rPr>
                  <a:t>, навязанное </a:t>
                </a:r>
                <a:endParaRPr lang="en-US" sz="2400" dirty="0">
                  <a:latin typeface="Calibri" pitchFamily="34" charset="0"/>
                </a:endParaRPr>
              </a:p>
            </p:txBody>
          </p:sp>
          <p:sp>
            <p:nvSpPr>
              <p:cNvPr id="25" name="Стрелка: вниз 24">
                <a:extLst>
                  <a:ext uri="{FF2B5EF4-FFF2-40B4-BE49-F238E27FC236}">
                    <a16:creationId xmlns:a16="http://schemas.microsoft.com/office/drawing/2014/main" id="{1C8A1F3B-9A3B-81F5-D176-479FD5C4CD69}"/>
                  </a:ext>
                </a:extLst>
              </p:cNvPr>
              <p:cNvSpPr/>
              <p:nvPr/>
            </p:nvSpPr>
            <p:spPr>
              <a:xfrm>
                <a:off x="21848853" y="17124802"/>
                <a:ext cx="1112520" cy="834952"/>
              </a:xfrm>
              <a:prstGeom prst="down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8" name="Стрелка: вниз 27">
                <a:extLst>
                  <a:ext uri="{FF2B5EF4-FFF2-40B4-BE49-F238E27FC236}">
                    <a16:creationId xmlns:a16="http://schemas.microsoft.com/office/drawing/2014/main" id="{2047F96C-0A04-35F3-0ADF-0FE82999100A}"/>
                  </a:ext>
                </a:extLst>
              </p:cNvPr>
              <p:cNvSpPr/>
              <p:nvPr/>
            </p:nvSpPr>
            <p:spPr>
              <a:xfrm>
                <a:off x="26239453" y="17105515"/>
                <a:ext cx="1112520" cy="834952"/>
              </a:xfrm>
              <a:prstGeom prst="down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9" name="Text Box 180">
                <a:extLst>
                  <a:ext uri="{FF2B5EF4-FFF2-40B4-BE49-F238E27FC236}">
                    <a16:creationId xmlns:a16="http://schemas.microsoft.com/office/drawing/2014/main" id="{513F86E8-B0C3-7A5D-A607-E2436C4E86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754448" y="17898147"/>
                <a:ext cx="3301329" cy="4385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68568" tIns="34284" rIns="68568" bIns="34284">
                <a:spAutoFit/>
              </a:bodyPr>
              <a:lstStyle>
                <a:lvl1pPr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sz="2400" b="1" dirty="0">
                    <a:latin typeface="Calibri" pitchFamily="34" charset="0"/>
                  </a:rPr>
                  <a:t>village | caste | tradition</a:t>
                </a:r>
                <a:endParaRPr lang="en-US" sz="2400" dirty="0">
                  <a:latin typeface="Calibri" pitchFamily="34" charset="0"/>
                </a:endParaRPr>
              </a:p>
            </p:txBody>
          </p:sp>
          <p:sp>
            <p:nvSpPr>
              <p:cNvPr id="30" name="Text Box 180">
                <a:extLst>
                  <a:ext uri="{FF2B5EF4-FFF2-40B4-BE49-F238E27FC236}">
                    <a16:creationId xmlns:a16="http://schemas.microsoft.com/office/drawing/2014/main" id="{46D35AC1-08CD-E20E-4DFD-4424F7DE46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112187" y="17904718"/>
                <a:ext cx="3367052" cy="4385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68568" tIns="34284" rIns="68568" bIns="34284">
                <a:spAutoFit/>
              </a:bodyPr>
              <a:lstStyle>
                <a:lvl1pPr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sz="2400" b="1" dirty="0">
                    <a:latin typeface="Calibri" pitchFamily="34" charset="0"/>
                  </a:rPr>
                  <a:t>West | colonial | modern</a:t>
                </a:r>
                <a:endParaRPr lang="en-US" sz="2400" dirty="0">
                  <a:latin typeface="Calibri" pitchFamily="34" charset="0"/>
                </a:endParaRPr>
              </a:p>
            </p:txBody>
          </p:sp>
          <p:sp>
            <p:nvSpPr>
              <p:cNvPr id="31" name="Стрелка: вниз 30">
                <a:extLst>
                  <a:ext uri="{FF2B5EF4-FFF2-40B4-BE49-F238E27FC236}">
                    <a16:creationId xmlns:a16="http://schemas.microsoft.com/office/drawing/2014/main" id="{0264DA9E-6EDF-B109-BD6E-11F57348EF48}"/>
                  </a:ext>
                </a:extLst>
              </p:cNvPr>
              <p:cNvSpPr/>
              <p:nvPr/>
            </p:nvSpPr>
            <p:spPr>
              <a:xfrm>
                <a:off x="20843785" y="18398633"/>
                <a:ext cx="755819" cy="580943"/>
              </a:xfrm>
              <a:prstGeom prst="down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2" name="Стрелка: вниз 31">
                <a:extLst>
                  <a:ext uri="{FF2B5EF4-FFF2-40B4-BE49-F238E27FC236}">
                    <a16:creationId xmlns:a16="http://schemas.microsoft.com/office/drawing/2014/main" id="{5B08193D-5123-7D60-5956-289E1CC99C58}"/>
                  </a:ext>
                </a:extLst>
              </p:cNvPr>
              <p:cNvSpPr/>
              <p:nvPr/>
            </p:nvSpPr>
            <p:spPr>
              <a:xfrm>
                <a:off x="21933734" y="18398633"/>
                <a:ext cx="755819" cy="580943"/>
              </a:xfrm>
              <a:prstGeom prst="down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3" name="Стрелка: вниз 32">
                <a:extLst>
                  <a:ext uri="{FF2B5EF4-FFF2-40B4-BE49-F238E27FC236}">
                    <a16:creationId xmlns:a16="http://schemas.microsoft.com/office/drawing/2014/main" id="{452789DF-BA49-F6AB-ED2E-0591E574F5B1}"/>
                  </a:ext>
                </a:extLst>
              </p:cNvPr>
              <p:cNvSpPr/>
              <p:nvPr/>
            </p:nvSpPr>
            <p:spPr>
              <a:xfrm>
                <a:off x="23000925" y="18398632"/>
                <a:ext cx="755819" cy="580943"/>
              </a:xfrm>
              <a:prstGeom prst="down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5" name="Стрелка: вниз 34">
                <a:extLst>
                  <a:ext uri="{FF2B5EF4-FFF2-40B4-BE49-F238E27FC236}">
                    <a16:creationId xmlns:a16="http://schemas.microsoft.com/office/drawing/2014/main" id="{146CC9FC-8CB2-FB6C-10F1-00EE6BA4CBA7}"/>
                  </a:ext>
                </a:extLst>
              </p:cNvPr>
              <p:cNvSpPr/>
              <p:nvPr/>
            </p:nvSpPr>
            <p:spPr>
              <a:xfrm>
                <a:off x="25155996" y="18398633"/>
                <a:ext cx="755819" cy="580943"/>
              </a:xfrm>
              <a:prstGeom prst="down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6" name="Стрелка: вниз 35">
                <a:extLst>
                  <a:ext uri="{FF2B5EF4-FFF2-40B4-BE49-F238E27FC236}">
                    <a16:creationId xmlns:a16="http://schemas.microsoft.com/office/drawing/2014/main" id="{EC7D9CCB-8A91-E1A3-9C04-0DB57DB4649F}"/>
                  </a:ext>
                </a:extLst>
              </p:cNvPr>
              <p:cNvSpPr/>
              <p:nvPr/>
            </p:nvSpPr>
            <p:spPr>
              <a:xfrm>
                <a:off x="26245945" y="18398633"/>
                <a:ext cx="755819" cy="580943"/>
              </a:xfrm>
              <a:prstGeom prst="down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7" name="Стрелка: вниз 36">
                <a:extLst>
                  <a:ext uri="{FF2B5EF4-FFF2-40B4-BE49-F238E27FC236}">
                    <a16:creationId xmlns:a16="http://schemas.microsoft.com/office/drawing/2014/main" id="{A334DEE8-FEAA-310F-713F-093C58EB4085}"/>
                  </a:ext>
                </a:extLst>
              </p:cNvPr>
              <p:cNvSpPr/>
              <p:nvPr/>
            </p:nvSpPr>
            <p:spPr>
              <a:xfrm>
                <a:off x="27313136" y="18398632"/>
                <a:ext cx="755819" cy="580943"/>
              </a:xfrm>
              <a:prstGeom prst="down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0" name="Text Box 180">
                <a:extLst>
                  <a:ext uri="{FF2B5EF4-FFF2-40B4-BE49-F238E27FC236}">
                    <a16:creationId xmlns:a16="http://schemas.microsoft.com/office/drawing/2014/main" id="{D22BF776-C255-E339-0A58-4C4A2471602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596245" y="18987338"/>
                <a:ext cx="4398936" cy="8079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68568" tIns="34284" rIns="68568" bIns="34284">
                <a:spAutoFit/>
              </a:bodyPr>
              <a:lstStyle>
                <a:lvl1pPr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ru-RU" sz="2400" b="1" dirty="0" err="1">
                    <a:solidFill>
                      <a:srgbClr val="C00000"/>
                    </a:solidFill>
                    <a:latin typeface="Calibri" pitchFamily="34" charset="0"/>
                  </a:rPr>
                  <a:t>harm</a:t>
                </a:r>
                <a:r>
                  <a:rPr lang="ru-RU" sz="2400" b="1" dirty="0">
                    <a:solidFill>
                      <a:srgbClr val="C00000"/>
                    </a:solidFill>
                    <a:latin typeface="Calibri" pitchFamily="34" charset="0"/>
                  </a:rPr>
                  <a:t>   </a:t>
                </a:r>
                <a:r>
                  <a:rPr lang="ru-RU" sz="2400" b="1" dirty="0" err="1">
                    <a:solidFill>
                      <a:srgbClr val="C00000"/>
                    </a:solidFill>
                    <a:latin typeface="Calibri" pitchFamily="34" charset="0"/>
                  </a:rPr>
                  <a:t>imposition</a:t>
                </a:r>
                <a:r>
                  <a:rPr lang="ru-RU" sz="2400" b="1" dirty="0">
                    <a:solidFill>
                      <a:srgbClr val="C00000"/>
                    </a:solidFill>
                    <a:latin typeface="Calibri" pitchFamily="34" charset="0"/>
                  </a:rPr>
                  <a:t>   </a:t>
                </a:r>
                <a:r>
                  <a:rPr lang="ru-RU" sz="2400" b="1" dirty="0" err="1">
                    <a:solidFill>
                      <a:srgbClr val="C00000"/>
                    </a:solidFill>
                    <a:latin typeface="Calibri" pitchFamily="34" charset="0"/>
                  </a:rPr>
                  <a:t>decline</a:t>
                </a:r>
                <a:endParaRPr lang="ru-RU" sz="2400" b="1" dirty="0">
                  <a:solidFill>
                    <a:srgbClr val="C00000"/>
                  </a:solidFill>
                  <a:latin typeface="Calibri" pitchFamily="34" charset="0"/>
                </a:endParaRPr>
              </a:p>
              <a:p>
                <a:pPr algn="ctr" eaLnBrk="1" hangingPunct="1"/>
                <a:r>
                  <a:rPr lang="ru-RU" sz="2400" b="1" dirty="0">
                    <a:solidFill>
                      <a:srgbClr val="C00000"/>
                    </a:solidFill>
                    <a:latin typeface="Calibri" pitchFamily="34" charset="0"/>
                  </a:rPr>
                  <a:t>  (вред) (навязывание)(упадок)</a:t>
                </a:r>
                <a:endParaRPr lang="en-US" sz="2400" dirty="0">
                  <a:solidFill>
                    <a:srgbClr val="C00000"/>
                  </a:solidFill>
                  <a:latin typeface="Calibri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3555720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араллакс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1758</TotalTime>
  <Words>675</Words>
  <Application>Microsoft Office PowerPoint</Application>
  <PresentationFormat>Произвольный</PresentationFormat>
  <Paragraphs>70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Corbel</vt:lpstr>
      <vt:lpstr>Wingdings 2</vt:lpstr>
      <vt:lpstr>HDOfficeLightV0</vt:lpstr>
      <vt:lpstr>Параллакс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Yulya Baklanova</dc:creator>
  <cp:lastModifiedBy>Кирилл Чепкасов</cp:lastModifiedBy>
  <cp:revision>13</cp:revision>
  <dcterms:created xsi:type="dcterms:W3CDTF">2017-10-02T13:44:20Z</dcterms:created>
  <dcterms:modified xsi:type="dcterms:W3CDTF">2025-12-17T11:47:12Z</dcterms:modified>
</cp:coreProperties>
</file>