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handoutMasterIdLst>
    <p:handoutMasterId r:id="rId3"/>
  </p:handoutMasterIdLst>
  <p:sldIdLst>
    <p:sldId id="256" r:id="rId2"/>
  </p:sldIdLst>
  <p:sldSz cx="43891200" cy="32918400"/>
  <p:notesSz cx="70104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B0604020202020204" charset="0"/>
      <p:regular r:id="rId8"/>
      <p:bold r:id="rId9"/>
      <p:italic r:id="rId10"/>
    </p:embeddedFont>
    <p:embeddedFont>
      <p:font typeface="Montserrat" panose="00000500000000000000" pitchFamily="2" charset="-52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9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7AF"/>
    <a:srgbClr val="353941"/>
    <a:srgbClr val="F3F3F3"/>
    <a:srgbClr val="9EA0A4"/>
    <a:srgbClr val="235078"/>
    <a:srgbClr val="E3E3E3"/>
    <a:srgbClr val="E65243"/>
    <a:srgbClr val="BAE260"/>
    <a:srgbClr val="8FEDA1"/>
    <a:srgbClr val="14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30" autoAdjust="0"/>
    <p:restoredTop sz="94710" autoAdjust="0"/>
  </p:normalViewPr>
  <p:slideViewPr>
    <p:cSldViewPr snapToGrid="0">
      <p:cViewPr varScale="1">
        <p:scale>
          <a:sx n="18" d="100"/>
          <a:sy n="18" d="100"/>
        </p:scale>
        <p:origin x="1781" y="72"/>
      </p:cViewPr>
      <p:guideLst>
        <p:guide orient="horz"/>
        <p:guide pos="19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gs" Target="tags/tag1.xml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1318264"/>
            <a:ext cx="9875520" cy="2808732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39" cy="2808732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21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1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054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108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163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21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27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32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38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43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7680962"/>
            <a:ext cx="19385280" cy="2172462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3"/>
          </a:xfrm>
        </p:spPr>
        <p:txBody>
          <a:bodyPr/>
          <a:lstStyle>
            <a:defPPr>
              <a:defRPr kern="1200" smtId="4294967295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3"/>
            <a:ext cx="19400520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0"/>
            <a:ext cx="19400520" cy="18966183"/>
          </a:xfrm>
        </p:spPr>
        <p:txBody>
          <a:bodyPr/>
          <a:lstStyle>
            <a:defPPr>
              <a:defRPr kern="1200" smtId="4294967295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1"/>
            <a:ext cx="24536400" cy="28094942"/>
          </a:xfrm>
        </p:spPr>
        <p:txBody>
          <a:bodyPr/>
          <a:lstStyle>
            <a:defPPr>
              <a:defRPr kern="1200" smtId="4294967295"/>
            </a:defPPr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1"/>
            <a:ext cx="14439902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3200"/>
            </a:lvl1pPr>
            <a:lvl2pPr marL="1880543" indent="0">
              <a:buNone/>
              <a:defRPr sz="11500"/>
            </a:lvl2pPr>
            <a:lvl3pPr marL="3761086" indent="0">
              <a:buNone/>
              <a:defRPr sz="9900"/>
            </a:lvl3pPr>
            <a:lvl4pPr marL="5641630" indent="0">
              <a:buNone/>
              <a:defRPr sz="8200"/>
            </a:lvl4pPr>
            <a:lvl5pPr marL="7522173" indent="0">
              <a:buNone/>
              <a:defRPr sz="8200"/>
            </a:lvl5pPr>
            <a:lvl6pPr marL="9402716" indent="0">
              <a:buNone/>
              <a:defRPr sz="8200"/>
            </a:lvl6pPr>
            <a:lvl7pPr marL="11283259" indent="0">
              <a:buNone/>
              <a:defRPr sz="8200"/>
            </a:lvl7pPr>
            <a:lvl8pPr marL="13163803" indent="0">
              <a:buNone/>
              <a:defRPr sz="8200"/>
            </a:lvl8pPr>
            <a:lvl9pPr marL="15044345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79" cy="21724623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8"/>
            <a:ext cx="138988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 smtId="4294967295"/>
      </a:defPPr>
      <a:lvl1pPr algn="ctr" defTabSz="376108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410405" indent="-1410405" algn="l" defTabSz="3761086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5884" indent="-1175341" algn="l" defTabSz="3761086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35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901" indent="-940272" algn="l" defTabSz="3761086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2444" indent="-940272" algn="l" defTabSz="3761086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298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3531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4074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4617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54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08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163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217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271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3259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380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4345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F1E4803F-4B07-4A50-A7FA-84FB533DB4CF}"/>
              </a:ext>
            </a:extLst>
          </p:cNvPr>
          <p:cNvSpPr/>
          <p:nvPr/>
        </p:nvSpPr>
        <p:spPr>
          <a:xfrm>
            <a:off x="0" y="13584933"/>
            <a:ext cx="43971170" cy="6328922"/>
          </a:xfrm>
          <a:prstGeom prst="flowChartManualInput">
            <a:avLst/>
          </a:prstGeom>
          <a:solidFill>
            <a:srgbClr val="35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3372B4-BFB6-43F7-859E-1DEF177587DD}"/>
              </a:ext>
            </a:extLst>
          </p:cNvPr>
          <p:cNvSpPr/>
          <p:nvPr/>
        </p:nvSpPr>
        <p:spPr>
          <a:xfrm>
            <a:off x="-119955" y="8152577"/>
            <a:ext cx="44011155" cy="23187086"/>
          </a:xfrm>
          <a:prstGeom prst="rect">
            <a:avLst/>
          </a:prstGeom>
          <a:solidFill>
            <a:srgbClr val="35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defPPr>
              <a:defRPr kern="1200" smtId="4294967295"/>
            </a:defPPr>
          </a:lstStyle>
          <a:p>
            <a:pPr algn="ctr"/>
            <a:endParaRPr lang="en-US" dirty="0"/>
          </a:p>
        </p:txBody>
      </p:sp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375380A8-E8CA-4348-946C-CC65547F46A3}"/>
              </a:ext>
            </a:extLst>
          </p:cNvPr>
          <p:cNvSpPr/>
          <p:nvPr/>
        </p:nvSpPr>
        <p:spPr>
          <a:xfrm>
            <a:off x="-39985" y="24950057"/>
            <a:ext cx="43971170" cy="8193767"/>
          </a:xfrm>
          <a:prstGeom prst="flowChartManualInput">
            <a:avLst/>
          </a:prstGeom>
          <a:solidFill>
            <a:srgbClr val="A1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-39985" y="0"/>
            <a:ext cx="10628421" cy="3713710"/>
          </a:xfrm>
          <a:prstGeom prst="rect">
            <a:avLst/>
          </a:prstGeom>
          <a:solidFill>
            <a:srgbClr val="F3F3F3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ru-RU" sz="7200" b="1" dirty="0">
                <a:solidFill>
                  <a:srgbClr val="A167AF"/>
                </a:solidFill>
                <a:latin typeface="Libre Baskerville" panose="02000000000000000000" pitchFamily="2" charset="0"/>
              </a:rPr>
              <a:t>Введение</a:t>
            </a:r>
            <a:endParaRPr lang="en-US" sz="7200" b="1" dirty="0">
              <a:solidFill>
                <a:srgbClr val="A167AF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490" y="8152577"/>
            <a:ext cx="14899725" cy="2903334"/>
          </a:xfrm>
          <a:prstGeom prst="rect">
            <a:avLst/>
          </a:prstGeom>
          <a:solidFill>
            <a:srgbClr val="F3F3F3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7200" b="1" dirty="0">
                <a:solidFill>
                  <a:srgbClr val="A167AF"/>
                </a:solidFill>
                <a:latin typeface="Libre Baskerville" panose="02000000000000000000" pitchFamily="2" charset="0"/>
              </a:rPr>
              <a:t> </a:t>
            </a:r>
            <a:r>
              <a:rPr lang="ru-RU" sz="7200" b="1" dirty="0">
                <a:solidFill>
                  <a:srgbClr val="A167AF"/>
                </a:solidFill>
                <a:latin typeface="Libre Baskerville" panose="02000000000000000000" pitchFamily="2" charset="0"/>
              </a:rPr>
              <a:t>Лексические трансформации</a:t>
            </a:r>
            <a:endParaRPr lang="en-US" sz="7200" b="1" dirty="0">
              <a:solidFill>
                <a:srgbClr val="A167AF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328" y="8151616"/>
            <a:ext cx="14947316" cy="2903334"/>
          </a:xfrm>
          <a:prstGeom prst="rect">
            <a:avLst/>
          </a:prstGeom>
          <a:solidFill>
            <a:srgbClr val="F3F3F3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ru-RU" sz="7200" b="1" dirty="0">
                <a:solidFill>
                  <a:srgbClr val="A167AF"/>
                </a:solidFill>
                <a:latin typeface="Libre Baskerville" panose="02000000000000000000" pitchFamily="2" charset="0"/>
              </a:rPr>
              <a:t>Грамматические трансформации</a:t>
            </a:r>
            <a:endParaRPr lang="en-US" sz="7200" b="1" dirty="0">
              <a:solidFill>
                <a:srgbClr val="A167AF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8" name="Title 11">
            <a:extLst>
              <a:ext uri="{FF2B5EF4-FFF2-40B4-BE49-F238E27FC236}">
                <a16:creationId xmlns:a16="http://schemas.microsoft.com/office/drawing/2014/main" id="{EDE5E111-F597-463C-85E7-64EEC1131F83}"/>
              </a:ext>
            </a:extLst>
          </p:cNvPr>
          <p:cNvSpPr txBox="1"/>
          <p:nvPr/>
        </p:nvSpPr>
        <p:spPr>
          <a:xfrm>
            <a:off x="775252" y="800069"/>
            <a:ext cx="20574000" cy="2746935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kern="1200" smtId="4294967295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000" dirty="0">
              <a:solidFill>
                <a:srgbClr val="35394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0EA749-6AF8-4D4B-AFCB-C1045727E501}"/>
              </a:ext>
            </a:extLst>
          </p:cNvPr>
          <p:cNvSpPr txBox="1"/>
          <p:nvPr/>
        </p:nvSpPr>
        <p:spPr>
          <a:xfrm>
            <a:off x="813352" y="30056838"/>
            <a:ext cx="9144000" cy="146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61086">
              <a:spcBef>
                <a:spcPct val="20000"/>
              </a:spcBef>
              <a:defRPr/>
            </a:pPr>
            <a:endParaRPr lang="en-US" sz="8500" b="1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8E266-99AB-4FBB-AA78-98010AD9C4BB}"/>
              </a:ext>
            </a:extLst>
          </p:cNvPr>
          <p:cNvSpPr txBox="1"/>
          <p:nvPr/>
        </p:nvSpPr>
        <p:spPr>
          <a:xfrm>
            <a:off x="-287059" y="26724908"/>
            <a:ext cx="3962400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Тема: Особенности перевода англоязычных настольных игр на русский язык (на материале игр </a:t>
            </a:r>
            <a:r>
              <a:rPr lang="ru-RU" b="1" dirty="0" err="1">
                <a:solidFill>
                  <a:schemeClr val="bg1"/>
                </a:solidFill>
              </a:rPr>
              <a:t>Saboteur</a:t>
            </a:r>
            <a:r>
              <a:rPr lang="ru-RU" b="1" dirty="0">
                <a:solidFill>
                  <a:schemeClr val="bg1"/>
                </a:solidFill>
              </a:rPr>
              <a:t>, Game </a:t>
            </a:r>
            <a:r>
              <a:rPr lang="ru-RU" b="1" dirty="0" err="1">
                <a:solidFill>
                  <a:schemeClr val="bg1"/>
                </a:solidFill>
              </a:rPr>
              <a:t>of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Thrones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Alias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D251D-4D9B-4D6F-9898-45C7A1507590}"/>
              </a:ext>
            </a:extLst>
          </p:cNvPr>
          <p:cNvSpPr txBox="1"/>
          <p:nvPr/>
        </p:nvSpPr>
        <p:spPr>
          <a:xfrm>
            <a:off x="672034" y="1720854"/>
            <a:ext cx="439711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0E8EBF-EA15-4A8D-8415-FF145EB4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560" y="25850514"/>
            <a:ext cx="4467124" cy="6509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161D82-C8F4-45E6-943C-E4DE12859F46}"/>
              </a:ext>
            </a:extLst>
          </p:cNvPr>
          <p:cNvSpPr txBox="1"/>
          <p:nvPr/>
        </p:nvSpPr>
        <p:spPr>
          <a:xfrm>
            <a:off x="11062252" y="76095"/>
            <a:ext cx="269055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/>
              <a:t>Настольные игры </a:t>
            </a:r>
            <a:r>
              <a:rPr lang="ru-RU" dirty="0"/>
              <a:t>– это один из видов развлечения по всему миру, который включает в себя игры на столе или другой плоской поверхности.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B64FA0E-FD9F-44CA-9BF0-20186EB38B7D}"/>
              </a:ext>
            </a:extLst>
          </p:cNvPr>
          <p:cNvCxnSpPr/>
          <p:nvPr/>
        </p:nvCxnSpPr>
        <p:spPr>
          <a:xfrm>
            <a:off x="16700674" y="3178980"/>
            <a:ext cx="6618514" cy="16331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B1C49E-8018-4674-83B8-30192A84B92C}"/>
              </a:ext>
            </a:extLst>
          </p:cNvPr>
          <p:cNvSpPr txBox="1"/>
          <p:nvPr/>
        </p:nvSpPr>
        <p:spPr>
          <a:xfrm>
            <a:off x="19152129" y="4291163"/>
            <a:ext cx="148997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Локализация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04D184-016C-4171-9C3E-367A93C843B1}"/>
              </a:ext>
            </a:extLst>
          </p:cNvPr>
          <p:cNvSpPr txBox="1"/>
          <p:nvPr/>
        </p:nvSpPr>
        <p:spPr>
          <a:xfrm>
            <a:off x="19587" y="30108670"/>
            <a:ext cx="39427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Подготовил студент 3 курса Санкт-Петербургского государственного экономического университета Васина Анастасия Максимовна (nastasya.vasina.0303@mail.ru) </a:t>
            </a:r>
          </a:p>
          <a:p>
            <a:r>
              <a:rPr lang="ru-RU" sz="5400" dirty="0">
                <a:solidFill>
                  <a:schemeClr val="bg1"/>
                </a:solidFill>
              </a:rPr>
              <a:t>Научный руководитель: к.ф.н., доцент каф. </a:t>
            </a:r>
            <a:r>
              <a:rPr lang="ru-RU" sz="5400" dirty="0" err="1">
                <a:solidFill>
                  <a:schemeClr val="bg1"/>
                </a:solidFill>
              </a:rPr>
              <a:t>АФиП</a:t>
            </a:r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ru-RU" sz="5400" dirty="0" err="1">
                <a:solidFill>
                  <a:schemeClr val="bg1"/>
                </a:solidFill>
              </a:rPr>
              <a:t>Воложанина</a:t>
            </a:r>
            <a:r>
              <a:rPr lang="ru-RU" sz="5400" dirty="0">
                <a:solidFill>
                  <a:schemeClr val="bg1"/>
                </a:solidFill>
              </a:rPr>
              <a:t> Т.С.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8A8D07-AD57-4652-9A01-6AA4BA7FB5E5}"/>
              </a:ext>
            </a:extLst>
          </p:cNvPr>
          <p:cNvSpPr txBox="1"/>
          <p:nvPr/>
        </p:nvSpPr>
        <p:spPr>
          <a:xfrm>
            <a:off x="296305" y="11827162"/>
            <a:ext cx="2016883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highlight>
                  <a:srgbClr val="A167AF"/>
                </a:highlight>
              </a:rPr>
              <a:t>Транлитерация</a:t>
            </a:r>
            <a:r>
              <a:rPr lang="ru-RU" dirty="0">
                <a:solidFill>
                  <a:schemeClr val="bg1"/>
                </a:solidFill>
              </a:rPr>
              <a:t>: «</a:t>
            </a:r>
            <a:r>
              <a:rPr lang="en-US" dirty="0">
                <a:solidFill>
                  <a:schemeClr val="bg1"/>
                </a:solidFill>
              </a:rPr>
              <a:t>phase</a:t>
            </a:r>
            <a:r>
              <a:rPr lang="ru-RU" dirty="0">
                <a:solidFill>
                  <a:schemeClr val="bg1"/>
                </a:solidFill>
              </a:rPr>
              <a:t>» - «фаза»</a:t>
            </a:r>
          </a:p>
          <a:p>
            <a:r>
              <a:rPr lang="ru-RU" dirty="0">
                <a:solidFill>
                  <a:schemeClr val="bg1"/>
                </a:solidFill>
                <a:highlight>
                  <a:srgbClr val="A167AF"/>
                </a:highlight>
              </a:rPr>
              <a:t>Модуляция</a:t>
            </a:r>
            <a:r>
              <a:rPr lang="ru-RU" dirty="0">
                <a:solidFill>
                  <a:schemeClr val="bg1"/>
                </a:solidFill>
              </a:rPr>
              <a:t> : «</a:t>
            </a:r>
            <a:r>
              <a:rPr lang="en-US" dirty="0">
                <a:solidFill>
                  <a:schemeClr val="bg1"/>
                </a:solidFill>
              </a:rPr>
              <a:t>goal cards</a:t>
            </a:r>
            <a:r>
              <a:rPr lang="ru-RU" dirty="0">
                <a:solidFill>
                  <a:schemeClr val="bg1"/>
                </a:solidFill>
              </a:rPr>
              <a:t>» – «карты золотой жилы»</a:t>
            </a:r>
          </a:p>
          <a:p>
            <a:r>
              <a:rPr lang="ru-RU" dirty="0">
                <a:solidFill>
                  <a:schemeClr val="bg1"/>
                </a:solidFill>
                <a:highlight>
                  <a:srgbClr val="A167AF"/>
                </a:highlight>
              </a:rPr>
              <a:t>Конкретизация</a:t>
            </a:r>
            <a:r>
              <a:rPr lang="ru-RU" dirty="0">
                <a:solidFill>
                  <a:schemeClr val="bg1"/>
                </a:solidFill>
              </a:rPr>
              <a:t>: «</a:t>
            </a:r>
            <a:r>
              <a:rPr lang="en-US" dirty="0">
                <a:solidFill>
                  <a:schemeClr val="bg1"/>
                </a:solidFill>
              </a:rPr>
              <a:t>game piece</a:t>
            </a:r>
            <a:r>
              <a:rPr lang="ru-RU" dirty="0">
                <a:solidFill>
                  <a:schemeClr val="bg1"/>
                </a:solidFill>
              </a:rPr>
              <a:t>» – «фишка»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FF5C26-C866-4544-ABD5-AD2F64976EE9}"/>
              </a:ext>
            </a:extLst>
          </p:cNvPr>
          <p:cNvSpPr txBox="1"/>
          <p:nvPr/>
        </p:nvSpPr>
        <p:spPr>
          <a:xfrm>
            <a:off x="99557" y="5711877"/>
            <a:ext cx="43831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/>
              <a:t>В исследовании были проанализированы примеры и рассмотрены с точки зрения переводческих трансформаций. Рассмотрим некоторые из них.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FB7E04-8C49-4CF0-8A47-5555EEB68E41}"/>
              </a:ext>
            </a:extLst>
          </p:cNvPr>
          <p:cNvSpPr txBox="1"/>
          <p:nvPr/>
        </p:nvSpPr>
        <p:spPr>
          <a:xfrm>
            <a:off x="22424571" y="11952967"/>
            <a:ext cx="20595772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highlight>
                  <a:srgbClr val="A167AF"/>
                </a:highlight>
              </a:rPr>
              <a:t>Членение предложений</a:t>
            </a:r>
            <a:r>
              <a:rPr lang="ru-RU" dirty="0">
                <a:solidFill>
                  <a:schemeClr val="bg1"/>
                </a:solidFill>
              </a:rPr>
              <a:t>: «</a:t>
            </a:r>
            <a:r>
              <a:rPr lang="en-US" dirty="0">
                <a:solidFill>
                  <a:schemeClr val="bg1"/>
                </a:solidFill>
              </a:rPr>
              <a:t>Instead, the game is over and a winner is determined</a:t>
            </a:r>
            <a:r>
              <a:rPr lang="ru-RU" dirty="0">
                <a:solidFill>
                  <a:schemeClr val="bg1"/>
                </a:solidFill>
              </a:rPr>
              <a:t>» – «Партия завершена. Определение победителя».</a:t>
            </a:r>
          </a:p>
          <a:p>
            <a:r>
              <a:rPr lang="ru-RU" dirty="0">
                <a:solidFill>
                  <a:schemeClr val="bg1"/>
                </a:solidFill>
                <a:highlight>
                  <a:srgbClr val="A167AF"/>
                </a:highlight>
              </a:rPr>
              <a:t>Виды грамматических замен (части речи, формы слова, члена предложения):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en-US" dirty="0">
                <a:solidFill>
                  <a:schemeClr val="bg1"/>
                </a:solidFill>
              </a:rPr>
              <a:t>Reminder</a:t>
            </a:r>
            <a:r>
              <a:rPr lang="ru-RU" dirty="0">
                <a:solidFill>
                  <a:schemeClr val="bg1"/>
                </a:solidFill>
              </a:rPr>
              <a:t>» – «Напомним» (замена части речи)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7C029-BA32-466C-82D1-51BE92A8CD5C}"/>
              </a:ext>
            </a:extLst>
          </p:cNvPr>
          <p:cNvSpPr txBox="1"/>
          <p:nvPr/>
        </p:nvSpPr>
        <p:spPr>
          <a:xfrm>
            <a:off x="15424797" y="19106629"/>
            <a:ext cx="13419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highlight>
                  <a:srgbClr val="A167AF"/>
                </a:highlight>
              </a:rPr>
              <a:t>Заключение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61B9EE-7A79-45D2-B756-6366C3E8E660}"/>
              </a:ext>
            </a:extLst>
          </p:cNvPr>
          <p:cNvSpPr txBox="1"/>
          <p:nvPr/>
        </p:nvSpPr>
        <p:spPr>
          <a:xfrm>
            <a:off x="19587" y="20844069"/>
            <a:ext cx="43871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Без верного понимания и разбора всех стадий локализации невозможно было проводить это, так как нужно было понимать, почему именно выбранные игры участвовали в анализе, как они были сравнены (переводческие умения). </a:t>
            </a:r>
          </a:p>
        </p:txBody>
      </p:sp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hypotheticalocean|09-2018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227</Words>
  <Application>Microsoft Office PowerPoint</Application>
  <PresentationFormat>Произвольный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Libre Baskerville</vt:lpstr>
      <vt:lpstr>Arial</vt:lpstr>
      <vt:lpstr>Calibri</vt:lpstr>
      <vt:lpstr>Montserrat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Васина Анастасия Максимовна</cp:lastModifiedBy>
  <cp:revision>28</cp:revision>
  <cp:lastPrinted>2011-01-21T18:13:44Z</cp:lastPrinted>
  <dcterms:modified xsi:type="dcterms:W3CDTF">2023-12-15T17:16:54Z</dcterms:modified>
  <cp:category>scientific poster powerpoint</cp:category>
</cp:coreProperties>
</file>