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5" r:id="rId3"/>
    <p:sldId id="266" r:id="rId4"/>
    <p:sldId id="267" r:id="rId5"/>
    <p:sldId id="273" r:id="rId6"/>
    <p:sldId id="268" r:id="rId7"/>
    <p:sldId id="269" r:id="rId8"/>
    <p:sldId id="270" r:id="rId9"/>
    <p:sldId id="275" r:id="rId10"/>
    <p:sldId id="272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6197"/>
  </p:normalViewPr>
  <p:slideViewPr>
    <p:cSldViewPr snapToGrid="0">
      <p:cViewPr varScale="1">
        <p:scale>
          <a:sx n="65" d="100"/>
          <a:sy n="65" d="100"/>
        </p:scale>
        <p:origin x="5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BC9E8-CB4C-0540-9A61-15B83129F4F5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55549-E67A-6A40-B598-06B61F8B12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5425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18535c3f3b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18535c3f3b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18535c3f3b_3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18535c3f3b_3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18535c3f3b_3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18535c3f3b_3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18535c3f3b_3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18535c3f3b_3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18535c3f3b_2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18535c3f3b_2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18535c3f3b_3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18535c3f3b_3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55549-E67A-6A40-B598-06B61F8B126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434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55549-E67A-6A40-B598-06B61F8B126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4706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ACB7B8-5B27-5701-A2BB-62E608C0B1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B0D47B-6461-5176-6793-DEA5E5B16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BE84A2-0ADA-9A57-E102-4CA3D45DE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6156-0A5A-8046-B71E-CDB5B6475388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2EE6B8C-EBC4-671A-EABF-F09A2C859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921506-8D9F-959F-FFB4-6F0404D48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438A0-0FB8-E64F-9623-FF76C39BBF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0134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15C30D-387D-4424-BA99-24163C866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5DA6B46-A374-0FDF-7D79-B8EC3ABC4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30BA140-95B2-CCA0-3944-EE877DCE5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6156-0A5A-8046-B71E-CDB5B6475388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559936-E808-800E-2B08-0FE9712D1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603F92-AF8E-EEA7-03F4-366D96E69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438A0-0FB8-E64F-9623-FF76C39BBF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1708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64F389B-65C2-0FE0-C468-3DED80BCE4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18A58EB-5B5B-EE67-2CC8-61CD4C4AF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4DA250-BFDC-A42E-615F-ED157F305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6156-0A5A-8046-B71E-CDB5B6475388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41CBAB-76EA-D7F0-B7EF-CB7C9601D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01A149-17BD-8C12-D2F4-5A2625704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438A0-0FB8-E64F-9623-FF76C39BBF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0603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5032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9AF83C-65CB-A988-8CD0-7D8F9FF70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FA085E-5E25-CEAA-2409-55E32F5D9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B4736BB-C12C-1E7D-EE29-0675DBE7E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6156-0A5A-8046-B71E-CDB5B6475388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044F68-F1A0-4ABC-6481-FB506F611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60F04C-3A3C-403B-29A0-231574C02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438A0-0FB8-E64F-9623-FF76C39BBF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8554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7AB8BD-E5C8-43CB-ED3C-EFF9C74A7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4556C2F-C94B-E15B-52C9-DFB0CCC36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761617-A00B-6AC4-9A72-B7B17C05F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6156-0A5A-8046-B71E-CDB5B6475388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C8C7436-6041-CEE5-28CD-BE0396687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725957-1434-E03D-9EA4-7BC2DDCC8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438A0-0FB8-E64F-9623-FF76C39BBF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4181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B914A3-A9B3-57B4-636B-FA00D3E33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63B2E1-D8D8-6318-1C90-41E7CC4B09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A40750E-EA70-6BB1-ACD2-258A883BC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9EA466F-201F-D9B4-7A60-B06AC13ED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6156-0A5A-8046-B71E-CDB5B6475388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FA12835-5632-B102-E19E-17FC31434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1D3AC23-2725-B8A8-9AE2-5A2163516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438A0-0FB8-E64F-9623-FF76C39BBF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8690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A70338-4BDF-E179-0A76-7C3F03FA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0BF11FA-E201-D861-4D4F-7382238C3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F7FE5C9-424A-ED1E-01DC-596FAB48B8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92F7146-CF68-2F5D-7A72-CD7B41A27C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7E0A814-0C3E-3936-A359-6D2421FB0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0AD59A0-59A2-C424-C189-CAF0C2391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6156-0A5A-8046-B71E-CDB5B6475388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CA8A8F8-94CC-4182-0D56-F32543C36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6864150-770D-F8A2-5987-CC6CBF4CB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438A0-0FB8-E64F-9623-FF76C39BBF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7457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642DB5-CE55-A78E-779E-CA77C14C4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A717D26-0881-E0DA-CB28-9E4C02B1D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6156-0A5A-8046-B71E-CDB5B6475388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46E3927-083E-4099-5649-815B018BC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895E9EE-F944-59C8-9040-56294B08C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438A0-0FB8-E64F-9623-FF76C39BBF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60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C57A12D-3D9C-592D-2AB1-F10591E42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6156-0A5A-8046-B71E-CDB5B6475388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03A2BDA-276B-15F4-D325-48452A750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2389B5E-8B39-9245-60A2-14C648C07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438A0-0FB8-E64F-9623-FF76C39BBF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6700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A7F2A4-5FBA-D3EF-0925-08EE8CDA2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B08D0E-983B-077A-EAE4-C967E6319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A95A4AD-ECCA-7397-D3A7-6B587C281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AFEBFD7-1C46-D082-79B4-1AD244CC7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6156-0A5A-8046-B71E-CDB5B6475388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F382669-369E-317B-9EAC-05F6B2AE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7BBBCCA-E9F1-CA30-0E0B-3D6B19940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438A0-0FB8-E64F-9623-FF76C39BBF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4077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11BEA0-C32A-33A8-0DFD-26816C68B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0511E5A-62E8-0CAE-215B-3C3D2C1182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6BE74E7-A506-375C-50CC-129E63F250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2E7825E-5E62-9179-C244-D0AB59F83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6156-0A5A-8046-B71E-CDB5B6475388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08A6807-1954-7112-53AC-21C424FEE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51D7D33-EBB8-4045-FEFE-824E2A18A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438A0-0FB8-E64F-9623-FF76C39BBF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1794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E7CF398-1305-09E8-EC19-2A31A159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E87780A-1E49-93F0-5151-3498B74999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0AFDED-0058-91E2-5F24-B2EAD763AD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06156-0A5A-8046-B71E-CDB5B6475388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A938CA-02F5-5298-718C-8872C176F3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67D19C-084A-39AB-FF09-1DF973A406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438A0-0FB8-E64F-9623-FF76C39BBF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4176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LUj75mwcbs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hyperlink" Target="https://youtu.be/URj89EL_jyo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audioblog.arteradio.com/blog/230290/les-rendez-vous-lyriques" TargetMode="External"/><Relationship Id="rId3" Type="http://schemas.openxmlformats.org/officeDocument/2006/relationships/image" Target="../media/image13.jpeg"/><Relationship Id="rId7" Type="http://schemas.openxmlformats.org/officeDocument/2006/relationships/hyperlink" Target="https://www.youtube.com/watch?v=4z3wAzXSZ2Y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youtu.be/SK4AQPCjDV0" TargetMode="Externa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CE07D66-05AF-3AF1-B100-36CAB74FD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9570" y="5972432"/>
            <a:ext cx="2340669" cy="70433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4B86F5F-1ED4-4884-A855-80708FB1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94" y="533400"/>
            <a:ext cx="879021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64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4AC788F-47FF-94FC-CF17-71279A5D4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Résidences à Paris et en Ile-de-France en 24-25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85A5C9A-209D-7CD7-73AC-0A0734E2E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21456" y="2399685"/>
            <a:ext cx="5025772" cy="3694372"/>
          </a:xfrm>
        </p:spPr>
        <p:txBody>
          <a:bodyPr vert="horz" lIns="91440" tIns="45720" rIns="91440" bIns="45720" rtlCol="0">
            <a:normAutofit/>
          </a:bodyPr>
          <a:lstStyle/>
          <a:p>
            <a:pPr marL="380985" indent="0">
              <a:spcAft>
                <a:spcPts val="600"/>
              </a:spcAft>
              <a:buNone/>
            </a:pPr>
            <a:r>
              <a:rPr lang="en-US" sz="2400" dirty="0" err="1"/>
              <a:t>Classe</a:t>
            </a:r>
            <a:r>
              <a:rPr lang="en-US" sz="2400" dirty="0"/>
              <a:t> </a:t>
            </a:r>
            <a:r>
              <a:rPr lang="en-US" sz="2400" dirty="0" err="1"/>
              <a:t>orchestre</a:t>
            </a:r>
            <a:r>
              <a:rPr lang="en-US" sz="2400" dirty="0"/>
              <a:t> (Lycée </a:t>
            </a:r>
            <a:r>
              <a:rPr lang="en-US" sz="2400" dirty="0" err="1"/>
              <a:t>Thiais</a:t>
            </a:r>
            <a:r>
              <a:rPr lang="en-US" sz="2400" dirty="0"/>
              <a:t>)</a:t>
            </a:r>
          </a:p>
          <a:p>
            <a:pPr marL="380985" indent="0">
              <a:spcAft>
                <a:spcPts val="600"/>
              </a:spcAft>
              <a:buNone/>
            </a:pPr>
            <a:r>
              <a:rPr lang="en-US" sz="2400" dirty="0" err="1"/>
              <a:t>Parcours</a:t>
            </a:r>
            <a:r>
              <a:rPr lang="en-US" sz="2400" dirty="0"/>
              <a:t> </a:t>
            </a:r>
            <a:r>
              <a:rPr lang="en-US" sz="2400" dirty="0" err="1"/>
              <a:t>découverte</a:t>
            </a:r>
            <a:r>
              <a:rPr lang="en-US" sz="2400" dirty="0"/>
              <a:t> (93 – 92 – 94)</a:t>
            </a:r>
          </a:p>
          <a:p>
            <a:pPr marL="380985" indent="0">
              <a:spcAft>
                <a:spcPts val="600"/>
              </a:spcAft>
              <a:buNone/>
            </a:pPr>
            <a:r>
              <a:rPr lang="en-US" sz="2400" dirty="0"/>
              <a:t>Saison 2 « Les </a:t>
            </a:r>
            <a:r>
              <a:rPr lang="en-US" sz="2400" dirty="0" err="1"/>
              <a:t>Rendez-vous</a:t>
            </a:r>
            <a:r>
              <a:rPr lang="en-US" sz="2400" dirty="0"/>
              <a:t> </a:t>
            </a:r>
            <a:r>
              <a:rPr lang="en-US" sz="2400" dirty="0" err="1"/>
              <a:t>lyriques</a:t>
            </a:r>
            <a:r>
              <a:rPr lang="en-US" sz="2400" dirty="0"/>
              <a:t> » (75 – 94)</a:t>
            </a:r>
          </a:p>
        </p:txBody>
      </p:sp>
      <p:pic>
        <p:nvPicPr>
          <p:cNvPr id="6" name="Image 5" descr="Une image contenant instrument de musique, musique, intérieur, habits&#10;&#10;Description générée automatiquement">
            <a:extLst>
              <a:ext uri="{FF2B5EF4-FFF2-40B4-BE49-F238E27FC236}">
                <a16:creationId xmlns:a16="http://schemas.microsoft.com/office/drawing/2014/main" id="{26EAA078-ADAD-2A72-1B13-F9E48CD222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488" r="-1" b="10920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D49A14A-E80A-0167-A23E-3936A83204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233" b="9253"/>
          <a:stretch/>
        </p:blipFill>
        <p:spPr>
          <a:xfrm>
            <a:off x="4715970" y="3780000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61146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fr" dirty="0">
                <a:latin typeface="Frutiger 45 Light" pitchFamily="2" charset="0"/>
              </a:rPr>
              <a:t>Les </a:t>
            </a:r>
            <a:r>
              <a:rPr lang="fr" dirty="0" err="1">
                <a:latin typeface="Frutiger 45 Light" pitchFamily="2" charset="0"/>
              </a:rPr>
              <a:t>Talens</a:t>
            </a:r>
            <a:r>
              <a:rPr lang="fr" dirty="0">
                <a:latin typeface="Frutiger 45 Light" pitchFamily="2" charset="0"/>
              </a:rPr>
              <a:t> Lyriques - Christophe Rousset </a:t>
            </a:r>
            <a:endParaRPr dirty="0">
              <a:latin typeface="Frutiger 45 Light" pitchFamily="2" charset="0"/>
            </a:endParaRPr>
          </a:p>
        </p:txBody>
      </p:sp>
      <p:sp>
        <p:nvSpPr>
          <p:cNvPr id="118" name="Google Shape;118;p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lnSpcReduction="10000"/>
          </a:bodyPr>
          <a:lstStyle/>
          <a:p>
            <a:pPr>
              <a:lnSpc>
                <a:spcPct val="110000"/>
              </a:lnSpc>
              <a:buChar char="-"/>
            </a:pPr>
            <a:r>
              <a:rPr lang="fr" dirty="0">
                <a:latin typeface="Frutiger 45 Light" pitchFamily="2" charset="0"/>
              </a:rPr>
              <a:t>Ensemble de musique baroque fondé et dirigé par le claveciniste Christophe Rousset (1992)</a:t>
            </a:r>
            <a:endParaRPr dirty="0">
              <a:latin typeface="Frutiger 45 Light" pitchFamily="2" charset="0"/>
            </a:endParaRPr>
          </a:p>
          <a:p>
            <a:pPr>
              <a:lnSpc>
                <a:spcPct val="110000"/>
              </a:lnSpc>
              <a:buChar char="-"/>
            </a:pPr>
            <a:r>
              <a:rPr lang="fr" dirty="0">
                <a:latin typeface="Frutiger 45 Light" pitchFamily="2" charset="0"/>
              </a:rPr>
              <a:t>Son nom est tiré du sous-titre de l’opéra </a:t>
            </a:r>
            <a:r>
              <a:rPr lang="fr" i="1" dirty="0">
                <a:latin typeface="Frutiger 45 Light" pitchFamily="2" charset="0"/>
              </a:rPr>
              <a:t>Les Fêtes d’Hébé </a:t>
            </a:r>
            <a:r>
              <a:rPr lang="fr" dirty="0">
                <a:latin typeface="Frutiger 45 Light" pitchFamily="2" charset="0"/>
              </a:rPr>
              <a:t>de Rameau </a:t>
            </a:r>
            <a:endParaRPr dirty="0">
              <a:latin typeface="Frutiger 45 Light" pitchFamily="2" charset="0"/>
            </a:endParaRPr>
          </a:p>
          <a:p>
            <a:pPr>
              <a:lnSpc>
                <a:spcPct val="110000"/>
              </a:lnSpc>
              <a:buChar char="-"/>
            </a:pPr>
            <a:r>
              <a:rPr lang="fr" dirty="0">
                <a:latin typeface="Frutiger 45 Light" pitchFamily="2" charset="0"/>
              </a:rPr>
              <a:t>Les </a:t>
            </a:r>
            <a:r>
              <a:rPr lang="fr" dirty="0" err="1">
                <a:latin typeface="Frutiger 45 Light" pitchFamily="2" charset="0"/>
              </a:rPr>
              <a:t>Talens</a:t>
            </a:r>
            <a:r>
              <a:rPr lang="fr" dirty="0">
                <a:latin typeface="Frutiger 45 Light" pitchFamily="2" charset="0"/>
              </a:rPr>
              <a:t> Lyriques se consacrent à l’interprétation de répertoires vocaux et instrumentaux, sur instruments d’époque</a:t>
            </a:r>
            <a:endParaRPr dirty="0">
              <a:latin typeface="Frutiger 45 Light" pitchFamily="2" charset="0"/>
            </a:endParaRPr>
          </a:p>
          <a:p>
            <a:pPr>
              <a:lnSpc>
                <a:spcPct val="110000"/>
              </a:lnSpc>
              <a:buChar char="-"/>
            </a:pPr>
            <a:r>
              <a:rPr lang="fr" dirty="0">
                <a:latin typeface="Frutiger 45 Light" pitchFamily="2" charset="0"/>
              </a:rPr>
              <a:t>Depuis sa création l’Ensemble s’est produit dans 40 pays, a présenté 30 productions lyriques et réalisé plus de 70 enregistrements discographiques. En moyenne, 200 artistes sont recrutés chaque année et 250 élèves sont concernés par nos actions culturelles et pédagogiques.</a:t>
            </a:r>
            <a:endParaRPr dirty="0">
              <a:latin typeface="Frutiger 45 Light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fr" sz="3600" dirty="0">
                <a:latin typeface="Frutiger Next LT W1G Light" panose="020B0303040204020203" pitchFamily="34" charset="0"/>
              </a:rPr>
              <a:t>Quelques productions emblématiques des </a:t>
            </a:r>
            <a:r>
              <a:rPr lang="fr" sz="3600" dirty="0" err="1">
                <a:latin typeface="Frutiger Next LT W1G Light" panose="020B0303040204020203" pitchFamily="34" charset="0"/>
              </a:rPr>
              <a:t>Talens</a:t>
            </a:r>
            <a:r>
              <a:rPr lang="fr" sz="3600" dirty="0">
                <a:latin typeface="Frutiger Next LT W1G Light" panose="020B0303040204020203" pitchFamily="34" charset="0"/>
              </a:rPr>
              <a:t> Lyriques</a:t>
            </a:r>
            <a:endParaRPr sz="3600" dirty="0">
              <a:latin typeface="Frutiger Next LT W1G Light" panose="020B0303040204020203" pitchFamily="34" charset="0"/>
            </a:endParaRPr>
          </a:p>
        </p:txBody>
      </p:sp>
      <p:sp>
        <p:nvSpPr>
          <p:cNvPr id="125" name="Google Shape;125;p23"/>
          <p:cNvSpPr txBox="1">
            <a:spLocks noGrp="1"/>
          </p:cNvSpPr>
          <p:nvPr>
            <p:ph type="body" idx="1"/>
          </p:nvPr>
        </p:nvSpPr>
        <p:spPr>
          <a:xfrm>
            <a:off x="415600" y="1610967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fr" dirty="0">
                <a:latin typeface="Frutiger 45 Light" pitchFamily="2" charset="0"/>
              </a:rPr>
              <a:t>Extrait du documentaire “Rameau, l’incompris magnifique” </a:t>
            </a:r>
            <a:r>
              <a:rPr lang="fr" u="sng" dirty="0">
                <a:solidFill>
                  <a:schemeClr val="hlink"/>
                </a:solidFill>
                <a:latin typeface="Frutiger 45 Light" pitchFamily="2" charset="0"/>
                <a:hlinkClick r:id="rId3"/>
              </a:rPr>
              <a:t>https://youtu.be/LUj75mwcbsM</a:t>
            </a:r>
            <a:endParaRPr dirty="0">
              <a:latin typeface="Frutiger 45 Light" pitchFamily="2" charset="0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fr" dirty="0">
                <a:latin typeface="Frutiger 45 Light" pitchFamily="2" charset="0"/>
              </a:rPr>
              <a:t>Trailer “500 ans de musique à Chambord”</a:t>
            </a:r>
            <a:endParaRPr dirty="0">
              <a:latin typeface="Frutiger 45 Light" pitchFamily="2" charset="0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fr" u="sng" dirty="0">
                <a:solidFill>
                  <a:schemeClr val="hlink"/>
                </a:solidFill>
                <a:latin typeface="Frutiger 45 Light" pitchFamily="2" charset="0"/>
                <a:hlinkClick r:id="rId4"/>
              </a:rPr>
              <a:t>https://youtu.be/URj89EL_jyo</a:t>
            </a:r>
            <a:endParaRPr dirty="0">
              <a:latin typeface="Frutiger 45 Light" pitchFamily="2" charset="0"/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26" name="Google Shape;12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96932" y="2657988"/>
            <a:ext cx="5075067" cy="3382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4301" y="3834100"/>
            <a:ext cx="5375833" cy="3023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833" y="288068"/>
            <a:ext cx="3697600" cy="3660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8498" y="128867"/>
            <a:ext cx="4631169" cy="2889967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4"/>
          <p:cNvSpPr txBox="1"/>
          <p:nvPr/>
        </p:nvSpPr>
        <p:spPr>
          <a:xfrm>
            <a:off x="4438500" y="3051367"/>
            <a:ext cx="449920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fr" sz="2000" dirty="0">
                <a:latin typeface="Frutiger 45 Light" pitchFamily="2" charset="0"/>
              </a:rPr>
              <a:t>La Morte d’Orfeo (1619), Tragédie pastorale de Stefano Landi (1587-1639) mis en scène par Pierre Audi au Dutch National Opera (Amsterdam)  </a:t>
            </a:r>
            <a:endParaRPr sz="2000" dirty="0">
              <a:latin typeface="Frutiger 45 Light" pitchFamily="2" charset="0"/>
            </a:endParaRPr>
          </a:p>
        </p:txBody>
      </p:sp>
      <p:pic>
        <p:nvPicPr>
          <p:cNvPr id="136" name="Google Shape;13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76369" y="128868"/>
            <a:ext cx="2998900" cy="450696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4"/>
          <p:cNvSpPr txBox="1"/>
          <p:nvPr/>
        </p:nvSpPr>
        <p:spPr>
          <a:xfrm>
            <a:off x="8178467" y="4766701"/>
            <a:ext cx="3996800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fr" sz="2400" dirty="0" err="1">
                <a:latin typeface="Frutiger 45 Light" pitchFamily="2" charset="0"/>
              </a:rPr>
              <a:t>Alcina</a:t>
            </a:r>
            <a:r>
              <a:rPr lang="fr" sz="2400" dirty="0">
                <a:latin typeface="Frutiger 45 Light" pitchFamily="2" charset="0"/>
              </a:rPr>
              <a:t> (1735), Opera </a:t>
            </a:r>
            <a:r>
              <a:rPr lang="fr" sz="2400" dirty="0" err="1">
                <a:latin typeface="Frutiger 45 Light" pitchFamily="2" charset="0"/>
              </a:rPr>
              <a:t>seria</a:t>
            </a:r>
            <a:r>
              <a:rPr lang="fr" sz="2400" dirty="0">
                <a:latin typeface="Frutiger 45 Light" pitchFamily="2" charset="0"/>
              </a:rPr>
              <a:t> de Georg Friedrich Händel (1685-1759) mis en scène par Robert </a:t>
            </a:r>
            <a:r>
              <a:rPr lang="fr" sz="2400" dirty="0" err="1">
                <a:latin typeface="Frutiger 45 Light" pitchFamily="2" charset="0"/>
              </a:rPr>
              <a:t>Carsen</a:t>
            </a:r>
            <a:r>
              <a:rPr lang="fr" sz="2400" dirty="0">
                <a:latin typeface="Frutiger 45 Light" pitchFamily="2" charset="0"/>
              </a:rPr>
              <a:t> à l’Opéra de Paris</a:t>
            </a:r>
            <a:endParaRPr sz="2400" dirty="0">
              <a:latin typeface="Frutiger 45 Light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699E373-5384-B43C-2AC8-CD160A70A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833" y="4100653"/>
            <a:ext cx="3696701" cy="258769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C869E14-6751-D0FE-4F12-0B3DE40026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5515" y="4429724"/>
            <a:ext cx="2680970" cy="229940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EE1309-71CE-BFE1-A61C-D65F464D6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>
                <a:latin typeface="Frutiger 45 Light" pitchFamily="2" charset="0"/>
              </a:rPr>
              <a:t>Les nouveautés discographiques et les prochains concerts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CF1F6B2-6F87-B623-BD80-044F9E96BD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>
                <a:latin typeface="FRUTIGER 45 LIGHT" pitchFamily="2" charset="0"/>
              </a:rPr>
              <a:t>Novembre 2024 </a:t>
            </a:r>
            <a:r>
              <a:rPr lang="fr-FR" dirty="0">
                <a:latin typeface="Frutiger 45 Light" pitchFamily="2" charset="0"/>
              </a:rPr>
              <a:t>– Tournée aux USA – The Sound of Music in Versailles</a:t>
            </a:r>
          </a:p>
          <a:p>
            <a:r>
              <a:rPr lang="fr-FR" b="1" dirty="0">
                <a:latin typeface="FRUTIGER 45 LIGHT" pitchFamily="2" charset="0"/>
              </a:rPr>
              <a:t>Jan-</a:t>
            </a:r>
            <a:r>
              <a:rPr lang="fr-FR" b="1" dirty="0" err="1">
                <a:latin typeface="FRUTIGER 45 LIGHT" pitchFamily="2" charset="0"/>
              </a:rPr>
              <a:t>fév</a:t>
            </a:r>
            <a:r>
              <a:rPr lang="fr-FR" b="1" dirty="0">
                <a:latin typeface="FRUTIGER 45 LIGHT" pitchFamily="2" charset="0"/>
              </a:rPr>
              <a:t> 2025 </a:t>
            </a:r>
            <a:r>
              <a:rPr lang="fr-FR" dirty="0">
                <a:latin typeface="Frutiger 45 Light" pitchFamily="2" charset="0"/>
              </a:rPr>
              <a:t>– </a:t>
            </a:r>
            <a:r>
              <a:rPr lang="fr-FR" i="1" dirty="0">
                <a:latin typeface="Frutiger 45 Light" pitchFamily="2" charset="0"/>
              </a:rPr>
              <a:t>Orlando </a:t>
            </a:r>
            <a:r>
              <a:rPr lang="fr-FR" dirty="0">
                <a:latin typeface="Frutiger 45 Light" pitchFamily="2" charset="0"/>
              </a:rPr>
              <a:t>de Händel au Théâtre du Châtelet </a:t>
            </a:r>
          </a:p>
          <a:p>
            <a:r>
              <a:rPr lang="fr-FR" b="1" dirty="0">
                <a:latin typeface="FRUTIGER 45 LIGHT" pitchFamily="2" charset="0"/>
              </a:rPr>
              <a:t>Avril 2025 </a:t>
            </a:r>
            <a:r>
              <a:rPr lang="fr-FR" dirty="0">
                <a:latin typeface="Frutiger 45 Light" pitchFamily="2" charset="0"/>
              </a:rPr>
              <a:t>– </a:t>
            </a:r>
            <a:r>
              <a:rPr lang="fr-FR" i="1" dirty="0">
                <a:latin typeface="FRUTIGER 45 LIGHT" pitchFamily="2" charset="0"/>
              </a:rPr>
              <a:t>Opera </a:t>
            </a:r>
            <a:r>
              <a:rPr lang="fr-FR" i="1" dirty="0" err="1">
                <a:latin typeface="FRUTIGER 45 LIGHT" pitchFamily="2" charset="0"/>
              </a:rPr>
              <a:t>Seria</a:t>
            </a:r>
            <a:r>
              <a:rPr lang="fr-FR" i="1" dirty="0">
                <a:latin typeface="FRUTIGER 45 LIGHT" pitchFamily="2" charset="0"/>
              </a:rPr>
              <a:t> </a:t>
            </a:r>
            <a:r>
              <a:rPr lang="fr-FR" dirty="0">
                <a:latin typeface="FRUTIGER 45 LIGHT" pitchFamily="2" charset="0"/>
              </a:rPr>
              <a:t>de </a:t>
            </a:r>
            <a:r>
              <a:rPr lang="fr-FR" dirty="0" err="1">
                <a:latin typeface="FRUTIGER 45 LIGHT" pitchFamily="2" charset="0"/>
              </a:rPr>
              <a:t>Glassmann</a:t>
            </a:r>
            <a:r>
              <a:rPr lang="fr-FR" dirty="0">
                <a:latin typeface="FRUTIGER 45 LIGHT" pitchFamily="2" charset="0"/>
              </a:rPr>
              <a:t> à la Scala de Milan</a:t>
            </a:r>
            <a:endParaRPr lang="fr-FR" dirty="0">
              <a:latin typeface="Frutiger 45 Light" pitchFamily="2" charset="0"/>
            </a:endParaRPr>
          </a:p>
        </p:txBody>
      </p:sp>
      <p:pic>
        <p:nvPicPr>
          <p:cNvPr id="5" name="Image 4" descr="Une image contenant texte, musique, piano, instrument de musique&#10;&#10;Description générée automatiquement">
            <a:extLst>
              <a:ext uri="{FF2B5EF4-FFF2-40B4-BE49-F238E27FC236}">
                <a16:creationId xmlns:a16="http://schemas.microsoft.com/office/drawing/2014/main" id="{6D40CBD8-99E5-3693-5C23-2AE8217C8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142537"/>
            <a:ext cx="3128962" cy="3128962"/>
          </a:xfrm>
          <a:prstGeom prst="rect">
            <a:avLst/>
          </a:prstGeom>
        </p:spPr>
      </p:pic>
      <p:pic>
        <p:nvPicPr>
          <p:cNvPr id="8" name="Image 7" descr="Une image contenant texte, muscle, Photographie de nu, Torse nu&#10;&#10;Description générée automatiquement">
            <a:extLst>
              <a:ext uri="{FF2B5EF4-FFF2-40B4-BE49-F238E27FC236}">
                <a16:creationId xmlns:a16="http://schemas.microsoft.com/office/drawing/2014/main" id="{F86473E3-7311-91D7-D850-362E01EC7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518" y="3142536"/>
            <a:ext cx="3128963" cy="3128963"/>
          </a:xfrm>
          <a:prstGeom prst="rect">
            <a:avLst/>
          </a:prstGeom>
        </p:spPr>
      </p:pic>
      <p:pic>
        <p:nvPicPr>
          <p:cNvPr id="11" name="Image 10" descr="Une image contenant Visage humain, habits, personne, texte&#10;&#10;Description générée automatiquement">
            <a:extLst>
              <a:ext uri="{FF2B5EF4-FFF2-40B4-BE49-F238E27FC236}">
                <a16:creationId xmlns:a16="http://schemas.microsoft.com/office/drawing/2014/main" id="{78AB7524-9644-64F3-80E0-2F1247B69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1199" y="3142536"/>
            <a:ext cx="3128961" cy="312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574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fr" dirty="0">
                <a:latin typeface="Frutiger 45 Light" pitchFamily="2" charset="0"/>
              </a:rPr>
              <a:t>Quelques projets d’éducation artistique et culturelle</a:t>
            </a:r>
            <a:endParaRPr dirty="0">
              <a:latin typeface="Frutiger 45 Light" pitchFamily="2" charset="0"/>
            </a:endParaRPr>
          </a:p>
        </p:txBody>
      </p:sp>
      <p:sp>
        <p:nvSpPr>
          <p:cNvPr id="144" name="Google Shape;144;p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502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" dirty="0">
                <a:latin typeface="Frutiger 45 Light" pitchFamily="2" charset="0"/>
              </a:rPr>
              <a:t>Les actions culturelles des </a:t>
            </a:r>
            <a:r>
              <a:rPr lang="fr" dirty="0" err="1">
                <a:latin typeface="Frutiger 45 Light" pitchFamily="2" charset="0"/>
              </a:rPr>
              <a:t>Talens</a:t>
            </a:r>
            <a:r>
              <a:rPr lang="fr" dirty="0">
                <a:latin typeface="Frutiger 45 Light" pitchFamily="2" charset="0"/>
              </a:rPr>
              <a:t> Lyriques s’organisent principalement à travers des résidences artistiques et pédagogiques en milieu scolaire, de l’école primaire au lycée. Chaque résidence intègre de la pratique artistique, la rencontre avec Les </a:t>
            </a:r>
            <a:r>
              <a:rPr lang="fr" dirty="0" err="1">
                <a:latin typeface="Frutiger 45 Light" pitchFamily="2" charset="0"/>
              </a:rPr>
              <a:t>Talens</a:t>
            </a:r>
            <a:r>
              <a:rPr lang="fr" dirty="0">
                <a:latin typeface="Frutiger 45 Light" pitchFamily="2" charset="0"/>
              </a:rPr>
              <a:t> Lyriques et la découverte de lieux culturels. </a:t>
            </a:r>
          </a:p>
          <a:p>
            <a:pPr marL="0" indent="0">
              <a:lnSpc>
                <a:spcPct val="100000"/>
              </a:lnSpc>
              <a:buNone/>
            </a:pPr>
            <a:endParaRPr dirty="0">
              <a:latin typeface="Frutiger 45 Light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" dirty="0">
                <a:latin typeface="Frutiger 45 Light" pitchFamily="2" charset="0"/>
              </a:rPr>
              <a:t>3 axes de pratique musicale : </a:t>
            </a:r>
            <a:br>
              <a:rPr lang="fr" dirty="0">
                <a:latin typeface="Frutiger 45 Light" pitchFamily="2" charset="0"/>
              </a:rPr>
            </a:br>
            <a:r>
              <a:rPr lang="fr" dirty="0">
                <a:latin typeface="Frutiger 45 Light" pitchFamily="2" charset="0"/>
              </a:rPr>
              <a:t>- la classe orchestre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dirty="0">
                <a:latin typeface="Frutiger 45 Light" pitchFamily="2" charset="0"/>
              </a:rPr>
              <a:t>- Chant / déclamation</a:t>
            </a:r>
            <a:r>
              <a:rPr lang="fr" dirty="0">
                <a:latin typeface="Frutiger 45 Light" pitchFamily="2" charset="0"/>
              </a:rPr>
              <a:t/>
            </a:r>
            <a:br>
              <a:rPr lang="fr" dirty="0">
                <a:latin typeface="Frutiger 45 Light" pitchFamily="2" charset="0"/>
              </a:rPr>
            </a:br>
            <a:r>
              <a:rPr lang="fr" dirty="0">
                <a:latin typeface="Frutiger 45 Light" pitchFamily="2" charset="0"/>
              </a:rPr>
              <a:t>- les applications </a:t>
            </a:r>
            <a:r>
              <a:rPr lang="fr" dirty="0" err="1">
                <a:latin typeface="Frutiger 45 Light" pitchFamily="2" charset="0"/>
              </a:rPr>
              <a:t>t@lenschool</a:t>
            </a:r>
            <a:endParaRPr dirty="0">
              <a:latin typeface="Frutiger 45 Light" pitchFamily="2" charset="0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fr" dirty="0">
                <a:latin typeface="Frutiger 45 Light" pitchFamily="2" charset="0"/>
              </a:rPr>
              <a:t>Rencontre avec Les </a:t>
            </a:r>
            <a:r>
              <a:rPr lang="fr" dirty="0" err="1">
                <a:latin typeface="Frutiger 45 Light" pitchFamily="2" charset="0"/>
              </a:rPr>
              <a:t>Talens</a:t>
            </a:r>
            <a:r>
              <a:rPr lang="fr" dirty="0">
                <a:latin typeface="Frutiger 45 Light" pitchFamily="2" charset="0"/>
              </a:rPr>
              <a:t> Lyriques à l’occasion de concerts en classe et de répétitions commentées par notre médiatrice culturelle Nastasia Matignon. </a:t>
            </a:r>
            <a:endParaRPr dirty="0">
              <a:latin typeface="Frutiger 45 Light" pitchFamily="2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5" name="Rectangle 154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B6EE95D-1D5F-2068-5301-5670BD09D9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16" r="13559" b="-2"/>
          <a:stretch/>
        </p:blipFill>
        <p:spPr>
          <a:xfrm rot="5400000">
            <a:off x="-171436" y="166794"/>
            <a:ext cx="3339649" cy="3006061"/>
          </a:xfrm>
          <a:prstGeom prst="rect">
            <a:avLst/>
          </a:prstGeom>
        </p:spPr>
      </p:pic>
      <p:pic>
        <p:nvPicPr>
          <p:cNvPr id="9" name="Image 8" descr="Une image contenant habits, personne, musique, instrument de musique&#10;&#10;Description générée automatiquement">
            <a:extLst>
              <a:ext uri="{FF2B5EF4-FFF2-40B4-BE49-F238E27FC236}">
                <a16:creationId xmlns:a16="http://schemas.microsoft.com/office/drawing/2014/main" id="{26A537EE-7F5F-AEC6-C611-638602AB47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261" r="-3" b="-3"/>
          <a:stretch/>
        </p:blipFill>
        <p:spPr>
          <a:xfrm>
            <a:off x="3198068" y="10"/>
            <a:ext cx="2991088" cy="3339639"/>
          </a:xfrm>
          <a:prstGeom prst="rect">
            <a:avLst/>
          </a:prstGeom>
        </p:spPr>
      </p:pic>
      <p:pic>
        <p:nvPicPr>
          <p:cNvPr id="5" name="Image 4" descr="Une image contenant habits, personne, Théâtre, robe&#10;&#10;Description générée automatiquement">
            <a:extLst>
              <a:ext uri="{FF2B5EF4-FFF2-40B4-BE49-F238E27FC236}">
                <a16:creationId xmlns:a16="http://schemas.microsoft.com/office/drawing/2014/main" id="{71AC411B-DA38-39FA-C42E-1C7711EBF6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6636" r="1" b="2527"/>
          <a:stretch/>
        </p:blipFill>
        <p:spPr>
          <a:xfrm>
            <a:off x="-2" y="3518351"/>
            <a:ext cx="6189158" cy="3339649"/>
          </a:xfrm>
          <a:prstGeom prst="rect">
            <a:avLst/>
          </a:prstGeom>
        </p:spPr>
      </p:pic>
      <p:sp>
        <p:nvSpPr>
          <p:cNvPr id="150" name="Google Shape;150;p26"/>
          <p:cNvSpPr txBox="1"/>
          <p:nvPr/>
        </p:nvSpPr>
        <p:spPr>
          <a:xfrm>
            <a:off x="6643687" y="771525"/>
            <a:ext cx="4710111" cy="5336854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Reportage </a:t>
            </a:r>
            <a:r>
              <a:rPr lang="en-US" sz="2400" dirty="0" err="1"/>
              <a:t>t@lenschool</a:t>
            </a:r>
            <a:r>
              <a:rPr lang="en-US" sz="2400" dirty="0"/>
              <a:t> - la musique se </a:t>
            </a:r>
            <a:r>
              <a:rPr lang="en-US" sz="2400" dirty="0" err="1"/>
              <a:t>joue</a:t>
            </a:r>
            <a:r>
              <a:rPr lang="en-US" sz="2400" dirty="0"/>
              <a:t> </a:t>
            </a:r>
            <a:r>
              <a:rPr lang="en-US" sz="2400" dirty="0" err="1"/>
              <a:t>aussi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numérique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u="sng" dirty="0">
                <a:hlinkClick r:id="rId6"/>
              </a:rPr>
              <a:t>https://youtu.be/SK4AQPCjDV0</a:t>
            </a:r>
            <a:endParaRPr lang="en-US" sz="2400" u="sng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u="sng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1" dirty="0"/>
              <a:t>Les Amours de Mozart </a:t>
            </a:r>
            <a:r>
              <a:rPr lang="en-US" sz="2400" dirty="0"/>
              <a:t>(23-24) 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hlinkClick r:id="rId7"/>
              </a:rPr>
              <a:t>https://www.youtube.com/watch?v=4z3wAzXSZ2Y</a:t>
            </a: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« Les </a:t>
            </a:r>
            <a:r>
              <a:rPr lang="en-US" sz="2400" dirty="0" err="1"/>
              <a:t>Rendez-vous</a:t>
            </a:r>
            <a:r>
              <a:rPr lang="en-US" sz="2400" dirty="0"/>
              <a:t> </a:t>
            </a:r>
            <a:r>
              <a:rPr lang="en-US" sz="2400" dirty="0" err="1"/>
              <a:t>lyriques</a:t>
            </a:r>
            <a:r>
              <a:rPr lang="en-US" sz="2400" dirty="0"/>
              <a:t> » </a:t>
            </a:r>
            <a:r>
              <a:rPr lang="en-US" sz="2400" dirty="0">
                <a:hlinkClick r:id="rId8"/>
              </a:rPr>
              <a:t>https://audioblog.arteradio.com/blog/230290/les-rendez-vous-lyriques</a:t>
            </a: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0" name="Rectangle 16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Google Shape;160;p27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>
              <a:spcBef>
                <a:spcPct val="0"/>
              </a:spcBef>
            </a:pPr>
            <a:r>
              <a:rPr lang="en-US" i="1"/>
              <a:t>Les Amours de Mozart</a:t>
            </a:r>
            <a:endParaRPr lang="en-US"/>
          </a:p>
        </p:txBody>
      </p:sp>
      <p:sp>
        <p:nvSpPr>
          <p:cNvPr id="161" name="Google Shape;161;p27"/>
          <p:cNvSpPr txBox="1">
            <a:spLocks noGrp="1"/>
          </p:cNvSpPr>
          <p:nvPr>
            <p:ph type="body" idx="1"/>
          </p:nvPr>
        </p:nvSpPr>
        <p:spPr>
          <a:xfrm>
            <a:off x="263384" y="1743075"/>
            <a:ext cx="5839101" cy="5114925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400" dirty="0"/>
              <a:t>Spectacle de </a:t>
            </a:r>
            <a:r>
              <a:rPr lang="en-US" sz="2400" dirty="0" err="1"/>
              <a:t>théâtre</a:t>
            </a:r>
            <a:r>
              <a:rPr lang="en-US" sz="2400" dirty="0"/>
              <a:t> musical co-</a:t>
            </a:r>
            <a:r>
              <a:rPr lang="en-US" sz="2400" dirty="0" err="1"/>
              <a:t>écrit</a:t>
            </a:r>
            <a:r>
              <a:rPr lang="en-US" sz="2400" dirty="0"/>
              <a:t> avec deux classes de 5</a:t>
            </a:r>
            <a:r>
              <a:rPr lang="en-US" sz="2400" baseline="30000" dirty="0"/>
              <a:t>e</a:t>
            </a:r>
            <a:r>
              <a:rPr lang="en-US" sz="2400" dirty="0"/>
              <a:t> et 4</a:t>
            </a:r>
            <a:r>
              <a:rPr lang="en-US" sz="2400" baseline="30000" dirty="0"/>
              <a:t>e</a:t>
            </a:r>
            <a:r>
              <a:rPr lang="en-US" sz="2400" dirty="0"/>
              <a:t> du </a:t>
            </a:r>
            <a:r>
              <a:rPr lang="en-US" sz="2400" dirty="0" err="1"/>
              <a:t>collège</a:t>
            </a:r>
            <a:r>
              <a:rPr lang="en-US" sz="2400" dirty="0"/>
              <a:t> Pierre de Ronsard de </a:t>
            </a:r>
            <a:r>
              <a:rPr lang="en-US" sz="2400" dirty="0" err="1"/>
              <a:t>l’Haÿ</a:t>
            </a:r>
            <a:r>
              <a:rPr lang="en-US" sz="2400" dirty="0"/>
              <a:t>-les-Roses, </a:t>
            </a:r>
            <a:r>
              <a:rPr lang="en-US" sz="2400" dirty="0" err="1"/>
              <a:t>librement</a:t>
            </a:r>
            <a:r>
              <a:rPr lang="en-US" sz="2400" dirty="0"/>
              <a:t> </a:t>
            </a:r>
            <a:r>
              <a:rPr lang="en-US" sz="2400" dirty="0" err="1"/>
              <a:t>inspiré</a:t>
            </a:r>
            <a:r>
              <a:rPr lang="en-US" sz="2400" dirty="0"/>
              <a:t> de la vie de Mozart : ateliers </a:t>
            </a:r>
            <a:r>
              <a:rPr lang="en-US" sz="2400" dirty="0" err="1"/>
              <a:t>d’écriture</a:t>
            </a:r>
            <a:r>
              <a:rPr lang="en-US" sz="2400" dirty="0"/>
              <a:t>, chant et percussions </a:t>
            </a:r>
            <a:r>
              <a:rPr lang="en-US" sz="2400" dirty="0" err="1"/>
              <a:t>corporelles</a:t>
            </a:r>
            <a:r>
              <a:rPr lang="en-US" sz="2400" dirty="0"/>
              <a:t>.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400" dirty="0" err="1"/>
              <a:t>Intermèdes</a:t>
            </a:r>
            <a:r>
              <a:rPr lang="en-US" sz="2400" dirty="0"/>
              <a:t> </a:t>
            </a:r>
            <a:r>
              <a:rPr lang="en-US" sz="2400" dirty="0" err="1"/>
              <a:t>musicaux</a:t>
            </a:r>
            <a:r>
              <a:rPr lang="en-US" sz="2400" dirty="0"/>
              <a:t> </a:t>
            </a:r>
            <a:r>
              <a:rPr lang="en-US" sz="2400" dirty="0" err="1"/>
              <a:t>interprétés</a:t>
            </a:r>
            <a:r>
              <a:rPr lang="en-US" sz="2400" dirty="0"/>
              <a:t> par les </a:t>
            </a:r>
            <a:r>
              <a:rPr lang="en-US" sz="2400" dirty="0" err="1"/>
              <a:t>élèves</a:t>
            </a:r>
            <a:r>
              <a:rPr lang="en-US" sz="2400" dirty="0"/>
              <a:t> du Conservatoire de la vi et la </a:t>
            </a:r>
            <a:r>
              <a:rPr lang="en-US" sz="2400" dirty="0" err="1"/>
              <a:t>classe</a:t>
            </a:r>
            <a:r>
              <a:rPr lang="en-US" sz="2400" dirty="0"/>
              <a:t> </a:t>
            </a:r>
            <a:r>
              <a:rPr lang="en-US" sz="2400" dirty="0" err="1"/>
              <a:t>orchestre</a:t>
            </a:r>
            <a:r>
              <a:rPr lang="en-US" sz="2400" dirty="0"/>
              <a:t> de </a:t>
            </a:r>
            <a:r>
              <a:rPr lang="en-US" sz="2400" dirty="0" err="1"/>
              <a:t>l’école</a:t>
            </a:r>
            <a:r>
              <a:rPr lang="en-US" sz="2400" dirty="0"/>
              <a:t> Makarenko </a:t>
            </a:r>
            <a:r>
              <a:rPr lang="en-US" sz="2400" dirty="0" err="1"/>
              <a:t>d’Ivry</a:t>
            </a:r>
            <a:r>
              <a:rPr lang="en-US" sz="2400" dirty="0"/>
              <a:t>-sur-Seine. </a:t>
            </a:r>
          </a:p>
          <a:p>
            <a:pPr marL="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75 </a:t>
            </a:r>
            <a:r>
              <a:rPr lang="en-US" sz="2400" dirty="0" err="1"/>
              <a:t>élèves</a:t>
            </a:r>
            <a:r>
              <a:rPr lang="en-US" sz="2400" dirty="0"/>
              <a:t> </a:t>
            </a:r>
            <a:r>
              <a:rPr lang="en-US" sz="2400" dirty="0" err="1"/>
              <a:t>mobilisés</a:t>
            </a:r>
            <a:r>
              <a:rPr lang="en-US" sz="2400" dirty="0"/>
              <a:t> – 2 restitutions à </a:t>
            </a:r>
            <a:r>
              <a:rPr lang="en-US" sz="2400" dirty="0" err="1"/>
              <a:t>l’Auditorium</a:t>
            </a:r>
            <a:r>
              <a:rPr lang="en-US" sz="2400" dirty="0"/>
              <a:t> de </a:t>
            </a:r>
            <a:r>
              <a:rPr lang="en-US" sz="2400" dirty="0" err="1"/>
              <a:t>l’Haÿ</a:t>
            </a:r>
            <a:r>
              <a:rPr lang="en-US" sz="2400" dirty="0"/>
              <a:t>-les-Roses et au </a:t>
            </a:r>
            <a:r>
              <a:rPr lang="en-US" sz="2400" dirty="0" err="1"/>
              <a:t>collège</a:t>
            </a:r>
            <a:endParaRPr lang="en-US" sz="2400" dirty="0"/>
          </a:p>
          <a:p>
            <a:pPr marL="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200h de pratique (</a:t>
            </a:r>
            <a:r>
              <a:rPr lang="en-US" sz="2400" dirty="0" err="1"/>
              <a:t>écriture</a:t>
            </a:r>
            <a:r>
              <a:rPr lang="en-US" sz="2400" dirty="0"/>
              <a:t> / </a:t>
            </a:r>
            <a:r>
              <a:rPr lang="en-US" sz="2400" dirty="0" err="1"/>
              <a:t>voix</a:t>
            </a:r>
            <a:r>
              <a:rPr lang="en-US" sz="2400" dirty="0"/>
              <a:t>) de </a:t>
            </a:r>
            <a:r>
              <a:rPr lang="en-US" sz="2400" dirty="0" err="1"/>
              <a:t>septembre</a:t>
            </a:r>
            <a:r>
              <a:rPr lang="en-US" sz="2400" dirty="0"/>
              <a:t> 23 à </a:t>
            </a:r>
            <a:r>
              <a:rPr lang="en-US" sz="2400" dirty="0" err="1"/>
              <a:t>mai</a:t>
            </a:r>
            <a:r>
              <a:rPr lang="en-US" sz="2400" dirty="0"/>
              <a:t> 24</a:t>
            </a:r>
          </a:p>
          <a:p>
            <a:pPr marL="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4" name="Image 3" descr="Une image contenant concert, spectacle, performances, Théâtre&#10;&#10;Description générée automatiquement">
            <a:extLst>
              <a:ext uri="{FF2B5EF4-FFF2-40B4-BE49-F238E27FC236}">
                <a16:creationId xmlns:a16="http://schemas.microsoft.com/office/drawing/2014/main" id="{E270048F-4E49-B3F5-AD46-279647CB3A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440" r="23523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513F69C-3D6D-4E72-9289-5BC3584D6D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4AC788F-47FF-94FC-CF17-71279A5D4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7223" y="557189"/>
            <a:ext cx="3826577" cy="16715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Résidences à Paris et dans le Val-de-Marne 23-24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35DA8C6-F507-52BD-969F-5B421BEB19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6158" b="1"/>
          <a:stretch/>
        </p:blipFill>
        <p:spPr>
          <a:xfrm rot="5400000">
            <a:off x="-235687" y="235686"/>
            <a:ext cx="4469126" cy="399775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8552362-71BD-79F5-9F76-723BF252BF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47" r="-1" b="-1"/>
          <a:stretch/>
        </p:blipFill>
        <p:spPr>
          <a:xfrm>
            <a:off x="4184069" y="-2"/>
            <a:ext cx="3027239" cy="2226220"/>
          </a:xfrm>
          <a:prstGeom prst="rect">
            <a:avLst/>
          </a:prstGeom>
        </p:spPr>
      </p:pic>
      <p:pic>
        <p:nvPicPr>
          <p:cNvPr id="5" name="Image 4" descr="Une image contenant habits, personne, public, homme&#10;&#10;Description générée automatiquement">
            <a:extLst>
              <a:ext uri="{FF2B5EF4-FFF2-40B4-BE49-F238E27FC236}">
                <a16:creationId xmlns:a16="http://schemas.microsoft.com/office/drawing/2014/main" id="{B1788004-7550-4F21-2497-C3EF750375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76" r="-6" b="-6"/>
          <a:stretch/>
        </p:blipFill>
        <p:spPr>
          <a:xfrm>
            <a:off x="4184069" y="2406570"/>
            <a:ext cx="3027239" cy="205094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C9EF435-73BC-E7FB-98C2-1112A35895B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95" r="38198" b="4"/>
          <a:stretch/>
        </p:blipFill>
        <p:spPr>
          <a:xfrm rot="5400000">
            <a:off x="396874" y="4237699"/>
            <a:ext cx="2219710" cy="302089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BE3DD42-77D7-4CFE-2DBE-E6F1C3EFA84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6199" r="3" b="3"/>
          <a:stretch/>
        </p:blipFill>
        <p:spPr>
          <a:xfrm>
            <a:off x="3184628" y="4629236"/>
            <a:ext cx="4026679" cy="2228764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85A5C9A-209D-7CD7-73AC-0A0734E2E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27223" y="2400475"/>
            <a:ext cx="3826578" cy="377648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Classe orchestre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t@lenschool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Triathlon de l’opéra (podcasts)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Cublai Khan à Vienne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Mozart et l’amour</a:t>
            </a:r>
          </a:p>
        </p:txBody>
      </p:sp>
    </p:spTree>
    <p:extLst>
      <p:ext uri="{BB962C8B-B14F-4D97-AF65-F5344CB8AC3E}">
        <p14:creationId xmlns:p14="http://schemas.microsoft.com/office/powerpoint/2010/main" val="406170137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494</Words>
  <Application>Microsoft Office PowerPoint</Application>
  <PresentationFormat>Grand écran</PresentationFormat>
  <Paragraphs>47</Paragraphs>
  <Slides>10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Frutiger 45 Light</vt:lpstr>
      <vt:lpstr>Frutiger 45 Light</vt:lpstr>
      <vt:lpstr>Frutiger Next LT W1G Light</vt:lpstr>
      <vt:lpstr>Thème Office</vt:lpstr>
      <vt:lpstr>Présentation PowerPoint</vt:lpstr>
      <vt:lpstr>Les Talens Lyriques - Christophe Rousset </vt:lpstr>
      <vt:lpstr>Quelques productions emblématiques des Talens Lyriques</vt:lpstr>
      <vt:lpstr>Présentation PowerPoint</vt:lpstr>
      <vt:lpstr>Les nouveautés discographiques et les prochains concerts</vt:lpstr>
      <vt:lpstr>Quelques projets d’éducation artistique et culturelle</vt:lpstr>
      <vt:lpstr>Présentation PowerPoint</vt:lpstr>
      <vt:lpstr>Les Amours de Mozart</vt:lpstr>
      <vt:lpstr>Résidences à Paris et dans le Val-de-Marne 23-24</vt:lpstr>
      <vt:lpstr>Résidences à Paris et en Ile-de-France en 24-25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Marie Onofrio</dc:creator>
  <cp:lastModifiedBy>Cedric Govaere</cp:lastModifiedBy>
  <cp:revision>21</cp:revision>
  <dcterms:created xsi:type="dcterms:W3CDTF">2022-10-26T09:20:38Z</dcterms:created>
  <dcterms:modified xsi:type="dcterms:W3CDTF">2024-11-07T11:13:50Z</dcterms:modified>
</cp:coreProperties>
</file>