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7" r:id="rId3"/>
    <p:sldMasterId id="2147483692" r:id="rId4"/>
    <p:sldMasterId id="2147483705" r:id="rId5"/>
  </p:sldMasterIdLst>
  <p:notesMasterIdLst>
    <p:notesMasterId r:id="rId36"/>
  </p:notesMasterIdLst>
  <p:handoutMasterIdLst>
    <p:handoutMasterId r:id="rId37"/>
  </p:handoutMasterIdLst>
  <p:sldIdLst>
    <p:sldId id="714" r:id="rId6"/>
    <p:sldId id="696" r:id="rId7"/>
    <p:sldId id="734" r:id="rId8"/>
    <p:sldId id="697" r:id="rId9"/>
    <p:sldId id="726" r:id="rId10"/>
    <p:sldId id="729" r:id="rId11"/>
    <p:sldId id="709" r:id="rId12"/>
    <p:sldId id="710" r:id="rId13"/>
    <p:sldId id="733" r:id="rId14"/>
    <p:sldId id="699" r:id="rId15"/>
    <p:sldId id="691" r:id="rId16"/>
    <p:sldId id="702" r:id="rId17"/>
    <p:sldId id="606" r:id="rId18"/>
    <p:sldId id="725" r:id="rId19"/>
    <p:sldId id="671" r:id="rId20"/>
    <p:sldId id="724" r:id="rId21"/>
    <p:sldId id="727" r:id="rId22"/>
    <p:sldId id="607" r:id="rId23"/>
    <p:sldId id="608" r:id="rId24"/>
    <p:sldId id="731" r:id="rId25"/>
    <p:sldId id="732" r:id="rId26"/>
    <p:sldId id="610" r:id="rId27"/>
    <p:sldId id="717" r:id="rId28"/>
    <p:sldId id="721" r:id="rId29"/>
    <p:sldId id="728" r:id="rId30"/>
    <p:sldId id="705" r:id="rId31"/>
    <p:sldId id="706" r:id="rId32"/>
    <p:sldId id="707" r:id="rId33"/>
    <p:sldId id="730" r:id="rId34"/>
    <p:sldId id="354" r:id="rId35"/>
  </p:sldIdLst>
  <p:sldSz cx="13439775" cy="7559675"/>
  <p:notesSz cx="6858000" cy="9144000"/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 Сластенкина" initials="М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6A8"/>
    <a:srgbClr val="E84A4B"/>
    <a:srgbClr val="3A95A8"/>
    <a:srgbClr val="FCFDFF"/>
    <a:srgbClr val="5DA9B7"/>
    <a:srgbClr val="389494"/>
    <a:srgbClr val="DA72B8"/>
    <a:srgbClr val="61B7B5"/>
    <a:srgbClr val="5DA4BE"/>
    <a:srgbClr val="8A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0342" autoAdjust="0"/>
  </p:normalViewPr>
  <p:slideViewPr>
    <p:cSldViewPr snapToGrid="0" snapToObjects="1" showGuides="1">
      <p:cViewPr varScale="1">
        <p:scale>
          <a:sx n="87" d="100"/>
          <a:sy n="87" d="100"/>
        </p:scale>
        <p:origin x="163" y="82"/>
      </p:cViewPr>
      <p:guideLst>
        <p:guide orient="horz" pos="2382"/>
        <p:guide pos="4256"/>
      </p:guideLst>
    </p:cSldViewPr>
  </p:slideViewPr>
  <p:outlineViewPr>
    <p:cViewPr>
      <p:scale>
        <a:sx n="33" d="100"/>
        <a:sy n="33" d="100"/>
      </p:scale>
      <p:origin x="0" y="-359"/>
    </p:cViewPr>
  </p:outlineViewPr>
  <p:notesTextViewPr>
    <p:cViewPr>
      <p:scale>
        <a:sx n="50" d="100"/>
        <a:sy n="50" d="100"/>
      </p:scale>
      <p:origin x="0" y="0"/>
    </p:cViewPr>
  </p:notesTextViewPr>
  <p:sorterViewPr showFormatting="0">
    <p:cViewPr>
      <p:scale>
        <a:sx n="100" d="100"/>
        <a:sy n="100" d="100"/>
      </p:scale>
      <p:origin x="0" y="-8237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ena\Downloads\&#1057;&#1090;&#1072;&#1089;&#1080;&#1089;&#1090;&#1080;&#1082;&#1072;_&#1055;&#1055;&#1057;_&#1051;&#1077;&#1088;&#1091;&#1072;%20&#1052;&#1077;&#1088;&#1083;&#1077;&#108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n\OneDrive\&#1056;&#1072;&#1073;&#1086;&#1095;&#1080;&#1081;%20&#1089;&#1090;&#1086;&#1083;\&#1056;&#1072;&#1073;&#1086;&#1095;&#1080;&#1077;%20&#1092;&#1072;&#1081;&#1083;&#1099;\&#1044;&#1086;&#1073;&#1088;&#1086;&#1089;&#1077;&#1088;&#1074;&#1080;&#1089;\&#1044;&#1083;&#1103;%20&#1086;&#1090;&#1095;&#1077;&#1090;&#1086;&#1074;\&#1044;&#1080;&#1072;&#1075;&#1088;&#1072;&#1084;&#1084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n\OneDrive\&#1056;&#1072;&#1073;&#1086;&#1095;&#1080;&#1081;%20&#1089;&#1090;&#1086;&#1083;\&#1056;&#1072;&#1073;&#1086;&#1095;&#1080;&#1077;%20&#1092;&#1072;&#1081;&#1083;&#1099;\&#1044;&#1086;&#1073;&#1088;&#1086;&#1089;&#1077;&#1088;&#1074;&#1080;&#1089;\&#1044;&#1083;&#1103;%20&#1086;&#1090;&#1095;&#1077;&#1090;&#1086;&#1074;\&#1044;&#1080;&#1072;&#1075;&#1088;&#1072;&#1084;&#1084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n\OneDrive\&#1056;&#1072;&#1073;&#1086;&#1095;&#1080;&#1081;%20&#1089;&#1090;&#1086;&#1083;\&#1056;&#1072;&#1073;&#1086;&#1095;&#1080;&#1077;%20&#1092;&#1072;&#1081;&#1083;&#1099;\&#1044;&#1086;&#1073;&#1088;&#1086;&#1089;&#1077;&#1088;&#1074;&#1080;&#1089;\&#1044;&#1083;&#1103;%20&#1086;&#1090;&#1095;&#1077;&#1090;&#1086;&#1074;\&#1044;&#1080;&#1072;&#1075;&#1088;&#1072;&#1084;&#1084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n\OneDrive\&#1056;&#1072;&#1073;&#1086;&#1095;&#1080;&#1081;%20&#1089;&#1090;&#1086;&#1083;\&#1056;&#1072;&#1073;&#1086;&#1095;&#1080;&#1077;%20&#1092;&#1072;&#1081;&#1083;&#1099;\&#1044;&#1086;&#1073;&#1088;&#1086;&#1089;&#1077;&#1088;&#1074;&#1080;&#1089;\&#1044;&#1083;&#1103;%20&#1086;&#1090;&#1095;&#1077;&#1090;&#1086;&#1074;\&#1044;&#1080;&#1072;&#1075;&#1088;&#1072;&#1084;&#1084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n\OneDrive\&#1056;&#1072;&#1073;&#1086;&#1095;&#1080;&#1081;%20&#1089;&#1090;&#1086;&#1083;\&#1056;&#1072;&#1073;&#1086;&#1095;&#1080;&#1077;%20&#1092;&#1072;&#1081;&#1083;&#1099;\&#1044;&#1086;&#1073;&#1088;&#1086;&#1089;&#1077;&#1088;&#1074;&#1080;&#1089;\&#1044;&#1083;&#1103;%20&#1086;&#1090;&#1095;&#1077;&#1090;&#1086;&#1074;\&#1044;&#1080;&#1072;&#1075;&#1088;&#1072;&#1084;&#1084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n\OneDrive\&#1056;&#1072;&#1073;&#1086;&#1095;&#1080;&#1081;%20&#1089;&#1090;&#1086;&#1083;\&#1056;&#1072;&#1073;&#1086;&#1095;&#1080;&#1077;%20&#1092;&#1072;&#1081;&#1083;&#1099;\&#1044;&#1086;&#1073;&#1088;&#1086;&#1089;&#1077;&#1088;&#1074;&#1080;&#1089;\&#1044;&#1083;&#1103;%20&#1086;&#1090;&#1095;&#1077;&#1090;&#1086;&#1074;\&#1044;&#1080;&#1072;&#1075;&#1088;&#1072;&#1084;&#1084;&#107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n\OneDrive\&#1056;&#1072;&#1073;&#1086;&#1095;&#1080;&#1081;%20&#1089;&#1090;&#1086;&#1083;\&#1056;&#1072;&#1073;&#1086;&#1095;&#1080;&#1077;%20&#1092;&#1072;&#1081;&#1083;&#1099;\&#1044;&#1086;&#1073;&#1088;&#1086;&#1089;&#1077;&#1088;&#1074;&#1080;&#1089;\&#1044;&#1083;&#1103;%20&#1086;&#1090;&#1095;&#1077;&#1090;&#1086;&#1074;\&#1044;&#1080;&#1072;&#1075;&#1088;&#1072;&#1084;&#1084;&#107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по направлениям</a:t>
            </a:r>
          </a:p>
        </c:rich>
      </c:tx>
      <c:layout>
        <c:manualLayout>
          <c:xMode val="edge"/>
          <c:yMode val="edge"/>
          <c:x val="0.22446004642195799"/>
          <c:y val="2.3754568545958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2010356999482592E-2"/>
          <c:y val="0.16230847370875287"/>
          <c:w val="0.63283510414034194"/>
          <c:h val="0.79382437123482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Консьерж бытовых услуг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Консьерж бытовых услуг</c:v>
                </c:pt>
                <c:pt idx="1">
                  <c:v>Коучинг</c:v>
                </c:pt>
                <c:pt idx="2">
                  <c:v>Ветеринар</c:v>
                </c:pt>
                <c:pt idx="3">
                  <c:v>ЗОЖ-советник</c:v>
                </c:pt>
                <c:pt idx="4">
                  <c:v>Врач</c:v>
                </c:pt>
                <c:pt idx="5">
                  <c:v>Психолог</c:v>
                </c:pt>
                <c:pt idx="6">
                  <c:v>Юрист</c:v>
                </c:pt>
                <c:pt idx="7">
                  <c:v>Финансовый консультант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7-4BF8-8C49-621288851578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Коучинг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Лист1!$B$3</c:f>
              <c:numCache>
                <c:formatCode>General</c:formatCode>
                <c:ptCount val="1"/>
                <c:pt idx="0">
                  <c:v>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77-4BF8-8C49-621288851578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Ветеринар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Лист1!$B$4</c:f>
              <c:numCache>
                <c:formatCode>General</c:formatCode>
                <c:ptCount val="1"/>
                <c:pt idx="0">
                  <c:v>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77-4BF8-8C49-621288851578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ЗОЖ-советник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Лист1!$B$5</c:f>
              <c:numCache>
                <c:formatCode>General</c:formatCode>
                <c:ptCount val="1"/>
                <c:pt idx="0">
                  <c:v>1753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77-4BF8-8C49-621288851578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Врач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Лист1!$B$6</c:f>
              <c:numCache>
                <c:formatCode>General</c:formatCode>
                <c:ptCount val="1"/>
                <c:pt idx="0">
                  <c:v>2478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77-4BF8-8C49-621288851578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Психолог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Лист1!$B$7</c:f>
              <c:numCache>
                <c:formatCode>General</c:formatCode>
                <c:ptCount val="1"/>
                <c:pt idx="0">
                  <c:v>6207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77-4BF8-8C49-621288851578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Юрист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Лист1!$B$8</c:f>
              <c:numCache>
                <c:formatCode>General</c:formatCode>
                <c:ptCount val="1"/>
                <c:pt idx="0">
                  <c:v>6921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77-4BF8-8C49-621288851578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Финансовый консультант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Лист1!$B$9</c:f>
              <c:numCache>
                <c:formatCode>General</c:formatCode>
                <c:ptCount val="1"/>
                <c:pt idx="0">
                  <c:v>9559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577-4BF8-8C49-6212888515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7103583"/>
        <c:axId val="517107327"/>
      </c:barChart>
      <c:catAx>
        <c:axId val="5171035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7107327"/>
        <c:crosses val="autoZero"/>
        <c:auto val="1"/>
        <c:lblAlgn val="ctr"/>
        <c:lblOffset val="100"/>
        <c:noMultiLvlLbl val="0"/>
      </c:catAx>
      <c:valAx>
        <c:axId val="517107327"/>
        <c:scaling>
          <c:orientation val="minMax"/>
          <c:max val="10000"/>
        </c:scaling>
        <c:delete val="1"/>
        <c:axPos val="l"/>
        <c:numFmt formatCode="General" sourceLinked="1"/>
        <c:majorTickMark val="none"/>
        <c:minorTickMark val="none"/>
        <c:tickLblPos val="nextTo"/>
        <c:crossAx val="517103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>
      <a:solidFill>
        <a:srgbClr val="389494"/>
      </a:solidFill>
    </a:ln>
    <a:effectLst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694C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Юрист!$A$2:$A$14</c:f>
              <c:strCache>
                <c:ptCount val="13"/>
                <c:pt idx="0">
                  <c:v>Другие вопросы</c:v>
                </c:pt>
                <c:pt idx="2">
                  <c:v>Земельное право</c:v>
                </c:pt>
                <c:pt idx="3">
                  <c:v>Наследственное право</c:v>
                </c:pt>
                <c:pt idx="4">
                  <c:v>Уголовное право, уголовный процесс, уголовно-исполнительное право</c:v>
                </c:pt>
                <c:pt idx="5">
                  <c:v>Автотематика</c:v>
                </c:pt>
                <c:pt idx="6">
                  <c:v>Исполнительное производство</c:v>
                </c:pt>
                <c:pt idx="7">
                  <c:v>Социальная тематика</c:v>
                </c:pt>
                <c:pt idx="8">
                  <c:v>Жилищное право</c:v>
                </c:pt>
                <c:pt idx="9">
                  <c:v>Защита прав потребителей</c:v>
                </c:pt>
                <c:pt idx="10">
                  <c:v>Семья</c:v>
                </c:pt>
                <c:pt idx="11">
                  <c:v>Гражданский процесс и право</c:v>
                </c:pt>
                <c:pt idx="12">
                  <c:v>Недвижимость</c:v>
                </c:pt>
              </c:strCache>
            </c:strRef>
          </c:cat>
          <c:val>
            <c:numRef>
              <c:f>Юрист!$C$2:$C$14</c:f>
              <c:numCache>
                <c:formatCode>General</c:formatCode>
                <c:ptCount val="13"/>
                <c:pt idx="0" formatCode="0%">
                  <c:v>0.14017094017094001</c:v>
                </c:pt>
                <c:pt idx="2" formatCode="0%">
                  <c:v>2.8490028490028501E-2</c:v>
                </c:pt>
                <c:pt idx="3" formatCode="0%">
                  <c:v>2.8490028490028501E-2</c:v>
                </c:pt>
                <c:pt idx="4" formatCode="0%">
                  <c:v>4.9002849002849E-2</c:v>
                </c:pt>
                <c:pt idx="5" formatCode="0%">
                  <c:v>5.4700854700854701E-2</c:v>
                </c:pt>
                <c:pt idx="6" formatCode="0%">
                  <c:v>6.4957264957265004E-2</c:v>
                </c:pt>
                <c:pt idx="7" formatCode="0%">
                  <c:v>7.1794871794871803E-2</c:v>
                </c:pt>
                <c:pt idx="8" formatCode="0%">
                  <c:v>7.3504273504273507E-2</c:v>
                </c:pt>
                <c:pt idx="9" formatCode="0%">
                  <c:v>8.54700854700855E-2</c:v>
                </c:pt>
                <c:pt idx="10" formatCode="0%">
                  <c:v>0.11509971509971501</c:v>
                </c:pt>
                <c:pt idx="11" formatCode="0%">
                  <c:v>0.14131054131054099</c:v>
                </c:pt>
                <c:pt idx="12" formatCode="0%">
                  <c:v>0.14700854700854701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44-47C1-964B-8A425F6F20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720381072"/>
        <c:axId val="1630987040"/>
      </c:barChart>
      <c:catAx>
        <c:axId val="1720381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0987040"/>
        <c:crosses val="autoZero"/>
        <c:auto val="1"/>
        <c:lblAlgn val="ctr"/>
        <c:lblOffset val="100"/>
        <c:noMultiLvlLbl val="0"/>
      </c:catAx>
      <c:valAx>
        <c:axId val="16309870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2038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2173448378833"/>
          <c:y val="4.7930283224400898E-2"/>
          <c:w val="0.50849859336445202"/>
          <c:h val="0.850987940232960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497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Психолог!$A$2:$A$8</c:f>
              <c:strCache>
                <c:ptCount val="7"/>
                <c:pt idx="0">
                  <c:v>Переживание утраты (горевание)</c:v>
                </c:pt>
                <c:pt idx="1">
                  <c:v>Принятие решений и выбор</c:v>
                </c:pt>
                <c:pt idx="2">
                  <c:v>Поиск выхода из сложной жизненной ситуации</c:v>
                </c:pt>
                <c:pt idx="3">
                  <c:v>Вопросы карьеры и профессиональной самореализации</c:v>
                </c:pt>
                <c:pt idx="4">
                  <c:v>Самооценка, уверенность в себе</c:v>
                </c:pt>
                <c:pt idx="5">
                  <c:v>Семейные / партнерские отношения / отношения с детьми</c:v>
                </c:pt>
                <c:pt idx="6">
                  <c:v>Тревожность и стресс</c:v>
                </c:pt>
              </c:strCache>
            </c:strRef>
          </c:cat>
          <c:val>
            <c:numRef>
              <c:f>Психолог!$C$2:$C$8</c:f>
              <c:numCache>
                <c:formatCode>0%</c:formatCode>
                <c:ptCount val="7"/>
                <c:pt idx="0">
                  <c:v>1.5124016938899001E-2</c:v>
                </c:pt>
                <c:pt idx="1">
                  <c:v>1.69388989715668E-2</c:v>
                </c:pt>
                <c:pt idx="2">
                  <c:v>3.2667876588021803E-2</c:v>
                </c:pt>
                <c:pt idx="3">
                  <c:v>3.8112522686025399E-2</c:v>
                </c:pt>
                <c:pt idx="4">
                  <c:v>0.21113127646703</c:v>
                </c:pt>
                <c:pt idx="5">
                  <c:v>0.26920750151240203</c:v>
                </c:pt>
                <c:pt idx="6">
                  <c:v>0.41681790683605602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5-4153-BE99-335BF2F718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8675920"/>
        <c:axId val="15231168"/>
      </c:barChart>
      <c:catAx>
        <c:axId val="18675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31168"/>
        <c:crosses val="autoZero"/>
        <c:auto val="1"/>
        <c:lblAlgn val="ctr"/>
        <c:lblOffset val="100"/>
        <c:noMultiLvlLbl val="0"/>
      </c:catAx>
      <c:valAx>
        <c:axId val="152311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67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2173448378833"/>
          <c:y val="4.7930283224400898E-2"/>
          <c:w val="0.50849859336445202"/>
          <c:h val="0.8509879402329609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Коучинг!$A$2:$A$4</c:f>
              <c:strCache>
                <c:ptCount val="3"/>
                <c:pt idx="0">
                  <c:v>Медиация личных конфликтов</c:v>
                </c:pt>
                <c:pt idx="1">
                  <c:v>Лайф-коучинг</c:v>
                </c:pt>
                <c:pt idx="2">
                  <c:v>Карьера и личный бренд сотрудника</c:v>
                </c:pt>
              </c:strCache>
            </c:strRef>
          </c:cat>
          <c:val>
            <c:numRef>
              <c:f>Коучинг!$C$2:$C$4</c:f>
              <c:numCache>
                <c:formatCode>0%</c:formatCode>
                <c:ptCount val="3"/>
                <c:pt idx="0">
                  <c:v>3.5714285714285698E-2</c:v>
                </c:pt>
                <c:pt idx="1">
                  <c:v>0.32142857142857101</c:v>
                </c:pt>
                <c:pt idx="2">
                  <c:v>0.64285714285714302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37-42A5-993D-95B9B9BA5E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8675920"/>
        <c:axId val="15231168"/>
      </c:barChart>
      <c:catAx>
        <c:axId val="18675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31168"/>
        <c:crosses val="autoZero"/>
        <c:auto val="1"/>
        <c:lblAlgn val="ctr"/>
        <c:lblOffset val="100"/>
        <c:noMultiLvlLbl val="0"/>
      </c:catAx>
      <c:valAx>
        <c:axId val="152311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67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1AA47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Финан!$A$14:$A$18</c:f>
              <c:strCache>
                <c:ptCount val="5"/>
                <c:pt idx="0">
                  <c:v>Управление долгом</c:v>
                </c:pt>
                <c:pt idx="1">
                  <c:v>Отложить/накопить</c:v>
                </c:pt>
                <c:pt idx="2">
                  <c:v>Финансовое планирование</c:v>
                </c:pt>
                <c:pt idx="3">
                  <c:v>Кредиты и депозиты</c:v>
                </c:pt>
                <c:pt idx="4">
                  <c:v>Налоговый вычет</c:v>
                </c:pt>
              </c:strCache>
            </c:strRef>
          </c:cat>
          <c:val>
            <c:numRef>
              <c:f>Финан!$C$14:$C$18</c:f>
              <c:numCache>
                <c:formatCode>0%</c:formatCode>
                <c:ptCount val="5"/>
                <c:pt idx="0">
                  <c:v>9.4202898550724598E-2</c:v>
                </c:pt>
                <c:pt idx="1">
                  <c:v>0.14492753623188401</c:v>
                </c:pt>
                <c:pt idx="2">
                  <c:v>0.188405797101449</c:v>
                </c:pt>
                <c:pt idx="3">
                  <c:v>0.23913043478260901</c:v>
                </c:pt>
                <c:pt idx="4">
                  <c:v>0.33333333333333298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0-44FE-88E9-39DD5F3E65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720381072"/>
        <c:axId val="1630987040"/>
      </c:barChart>
      <c:catAx>
        <c:axId val="1720381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0987040"/>
        <c:crosses val="autoZero"/>
        <c:auto val="1"/>
        <c:lblAlgn val="ctr"/>
        <c:lblOffset val="100"/>
        <c:noMultiLvlLbl val="0"/>
      </c:catAx>
      <c:valAx>
        <c:axId val="16309870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2038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ЗОЖ!$A$12:$A$16</c:f>
              <c:strCache>
                <c:ptCount val="5"/>
                <c:pt idx="0">
                  <c:v>Здоровые и вредные привычки</c:v>
                </c:pt>
                <c:pt idx="1">
                  <c:v>Сон и восстановление</c:v>
                </c:pt>
                <c:pt idx="2">
                  <c:v>Движение и активность</c:v>
                </c:pt>
                <c:pt idx="3">
                  <c:v>Набор/снижение веса</c:v>
                </c:pt>
                <c:pt idx="4">
                  <c:v>Вес и оптимальное питание</c:v>
                </c:pt>
              </c:strCache>
            </c:strRef>
          </c:cat>
          <c:val>
            <c:numRef>
              <c:f>ЗОЖ!$C$12:$C$16</c:f>
              <c:numCache>
                <c:formatCode>0%</c:formatCode>
                <c:ptCount val="5"/>
                <c:pt idx="0">
                  <c:v>2.4048096192384801E-2</c:v>
                </c:pt>
                <c:pt idx="1">
                  <c:v>2.4048096192384801E-2</c:v>
                </c:pt>
                <c:pt idx="2">
                  <c:v>0.18637274549098201</c:v>
                </c:pt>
                <c:pt idx="3">
                  <c:v>0.24248496993988</c:v>
                </c:pt>
                <c:pt idx="4">
                  <c:v>0.52304609218436904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B-4419-A377-BC0BF2766E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56013631"/>
        <c:axId val="555204959"/>
      </c:barChart>
      <c:catAx>
        <c:axId val="556013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5204959"/>
        <c:crosses val="autoZero"/>
        <c:auto val="1"/>
        <c:lblAlgn val="ctr"/>
        <c:lblOffset val="100"/>
        <c:noMultiLvlLbl val="0"/>
      </c:catAx>
      <c:valAx>
        <c:axId val="5552049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56013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ветеринар!$A$3:$A$5</c:f>
              <c:strCache>
                <c:ptCount val="3"/>
                <c:pt idx="0">
                  <c:v>Правила поведения с животными</c:v>
                </c:pt>
                <c:pt idx="1">
                  <c:v>Подбор корма</c:v>
                </c:pt>
                <c:pt idx="2">
                  <c:v>Здоровье питомцев</c:v>
                </c:pt>
              </c:strCache>
            </c:strRef>
          </c:cat>
          <c:val>
            <c:numRef>
              <c:f>ветеринар!$C$3:$C$5</c:f>
              <c:numCache>
                <c:formatCode>0%</c:formatCode>
                <c:ptCount val="3"/>
                <c:pt idx="0">
                  <c:v>9.3333333333333296E-2</c:v>
                </c:pt>
                <c:pt idx="1">
                  <c:v>0.27333333333333298</c:v>
                </c:pt>
                <c:pt idx="2">
                  <c:v>0.63333333333333297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B-479E-B651-DB4CB17450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720381072"/>
        <c:axId val="1630987040"/>
      </c:barChart>
      <c:catAx>
        <c:axId val="1720381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0987040"/>
        <c:crosses val="autoZero"/>
        <c:auto val="1"/>
        <c:lblAlgn val="ctr"/>
        <c:lblOffset val="100"/>
        <c:noMultiLvlLbl val="0"/>
      </c:catAx>
      <c:valAx>
        <c:axId val="16309870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20381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'бытовые услуги'!$A$4:$A$7</c:f>
              <c:strCache>
                <c:ptCount val="4"/>
                <c:pt idx="0">
                  <c:v>Другие вопросы</c:v>
                </c:pt>
                <c:pt idx="1">
                  <c:v>Вопросы по решению бытовых проблем</c:v>
                </c:pt>
                <c:pt idx="2">
                  <c:v>Нанять няню для детей, сиделка для пожилых/ инвалидов</c:v>
                </c:pt>
                <c:pt idx="3">
                  <c:v>Нанять мастера для бытовых работ</c:v>
                </c:pt>
              </c:strCache>
            </c:strRef>
          </c:cat>
          <c:val>
            <c:numRef>
              <c:f>'бытовые услуги'!$C$4:$C$7</c:f>
              <c:numCache>
                <c:formatCode>0%</c:formatCode>
                <c:ptCount val="4"/>
                <c:pt idx="0">
                  <c:v>0.11111111111111099</c:v>
                </c:pt>
                <c:pt idx="1">
                  <c:v>0.148148148148148</c:v>
                </c:pt>
                <c:pt idx="2">
                  <c:v>0.33333333333333298</c:v>
                </c:pt>
                <c:pt idx="3">
                  <c:v>0.407407407407407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C-4021-9245-499BECB200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720381072"/>
        <c:axId val="1630987040"/>
      </c:barChart>
      <c:catAx>
        <c:axId val="1720381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0987040"/>
        <c:crosses val="autoZero"/>
        <c:auto val="1"/>
        <c:lblAlgn val="ctr"/>
        <c:lblOffset val="100"/>
        <c:noMultiLvlLbl val="0"/>
      </c:catAx>
      <c:valAx>
        <c:axId val="16309870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2038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fontAlgn="base"/>
            <a:endParaRPr lang="ru-RU" altLang="ru-RU" sz="1200" strike="noStrike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r" fontAlgn="base"/>
            <a:fld id="{BB962C8B-B14F-4D97-AF65-F5344CB8AC3E}" type="datetimeFigureOut">
              <a:rPr lang="ru-RU" altLang="ru-RU" sz="1200" strike="noStrike" noProof="1">
                <a:latin typeface="Calibri" panose="020F0502020204030204" pitchFamily="34" charset="0"/>
                <a:ea typeface="+mn-ea"/>
                <a:cs typeface="+mn-cs"/>
              </a:rPr>
              <a:t>28.08.2024</a:t>
            </a:fld>
            <a:endParaRPr lang="ru-RU" altLang="ru-RU" sz="1200" strike="noStrike" noProof="1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fontAlgn="base"/>
            <a:endParaRPr lang="ru-RU" altLang="ru-RU" sz="1200" strike="noStrike" noProof="1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/>
            <a:fld id="{9A0DB2DC-4C9A-4742-B13C-FB6460FD3503}" type="slidenum">
              <a:rPr lang="ru-RU" altLang="ru-RU" sz="1200" strike="noStrike" noProof="1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ru-RU" altLang="ru-RU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fontAlgn="base"/>
            <a:endParaRPr lang="ru-RU" altLang="ru-RU" sz="1200" strike="noStrike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r" fontAlgn="base"/>
            <a:fld id="{BB962C8B-B14F-4D97-AF65-F5344CB8AC3E}" type="datetimeFigureOut">
              <a:rPr lang="ru-RU" altLang="ru-RU" sz="1200" strike="noStrike" noProof="1">
                <a:latin typeface="Calibri" panose="020F0502020204030204" pitchFamily="34" charset="0"/>
                <a:ea typeface="+mn-ea"/>
                <a:cs typeface="+mn-cs"/>
              </a:rPr>
              <a:t>28.08.2024</a:t>
            </a:fld>
            <a:endParaRPr lang="ru-RU" altLang="ru-RU" sz="1200" strike="noStrike" noProof="1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Заметки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fontAlgn="base"/>
            <a:endParaRPr lang="ru-RU" altLang="ru-RU" sz="1200" strike="noStrike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/>
            <a:fld id="{9A0DB2DC-4C9A-4742-B13C-FB6460FD3503}" type="slidenum">
              <a:rPr lang="ru-RU" altLang="ru-RU" sz="1200" strike="noStrike" noProof="1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ru-RU" altLang="ru-RU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panose="020B0604020202020204" pitchFamily="34" charset="0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panose="020B0604020202020204" pitchFamily="34" charset="0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panose="020B0604020202020204" pitchFamily="34" charset="0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panose="020B0604020202020204" pitchFamily="34" charset="0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panose="020B0604020202020204" pitchFamily="34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0869-913C-48C9-892C-56263A6165E5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0869-913C-48C9-892C-56263A6165E5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0869-913C-48C9-892C-56263A6165E5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0869-913C-48C9-892C-56263A6165E5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0869-913C-48C9-892C-56263A6165E5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37890" name="Заметки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7891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ru-RU" altLang="ru-RU" sz="1200">
                <a:latin typeface="Calibri" panose="020F0502020204030204" pitchFamily="34" charset="0"/>
              </a:rPr>
              <a:t>30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0869-913C-48C9-892C-56263A6165E5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0869-913C-48C9-892C-56263A6165E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0869-913C-48C9-892C-56263A6165E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C0869-913C-48C9-892C-56263A6165E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0869-913C-48C9-892C-56263A6165E5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0869-913C-48C9-892C-56263A6165E5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0869-913C-48C9-892C-56263A6165E5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0869-913C-48C9-892C-56263A6165E5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19680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1615" indent="0" algn="ctr">
              <a:buNone/>
              <a:defRPr sz="176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28.08.2024</a:t>
            </a:fld>
            <a:endParaRPr lang="ru-RU" altLang="ru-RU" strike="noStrike" noProof="1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ru-RU" altLang="ru-RU" strike="noStrike" noProof="1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ru-RU" altLang="ru-RU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28.08.2024</a:t>
            </a:fld>
            <a:endParaRPr lang="ru-RU" altLang="ru-RU" strike="noStrike" noProof="1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ru-RU" altLang="ru-RU" strike="noStrike" noProof="1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ru-RU" altLang="ru-RU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28.08.2024</a:t>
            </a:fld>
            <a:endParaRPr lang="ru-RU" altLang="ru-RU" strike="noStrike" noProof="1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ru-RU" altLang="ru-RU" strike="noStrike" noProof="1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ru-RU" altLang="ru-RU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45720" tIns="22860" rIns="45720" bIns="22860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98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422323" y="128330"/>
            <a:ext cx="12585792" cy="90063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9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422330" y="1397608"/>
            <a:ext cx="12595124" cy="55577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335" y="1752"/>
          <a:ext cx="2333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Слайд think-cell" r:id="rId4" imgW="12700" imgH="12700" progId="TCLayout.ActiveDocument.1">
                  <p:embed/>
                </p:oleObj>
              </mc:Choice>
              <mc:Fallback>
                <p:oleObj name="Слайд think-cell" r:id="rId4" imgW="12700" imgH="12700" progId="TCLayout.ActiveDocument.1">
                  <p:embed/>
                  <p:pic>
                    <p:nvPicPr>
                      <p:cNvPr id="0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5" y="1752"/>
                        <a:ext cx="2333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422329" y="1398192"/>
            <a:ext cx="12595121" cy="55962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_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3"/>
          <p:cNvSpPr>
            <a:spLocks noGrp="1"/>
          </p:cNvSpPr>
          <p:nvPr>
            <p:ph type="pic" sz="quarter" idx="12"/>
          </p:nvPr>
        </p:nvSpPr>
        <p:spPr>
          <a:xfrm>
            <a:off x="7521105" y="-1"/>
            <a:ext cx="5918670" cy="7559675"/>
          </a:xfrm>
          <a:noFill/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70"/>
            </a:lvl1pPr>
          </a:lstStyle>
          <a:p>
            <a:endParaRPr lang="ru-RU" dirty="0"/>
          </a:p>
        </p:txBody>
      </p:sp>
      <p:sp>
        <p:nvSpPr>
          <p:cNvPr id="10" name="Название 16"/>
          <p:cNvSpPr>
            <a:spLocks noGrp="1"/>
          </p:cNvSpPr>
          <p:nvPr>
            <p:ph type="title" hasCustomPrompt="1"/>
          </p:nvPr>
        </p:nvSpPr>
        <p:spPr>
          <a:xfrm>
            <a:off x="390422" y="633644"/>
            <a:ext cx="6146947" cy="11379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4705" b="0" cap="all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Название слайда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11" name="Прямоугольник 16"/>
          <p:cNvSpPr/>
          <p:nvPr userDrawn="1"/>
        </p:nvSpPr>
        <p:spPr>
          <a:xfrm>
            <a:off x="392515" y="7025260"/>
            <a:ext cx="273050" cy="2254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/>
            <a:fld id="{F27B2298-DB75-3C40-B05A-A45363D7F830}" type="slidenum">
              <a:rPr lang="ru-RU" sz="1470" b="0" smtClean="0">
                <a:solidFill>
                  <a:schemeClr val="tx1"/>
                </a:solidFill>
                <a:latin typeface="PT Sans Caption" panose="020B0603020203020204" pitchFamily="34" charset="77"/>
              </a:rPr>
              <a:t>‹#›</a:t>
            </a:fld>
            <a:endParaRPr lang="ru-RU" sz="1470" b="0" dirty="0">
              <a:solidFill>
                <a:schemeClr val="tx1"/>
              </a:solidFill>
              <a:latin typeface="PT Sans Caption" panose="020B0603020203020204" pitchFamily="34" charset="77"/>
            </a:endParaRPr>
          </a:p>
        </p:txBody>
      </p:sp>
      <p:sp>
        <p:nvSpPr>
          <p:cNvPr id="18" name="Table Placeholder 4"/>
          <p:cNvSpPr>
            <a:spLocks noGrp="1"/>
          </p:cNvSpPr>
          <p:nvPr>
            <p:ph type="tbl" sz="quarter" idx="15"/>
          </p:nvPr>
        </p:nvSpPr>
        <p:spPr>
          <a:xfrm>
            <a:off x="429326" y="2188573"/>
            <a:ext cx="6108043" cy="441447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19680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1615" indent="0" algn="ctr">
              <a:buNone/>
              <a:defRPr sz="176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6475"/>
            <a:fld id="{BB962C8B-B14F-4D97-AF65-F5344CB8AC3E}" type="datetimeFigureOut">
              <a:rPr lang="en-US" altLang="ru-RU" noProof="1" smtClean="0"/>
              <a:t>8/28/2024</a:t>
            </a:fld>
            <a:endParaRPr lang="en-US" alt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50"/>
              </a:spcBef>
              <a:defRPr/>
            </a:pPr>
            <a:r>
              <a:rPr lang="en-US" altLang="ru-RU">
                <a:solidFill>
                  <a:srgbClr val="6F1F82"/>
                </a:solidFill>
              </a:rPr>
              <a:t>willistowerswatson.com</a:t>
            </a:r>
          </a:p>
          <a:p>
            <a:pPr>
              <a:defRPr/>
            </a:pPr>
            <a:r>
              <a:rPr lang="en-US" altLang="ru-RU" b="0"/>
              <a:t>© 2019 Willis Towers Watson. All rights reserved. Proprietary and Confidential. For Willis Towers Watson and Willis Towers Watson client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6475">
              <a:spcBef>
                <a:spcPts val="15"/>
              </a:spcBef>
            </a:pPr>
            <a:fld id="{9A0DB2DC-4C9A-4742-B13C-FB6460FD3503}" type="slidenum">
              <a:rPr lang="ru-RU" altLang="ru-RU" noProof="1" smtClean="0"/>
              <a:t>‹#›</a:t>
            </a:fld>
            <a:endParaRPr lang="ru-RU" altLang="ru-RU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6475"/>
            <a:fld id="{BB962C8B-B14F-4D97-AF65-F5344CB8AC3E}" type="datetimeFigureOut">
              <a:rPr lang="en-US" altLang="ru-RU" noProof="1" smtClean="0"/>
              <a:t>8/28/2024</a:t>
            </a:fld>
            <a:endParaRPr lang="en-US" alt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50"/>
              </a:spcBef>
              <a:defRPr/>
            </a:pPr>
            <a:r>
              <a:rPr lang="en-US" altLang="ru-RU">
                <a:solidFill>
                  <a:srgbClr val="6F1F82"/>
                </a:solidFill>
              </a:rPr>
              <a:t>willistowerswatson.com</a:t>
            </a:r>
          </a:p>
          <a:p>
            <a:pPr>
              <a:defRPr/>
            </a:pPr>
            <a:r>
              <a:rPr lang="en-US" altLang="ru-RU" b="0"/>
              <a:t>© 2019 Willis Towers Watson. All rights reserved. Proprietary and Confidential. For Willis Towers Watson and Willis Towers Watson client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6475">
              <a:spcBef>
                <a:spcPts val="15"/>
              </a:spcBef>
            </a:pPr>
            <a:fld id="{9A0DB2DC-4C9A-4742-B13C-FB6460FD3503}" type="slidenum">
              <a:rPr lang="ru-RU" altLang="ru-RU" noProof="1" smtClean="0"/>
              <a:t>‹#›</a:t>
            </a:fld>
            <a:endParaRPr lang="ru-RU" altLang="ru-RU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1968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16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6475"/>
            <a:fld id="{BB962C8B-B14F-4D97-AF65-F5344CB8AC3E}" type="datetimeFigureOut">
              <a:rPr lang="en-US" altLang="ru-RU" noProof="1" smtClean="0"/>
              <a:t>8/28/2024</a:t>
            </a:fld>
            <a:endParaRPr lang="en-US" alt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50"/>
              </a:spcBef>
              <a:defRPr/>
            </a:pPr>
            <a:r>
              <a:rPr lang="en-US" altLang="ru-RU">
                <a:solidFill>
                  <a:srgbClr val="6F1F82"/>
                </a:solidFill>
              </a:rPr>
              <a:t>willistowerswatson.com</a:t>
            </a:r>
          </a:p>
          <a:p>
            <a:pPr>
              <a:defRPr/>
            </a:pPr>
            <a:r>
              <a:rPr lang="en-US" altLang="ru-RU" b="0"/>
              <a:t>© 2019 Willis Towers Watson. All rights reserved. Proprietary and Confidential. For Willis Towers Watson and Willis Towers Watson client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6475">
              <a:spcBef>
                <a:spcPts val="15"/>
              </a:spcBef>
            </a:pPr>
            <a:fld id="{9A0DB2DC-4C9A-4742-B13C-FB6460FD3503}" type="slidenum">
              <a:rPr lang="ru-RU" altLang="ru-RU" noProof="1" smtClean="0"/>
              <a:t>‹#›</a:t>
            </a:fld>
            <a:endParaRPr lang="ru-RU" altLang="ru-RU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6475"/>
            <a:fld id="{BB962C8B-B14F-4D97-AF65-F5344CB8AC3E}" type="datetimeFigureOut">
              <a:rPr lang="en-US" altLang="ru-RU" noProof="1" smtClean="0"/>
              <a:t>8/28/2024</a:t>
            </a:fld>
            <a:endParaRPr lang="en-US" alt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50"/>
              </a:spcBef>
              <a:defRPr/>
            </a:pPr>
            <a:r>
              <a:rPr lang="en-US" altLang="ru-RU">
                <a:solidFill>
                  <a:srgbClr val="6F1F82"/>
                </a:solidFill>
              </a:rPr>
              <a:t>willistowerswatson.com</a:t>
            </a:r>
          </a:p>
          <a:p>
            <a:pPr>
              <a:defRPr/>
            </a:pPr>
            <a:r>
              <a:rPr lang="en-US" altLang="ru-RU" b="0"/>
              <a:t>© 2019 Willis Towers Watson. All rights reserved. Proprietary and Confidential. For Willis Towers Watson and Willis Towers Watson client use only.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6475">
              <a:spcBef>
                <a:spcPts val="15"/>
              </a:spcBef>
            </a:pPr>
            <a:fld id="{9A0DB2DC-4C9A-4742-B13C-FB6460FD3503}" type="slidenum">
              <a:rPr lang="ru-RU" altLang="ru-RU" noProof="1" smtClean="0"/>
              <a:t>‹#›</a:t>
            </a:fld>
            <a:endParaRPr lang="ru-RU" altLang="ru-RU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6475"/>
            <a:fld id="{BB962C8B-B14F-4D97-AF65-F5344CB8AC3E}" type="datetimeFigureOut">
              <a:rPr lang="en-US" altLang="ru-RU" noProof="1" smtClean="0"/>
              <a:t>8/28/2024</a:t>
            </a:fld>
            <a:endParaRPr lang="en-US" altLang="ru-RU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50"/>
              </a:spcBef>
              <a:defRPr/>
            </a:pPr>
            <a:r>
              <a:rPr lang="en-US" altLang="ru-RU">
                <a:solidFill>
                  <a:srgbClr val="6F1F82"/>
                </a:solidFill>
              </a:rPr>
              <a:t>willistowerswatson.com</a:t>
            </a:r>
          </a:p>
          <a:p>
            <a:pPr>
              <a:defRPr/>
            </a:pPr>
            <a:r>
              <a:rPr lang="en-US" altLang="ru-RU" b="0"/>
              <a:t>© 2019 Willis Towers Watson. All rights reserved. Proprietary and Confidential. For Willis Towers Watson and Willis Towers Watson client use only.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6475">
              <a:spcBef>
                <a:spcPts val="15"/>
              </a:spcBef>
            </a:pPr>
            <a:fld id="{9A0DB2DC-4C9A-4742-B13C-FB6460FD3503}" type="slidenum">
              <a:rPr lang="ru-RU" altLang="ru-RU" noProof="1" smtClean="0"/>
              <a:t>‹#›</a:t>
            </a:fld>
            <a:endParaRPr lang="ru-RU" altLang="ru-RU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28.08.2024</a:t>
            </a:fld>
            <a:endParaRPr lang="ru-RU" altLang="ru-RU" strike="noStrike" noProof="1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ru-RU" altLang="ru-RU" strike="noStrike" noProof="1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ru-RU" altLang="ru-RU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6475"/>
            <a:fld id="{BB962C8B-B14F-4D97-AF65-F5344CB8AC3E}" type="datetimeFigureOut">
              <a:rPr lang="en-US" altLang="ru-RU" noProof="1" smtClean="0"/>
              <a:t>8/28/2024</a:t>
            </a:fld>
            <a:endParaRPr lang="en-US" altLang="ru-RU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50"/>
              </a:spcBef>
              <a:defRPr/>
            </a:pPr>
            <a:r>
              <a:rPr lang="en-US" altLang="ru-RU">
                <a:solidFill>
                  <a:srgbClr val="6F1F82"/>
                </a:solidFill>
              </a:rPr>
              <a:t>willistowerswatson.com</a:t>
            </a:r>
          </a:p>
          <a:p>
            <a:pPr>
              <a:defRPr/>
            </a:pPr>
            <a:r>
              <a:rPr lang="en-US" altLang="ru-RU" b="0"/>
              <a:t>© 2019 Willis Towers Watson. All rights reserved. Proprietary and Confidential. For Willis Towers Watson and Willis Towers Watson client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6475">
              <a:spcBef>
                <a:spcPts val="15"/>
              </a:spcBef>
            </a:pPr>
            <a:fld id="{9A0DB2DC-4C9A-4742-B13C-FB6460FD3503}" type="slidenum">
              <a:rPr lang="ru-RU" altLang="ru-RU" noProof="1" smtClean="0"/>
              <a:t>‹#›</a:t>
            </a:fld>
            <a:endParaRPr lang="ru-RU" altLang="ru-RU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6475"/>
            <a:fld id="{BB962C8B-B14F-4D97-AF65-F5344CB8AC3E}" type="datetimeFigureOut">
              <a:rPr lang="en-US" altLang="ru-RU" noProof="1" smtClean="0"/>
              <a:t>8/28/2024</a:t>
            </a:fld>
            <a:endParaRPr lang="en-US" altLang="ru-RU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50"/>
              </a:spcBef>
              <a:defRPr/>
            </a:pPr>
            <a:r>
              <a:rPr lang="en-US" altLang="ru-RU">
                <a:solidFill>
                  <a:srgbClr val="6F1F82"/>
                </a:solidFill>
              </a:rPr>
              <a:t>willistowerswatson.com</a:t>
            </a:r>
          </a:p>
          <a:p>
            <a:pPr>
              <a:defRPr/>
            </a:pPr>
            <a:r>
              <a:rPr lang="en-US" altLang="ru-RU" b="0"/>
              <a:t>© 2019 Willis Towers Watson. All rights reserved. Proprietary and Confidential. For Willis Towers Watson and Willis Towers Watson client use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6475">
              <a:spcBef>
                <a:spcPts val="15"/>
              </a:spcBef>
            </a:pPr>
            <a:fld id="{9A0DB2DC-4C9A-4742-B13C-FB6460FD3503}" type="slidenum">
              <a:rPr lang="ru-RU" altLang="ru-RU" noProof="1" smtClean="0"/>
              <a:t>‹#›</a:t>
            </a:fld>
            <a:endParaRPr lang="ru-RU" altLang="ru-RU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5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6475"/>
            <a:fld id="{BB962C8B-B14F-4D97-AF65-F5344CB8AC3E}" type="datetimeFigureOut">
              <a:rPr lang="en-US" altLang="ru-RU" noProof="1" smtClean="0"/>
              <a:t>8/28/2024</a:t>
            </a:fld>
            <a:endParaRPr lang="en-US" alt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50"/>
              </a:spcBef>
              <a:defRPr/>
            </a:pPr>
            <a:r>
              <a:rPr lang="en-US" altLang="ru-RU">
                <a:solidFill>
                  <a:srgbClr val="6F1F82"/>
                </a:solidFill>
              </a:rPr>
              <a:t>willistowerswatson.com</a:t>
            </a:r>
          </a:p>
          <a:p>
            <a:pPr>
              <a:defRPr/>
            </a:pPr>
            <a:r>
              <a:rPr lang="en-US" altLang="ru-RU" b="0"/>
              <a:t>© 2019 Willis Towers Watson. All rights reserved. Proprietary and Confidential. For Willis Towers Watson and Willis Towers Watson client use only.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6475">
              <a:spcBef>
                <a:spcPts val="15"/>
              </a:spcBef>
            </a:pPr>
            <a:fld id="{9A0DB2DC-4C9A-4742-B13C-FB6460FD3503}" type="slidenum">
              <a:rPr lang="ru-RU" altLang="ru-RU" noProof="1" smtClean="0"/>
              <a:t>‹#›</a:t>
            </a:fld>
            <a:endParaRPr lang="ru-RU" altLang="ru-RU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5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19680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1615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6475"/>
            <a:fld id="{BB962C8B-B14F-4D97-AF65-F5344CB8AC3E}" type="datetimeFigureOut">
              <a:rPr lang="en-US" altLang="ru-RU" noProof="1" smtClean="0"/>
              <a:t>8/28/2024</a:t>
            </a:fld>
            <a:endParaRPr lang="en-US" alt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50"/>
              </a:spcBef>
              <a:defRPr/>
            </a:pPr>
            <a:r>
              <a:rPr lang="en-US" altLang="ru-RU">
                <a:solidFill>
                  <a:srgbClr val="6F1F82"/>
                </a:solidFill>
              </a:rPr>
              <a:t>willistowerswatson.com</a:t>
            </a:r>
          </a:p>
          <a:p>
            <a:pPr>
              <a:defRPr/>
            </a:pPr>
            <a:r>
              <a:rPr lang="en-US" altLang="ru-RU" b="0"/>
              <a:t>© 2019 Willis Towers Watson. All rights reserved. Proprietary and Confidential. For Willis Towers Watson and Willis Towers Watson client use only.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6475">
              <a:spcBef>
                <a:spcPts val="15"/>
              </a:spcBef>
            </a:pPr>
            <a:fld id="{9A0DB2DC-4C9A-4742-B13C-FB6460FD3503}" type="slidenum">
              <a:rPr lang="ru-RU" altLang="ru-RU" noProof="1" smtClean="0"/>
              <a:t>‹#›</a:t>
            </a:fld>
            <a:endParaRPr lang="ru-RU" altLang="ru-RU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6475"/>
            <a:fld id="{BB962C8B-B14F-4D97-AF65-F5344CB8AC3E}" type="datetimeFigureOut">
              <a:rPr lang="en-US" altLang="ru-RU" noProof="1" smtClean="0"/>
              <a:t>8/28/2024</a:t>
            </a:fld>
            <a:endParaRPr lang="en-US" alt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50"/>
              </a:spcBef>
              <a:defRPr/>
            </a:pPr>
            <a:r>
              <a:rPr lang="en-US" altLang="ru-RU">
                <a:solidFill>
                  <a:srgbClr val="6F1F82"/>
                </a:solidFill>
              </a:rPr>
              <a:t>willistowerswatson.com</a:t>
            </a:r>
          </a:p>
          <a:p>
            <a:pPr>
              <a:defRPr/>
            </a:pPr>
            <a:r>
              <a:rPr lang="en-US" altLang="ru-RU" b="0"/>
              <a:t>© 2019 Willis Towers Watson. All rights reserved. Proprietary and Confidential. For Willis Towers Watson and Willis Towers Watson client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6475">
              <a:spcBef>
                <a:spcPts val="15"/>
              </a:spcBef>
            </a:pPr>
            <a:fld id="{9A0DB2DC-4C9A-4742-B13C-FB6460FD3503}" type="slidenum">
              <a:rPr lang="ru-RU" altLang="ru-RU" noProof="1" smtClean="0"/>
              <a:t>‹#›</a:t>
            </a:fld>
            <a:endParaRPr lang="ru-RU" altLang="ru-RU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6475"/>
            <a:fld id="{BB962C8B-B14F-4D97-AF65-F5344CB8AC3E}" type="datetimeFigureOut">
              <a:rPr lang="en-US" altLang="ru-RU" noProof="1" smtClean="0"/>
              <a:t>8/28/2024</a:t>
            </a:fld>
            <a:endParaRPr lang="en-US" alt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50"/>
              </a:spcBef>
              <a:defRPr/>
            </a:pPr>
            <a:r>
              <a:rPr lang="en-US" altLang="ru-RU">
                <a:solidFill>
                  <a:srgbClr val="6F1F82"/>
                </a:solidFill>
              </a:rPr>
              <a:t>willistowerswatson.com</a:t>
            </a:r>
          </a:p>
          <a:p>
            <a:pPr>
              <a:defRPr/>
            </a:pPr>
            <a:r>
              <a:rPr lang="en-US" altLang="ru-RU" b="0"/>
              <a:t>© 2019 Willis Towers Watson. All rights reserved. Proprietary and Confidential. For Willis Towers Watson and Willis Towers Watson client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6475">
              <a:spcBef>
                <a:spcPts val="15"/>
              </a:spcBef>
            </a:pPr>
            <a:fld id="{9A0DB2DC-4C9A-4742-B13C-FB6460FD3503}" type="slidenum">
              <a:rPr lang="ru-RU" altLang="ru-RU" noProof="1" smtClean="0"/>
              <a:t>‹#›</a:t>
            </a:fld>
            <a:endParaRPr lang="ru-RU" altLang="ru-RU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3323" y="481580"/>
            <a:ext cx="12133130" cy="339324"/>
          </a:xfrm>
        </p:spPr>
        <p:txBody>
          <a:bodyPr/>
          <a:lstStyle>
            <a:lvl1pPr>
              <a:defRPr sz="2205" b="1" i="0">
                <a:solidFill>
                  <a:srgbClr val="6F1F82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fontAlgn="base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93" y="1738734"/>
            <a:ext cx="5846303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490" y="1738734"/>
            <a:ext cx="5846303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endParaRPr/>
          </a:p>
        </p:txBody>
      </p:sp>
      <p:sp>
        <p:nvSpPr>
          <p:cNvPr id="10" name="Holder 5"/>
          <p:cNvSpPr>
            <a:spLocks noGrp="1"/>
          </p:cNvSpPr>
          <p:nvPr>
            <p:ph type="ftr" sz="quarter" idx="13"/>
          </p:nvPr>
        </p:nvSpPr>
        <p:spPr>
          <a:xfrm>
            <a:off x="652536" y="7050088"/>
            <a:ext cx="7355458" cy="21031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defTabSz="457200" eaLnBrk="0" hangingPunct="0">
              <a:spcBef>
                <a:spcPts val="50"/>
              </a:spcBef>
              <a:defRPr kumimoji="1" b="0">
                <a:solidFill>
                  <a:srgbClr val="6F1F82"/>
                </a:solidFill>
              </a:defRPr>
            </a:lvl1pPr>
          </a:lstStyle>
          <a:p>
            <a:pPr>
              <a:defRPr/>
            </a:pPr>
            <a:r>
              <a:rPr lang="en-US" altLang="ru-RU" b="1"/>
              <a:t>willistowerswatson.com</a:t>
            </a:r>
          </a:p>
          <a:p>
            <a:pPr>
              <a:spcBef>
                <a:spcPts val="200"/>
              </a:spcBef>
              <a:defRPr/>
            </a:pPr>
            <a:r>
              <a:rPr lang="en-US" altLang="ru-RU">
                <a:solidFill>
                  <a:srgbClr val="000000"/>
                </a:solidFill>
              </a:rPr>
              <a:t>© 2019 Willis Towers Watson. All rights reserved. Proprietary and Confidential. For Willis Towers Watson and Willis Towers Watson client use only.</a:t>
            </a:r>
          </a:p>
        </p:txBody>
      </p:sp>
      <p:sp>
        <p:nvSpPr>
          <p:cNvPr id="11" name="Holder 6"/>
          <p:cNvSpPr>
            <a:spLocks noGrp="1"/>
          </p:cNvSpPr>
          <p:nvPr>
            <p:ph type="dt" sz="half" idx="12"/>
          </p:nvPr>
        </p:nvSpPr>
        <p:spPr>
          <a:xfrm>
            <a:off x="672488" y="7031047"/>
            <a:ext cx="3091049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fontAlgn="base"/>
            <a:fld id="{BB962C8B-B14F-4D97-AF65-F5344CB8AC3E}" type="datetimeFigureOut">
              <a:rPr lang="en-US" altLang="ru-RU" strike="noStrike" noProof="1">
                <a:latin typeface="Calibri" panose="020F0502020204030204" pitchFamily="34" charset="0"/>
                <a:ea typeface="+mn-ea"/>
                <a:cs typeface="+mn-cs"/>
              </a:rPr>
              <a:t>8/28/2024</a:t>
            </a:fld>
            <a:endParaRPr lang="en-US" altLang="ru-RU" strike="noStrike" noProof="1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Holder 7"/>
          <p:cNvSpPr>
            <a:spLocks noGrp="1"/>
          </p:cNvSpPr>
          <p:nvPr>
            <p:ph type="sldNum" sz="quarter" idx="4"/>
          </p:nvPr>
        </p:nvSpPr>
        <p:spPr>
          <a:xfrm>
            <a:off x="12543789" y="7051681"/>
            <a:ext cx="263408" cy="13849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>
              <a:spcBef>
                <a:spcPts val="15"/>
              </a:spcBef>
            </a:pPr>
            <a:fld id="{9A0DB2DC-4C9A-4742-B13C-FB6460FD3503}" type="slidenum">
              <a:rPr lang="ru-RU" altLang="ru-RU" noProof="1" smtClean="0"/>
              <a:t>‹#›</a:t>
            </a:fld>
            <a:endParaRPr lang="ru-RU" altLang="ru-RU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335" y="1752"/>
          <a:ext cx="2333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Слайд think-cell" r:id="rId4" imgW="12700" imgH="12700" progId="TCLayout.ActiveDocument.1">
                  <p:embed/>
                </p:oleObj>
              </mc:Choice>
              <mc:Fallback>
                <p:oleObj name="Слайд think-cell" r:id="rId4" imgW="12700" imgH="12700" progId="TCLayout.ActiveDocument.1">
                  <p:embed/>
                  <p:pic>
                    <p:nvPicPr>
                      <p:cNvPr id="0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5" y="1752"/>
                        <a:ext cx="2333" cy="1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422329" y="1398192"/>
            <a:ext cx="12595121" cy="55962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3" y="1237197"/>
            <a:ext cx="11423809" cy="2631887"/>
          </a:xfrm>
        </p:spPr>
        <p:txBody>
          <a:bodyPr anchor="b"/>
          <a:lstStyle>
            <a:lvl1pPr algn="ctr">
              <a:defRPr sz="7645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2"/>
          </a:xfrm>
        </p:spPr>
        <p:txBody>
          <a:bodyPr/>
          <a:lstStyle>
            <a:lvl1pPr marL="0" indent="0" algn="ctr">
              <a:buNone/>
              <a:defRPr sz="3085"/>
            </a:lvl1pPr>
            <a:lvl2pPr marL="579755" indent="0" algn="ctr">
              <a:buNone/>
              <a:defRPr sz="2500"/>
            </a:lvl2pPr>
            <a:lvl3pPr marL="1160145" indent="0" algn="ctr">
              <a:buNone/>
              <a:defRPr sz="2350"/>
            </a:lvl3pPr>
            <a:lvl4pPr marL="1739900" indent="0" algn="ctr">
              <a:buNone/>
              <a:defRPr sz="2060"/>
            </a:lvl4pPr>
            <a:lvl5pPr marL="2319020" indent="0" algn="ctr">
              <a:buNone/>
              <a:defRPr sz="2060"/>
            </a:lvl5pPr>
            <a:lvl6pPr marL="2898775" indent="0" algn="ctr">
              <a:buNone/>
              <a:defRPr sz="2060"/>
            </a:lvl6pPr>
            <a:lvl7pPr marL="3479165" indent="0" algn="ctr">
              <a:buNone/>
              <a:defRPr sz="2060"/>
            </a:lvl7pPr>
            <a:lvl8pPr marL="4058920" indent="0" algn="ctr">
              <a:buNone/>
              <a:defRPr sz="2060"/>
            </a:lvl8pPr>
            <a:lvl9pPr marL="4638675" indent="0" algn="ctr">
              <a:buNone/>
              <a:defRPr sz="206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DEF7-6DC2-4CF3-9FAE-DFD85C341371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 dirty="0"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DEF7-6DC2-4CF3-9FAE-DFD85C341371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 dirty="0"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1968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16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28.08.2024</a:t>
            </a:fld>
            <a:endParaRPr lang="ru-RU" altLang="ru-RU" strike="noStrike" noProof="1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ru-RU" altLang="ru-RU" strike="noStrike" noProof="1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ru-RU" altLang="ru-RU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1"/>
            <a:ext cx="11591806" cy="3144615"/>
          </a:xfrm>
        </p:spPr>
        <p:txBody>
          <a:bodyPr anchor="b"/>
          <a:lstStyle>
            <a:lvl1pPr>
              <a:defRPr sz="7645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6985" y="5059036"/>
            <a:ext cx="11591806" cy="1653678"/>
          </a:xfrm>
        </p:spPr>
        <p:txBody>
          <a:bodyPr/>
          <a:lstStyle>
            <a:lvl1pPr marL="0" indent="0">
              <a:buNone/>
              <a:defRPr sz="3085">
                <a:solidFill>
                  <a:schemeClr val="tx1"/>
                </a:solidFill>
              </a:defRPr>
            </a:lvl1pPr>
            <a:lvl2pPr marL="57975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60145" indent="0">
              <a:buNone/>
              <a:defRPr sz="2350">
                <a:solidFill>
                  <a:schemeClr val="tx1">
                    <a:tint val="75000"/>
                  </a:schemeClr>
                </a:solidFill>
              </a:defRPr>
            </a:lvl3pPr>
            <a:lvl4pPr marL="1739900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4pPr>
            <a:lvl5pPr marL="2319020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5pPr>
            <a:lvl6pPr marL="2898775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6pPr>
            <a:lvl7pPr marL="3479165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7pPr>
            <a:lvl8pPr marL="4058920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8pPr>
            <a:lvl9pPr marL="4638675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DEF7-6DC2-4CF3-9FAE-DFD85C341371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 dirty="0"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23986" y="2012414"/>
            <a:ext cx="5711904" cy="4796544"/>
          </a:xfrm>
        </p:spPr>
        <p:txBody>
          <a:bodyPr/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DEF7-6DC2-4CF3-9FAE-DFD85C341371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 dirty="0"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402485"/>
            <a:ext cx="11591806" cy="1461187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3085" b="1"/>
            </a:lvl1pPr>
            <a:lvl2pPr marL="579755" indent="0">
              <a:buNone/>
              <a:defRPr sz="2500" b="1"/>
            </a:lvl2pPr>
            <a:lvl3pPr marL="1160145" indent="0">
              <a:buNone/>
              <a:defRPr sz="2350" b="1"/>
            </a:lvl3pPr>
            <a:lvl4pPr marL="1739900" indent="0">
              <a:buNone/>
              <a:defRPr sz="2060" b="1"/>
            </a:lvl4pPr>
            <a:lvl5pPr marL="2319020" indent="0">
              <a:buNone/>
              <a:defRPr sz="2060" b="1"/>
            </a:lvl5pPr>
            <a:lvl6pPr marL="2898775" indent="0">
              <a:buNone/>
              <a:defRPr sz="2060" b="1"/>
            </a:lvl6pPr>
            <a:lvl7pPr marL="3479165" indent="0">
              <a:buNone/>
              <a:defRPr sz="2060" b="1"/>
            </a:lvl7pPr>
            <a:lvl8pPr marL="4058920" indent="0">
              <a:buNone/>
              <a:defRPr sz="2060" b="1"/>
            </a:lvl8pPr>
            <a:lvl9pPr marL="4638675" indent="0">
              <a:buNone/>
              <a:defRPr sz="2060" b="1"/>
            </a:lvl9pPr>
          </a:lstStyle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5736" y="2761382"/>
            <a:ext cx="5685654" cy="4061576"/>
          </a:xfrm>
        </p:spPr>
        <p:txBody>
          <a:bodyPr/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03888" y="1853171"/>
            <a:ext cx="5713655" cy="908210"/>
          </a:xfrm>
        </p:spPr>
        <p:txBody>
          <a:bodyPr anchor="b"/>
          <a:lstStyle>
            <a:lvl1pPr marL="0" indent="0">
              <a:buNone/>
              <a:defRPr sz="3085" b="1"/>
            </a:lvl1pPr>
            <a:lvl2pPr marL="579755" indent="0">
              <a:buNone/>
              <a:defRPr sz="2500" b="1"/>
            </a:lvl2pPr>
            <a:lvl3pPr marL="1160145" indent="0">
              <a:buNone/>
              <a:defRPr sz="2350" b="1"/>
            </a:lvl3pPr>
            <a:lvl4pPr marL="1739900" indent="0">
              <a:buNone/>
              <a:defRPr sz="2060" b="1"/>
            </a:lvl4pPr>
            <a:lvl5pPr marL="2319020" indent="0">
              <a:buNone/>
              <a:defRPr sz="2060" b="1"/>
            </a:lvl5pPr>
            <a:lvl6pPr marL="2898775" indent="0">
              <a:buNone/>
              <a:defRPr sz="2060" b="1"/>
            </a:lvl6pPr>
            <a:lvl7pPr marL="3479165" indent="0">
              <a:buNone/>
              <a:defRPr sz="2060" b="1"/>
            </a:lvl7pPr>
            <a:lvl8pPr marL="4058920" indent="0">
              <a:buNone/>
              <a:defRPr sz="2060" b="1"/>
            </a:lvl8pPr>
            <a:lvl9pPr marL="4638675" indent="0">
              <a:buNone/>
              <a:defRPr sz="2060" b="1"/>
            </a:lvl9pPr>
          </a:lstStyle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03888" y="2761382"/>
            <a:ext cx="5713655" cy="4061576"/>
          </a:xfrm>
        </p:spPr>
        <p:txBody>
          <a:bodyPr/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DEF7-6DC2-4CF3-9FAE-DFD85C341371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 dirty="0"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DEF7-6DC2-4CF3-9FAE-DFD85C341371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 dirty="0"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DEF7-6DC2-4CF3-9FAE-DFD85C341371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 dirty="0"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4115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3655" y="1088456"/>
            <a:ext cx="6803886" cy="5372269"/>
          </a:xfrm>
        </p:spPr>
        <p:txBody>
          <a:bodyPr/>
          <a:lstStyle>
            <a:lvl1pPr>
              <a:defRPr sz="4115"/>
            </a:lvl1pPr>
            <a:lvl2pPr>
              <a:defRPr sz="3530"/>
            </a:lvl2pPr>
            <a:lvl3pPr>
              <a:defRPr sz="3085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25735" y="2267903"/>
            <a:ext cx="4334677" cy="4201570"/>
          </a:xfrm>
        </p:spPr>
        <p:txBody>
          <a:bodyPr/>
          <a:lstStyle>
            <a:lvl1pPr marL="0" indent="0">
              <a:buNone/>
              <a:defRPr sz="2060"/>
            </a:lvl1pPr>
            <a:lvl2pPr marL="579755" indent="0">
              <a:buNone/>
              <a:defRPr sz="1765"/>
            </a:lvl2pPr>
            <a:lvl3pPr marL="1160145" indent="0">
              <a:buNone/>
              <a:defRPr sz="1470"/>
            </a:lvl3pPr>
            <a:lvl4pPr marL="1739900" indent="0">
              <a:buNone/>
              <a:defRPr sz="1325"/>
            </a:lvl4pPr>
            <a:lvl5pPr marL="2319020" indent="0">
              <a:buNone/>
              <a:defRPr sz="1325"/>
            </a:lvl5pPr>
            <a:lvl6pPr marL="2898775" indent="0">
              <a:buNone/>
              <a:defRPr sz="1325"/>
            </a:lvl6pPr>
            <a:lvl7pPr marL="3479165" indent="0">
              <a:buNone/>
              <a:defRPr sz="1325"/>
            </a:lvl7pPr>
            <a:lvl8pPr marL="4058920" indent="0">
              <a:buNone/>
              <a:defRPr sz="1325"/>
            </a:lvl8pPr>
            <a:lvl9pPr marL="4638675" indent="0">
              <a:buNone/>
              <a:defRPr sz="1325"/>
            </a:lvl9pPr>
          </a:lstStyle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DEF7-6DC2-4CF3-9FAE-DFD85C341371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 dirty="0"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4115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6"/>
            <a:ext cx="6803886" cy="5372269"/>
          </a:xfrm>
        </p:spPr>
        <p:txBody>
          <a:bodyPr vert="horz" wrap="square" lIns="71579" tIns="35790" rIns="71579" bIns="35790" numCol="1" rtlCol="0" anchor="t" anchorCtr="0" compatLnSpc="1">
            <a:normAutofit/>
          </a:bodyPr>
          <a:lstStyle>
            <a:lvl1pPr marL="0" indent="0">
              <a:buNone/>
              <a:defRPr sz="4115"/>
            </a:lvl1pPr>
            <a:lvl2pPr marL="579755" indent="0">
              <a:buNone/>
              <a:defRPr sz="3530"/>
            </a:lvl2pPr>
            <a:lvl3pPr marL="1160145" indent="0">
              <a:buNone/>
              <a:defRPr sz="3085"/>
            </a:lvl3pPr>
            <a:lvl4pPr marL="1739900" indent="0">
              <a:buNone/>
              <a:defRPr sz="2500"/>
            </a:lvl4pPr>
            <a:lvl5pPr marL="2319020" indent="0">
              <a:buNone/>
              <a:defRPr sz="2500"/>
            </a:lvl5pPr>
            <a:lvl6pPr marL="2898775" indent="0">
              <a:buNone/>
              <a:defRPr sz="2500"/>
            </a:lvl6pPr>
            <a:lvl7pPr marL="3479165" indent="0">
              <a:buNone/>
              <a:defRPr sz="2500"/>
            </a:lvl7pPr>
            <a:lvl8pPr marL="4058920" indent="0">
              <a:buNone/>
              <a:defRPr sz="2500"/>
            </a:lvl8pPr>
            <a:lvl9pPr marL="4638675" indent="0">
              <a:buNone/>
              <a:defRPr sz="2500"/>
            </a:lvl9pPr>
          </a:lstStyle>
          <a:p>
            <a:pPr marL="0" marR="0" lvl="0" indent="0" algn="l" defTabSz="1157605" rtl="0" eaLnBrk="0" fontAlgn="base" latinLnBrk="0" hangingPunct="0">
              <a:lnSpc>
                <a:spcPct val="90000"/>
              </a:lnSpc>
              <a:spcBef>
                <a:spcPts val="127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ru-RU" sz="411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Вставка рисунка</a:t>
            </a:r>
            <a:endParaRPr kumimoji="1" lang="en-US" sz="411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25735" y="2267903"/>
            <a:ext cx="4334677" cy="4201570"/>
          </a:xfrm>
        </p:spPr>
        <p:txBody>
          <a:bodyPr/>
          <a:lstStyle>
            <a:lvl1pPr marL="0" indent="0">
              <a:buNone/>
              <a:defRPr sz="2060"/>
            </a:lvl1pPr>
            <a:lvl2pPr marL="579755" indent="0">
              <a:buNone/>
              <a:defRPr sz="1765"/>
            </a:lvl2pPr>
            <a:lvl3pPr marL="1160145" indent="0">
              <a:buNone/>
              <a:defRPr sz="1470"/>
            </a:lvl3pPr>
            <a:lvl4pPr marL="1739900" indent="0">
              <a:buNone/>
              <a:defRPr sz="1325"/>
            </a:lvl4pPr>
            <a:lvl5pPr marL="2319020" indent="0">
              <a:buNone/>
              <a:defRPr sz="1325"/>
            </a:lvl5pPr>
            <a:lvl6pPr marL="2898775" indent="0">
              <a:buNone/>
              <a:defRPr sz="1325"/>
            </a:lvl6pPr>
            <a:lvl7pPr marL="3479165" indent="0">
              <a:buNone/>
              <a:defRPr sz="1325"/>
            </a:lvl7pPr>
            <a:lvl8pPr marL="4058920" indent="0">
              <a:buNone/>
              <a:defRPr sz="1325"/>
            </a:lvl8pPr>
            <a:lvl9pPr marL="4638675" indent="0">
              <a:buNone/>
              <a:defRPr sz="1325"/>
            </a:lvl9pPr>
          </a:lstStyle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DEF7-6DC2-4CF3-9FAE-DFD85C341371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 dirty="0"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DEF7-6DC2-4CF3-9FAE-DFD85C341371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 dirty="0"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0" y="402485"/>
            <a:ext cx="2897951" cy="6406474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923987" y="402485"/>
            <a:ext cx="8525857" cy="6406474"/>
          </a:xfrm>
        </p:spPr>
        <p:txBody>
          <a:bodyPr vert="eaVert"/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DEF7-6DC2-4CF3-9FAE-DFD85C341371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 dirty="0"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ster title style (only changes made to the parent slide will be reflected in the app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81258" y="922151"/>
            <a:ext cx="12095799" cy="352323"/>
          </a:xfrm>
          <a:prstGeom prst="rect">
            <a:avLst/>
          </a:prstGeom>
        </p:spPr>
        <p:txBody>
          <a:bodyPr/>
          <a:lstStyle>
            <a:lvl1pPr>
              <a:spcBef>
                <a:spcPts val="295"/>
              </a:spcBef>
              <a:defRPr sz="1470">
                <a:solidFill>
                  <a:srgbClr val="80808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2"/>
          </p:nvPr>
        </p:nvSpPr>
        <p:spPr>
          <a:noFill/>
          <a:ln w="12700">
            <a:miter lim="400000"/>
          </a:ln>
        </p:spPr>
        <p:txBody>
          <a:bodyPr/>
          <a:lstStyle>
            <a:lvl1pPr eaLnBrk="0"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>
              <a:defRPr/>
            </a:pPr>
            <a:fld id="{AF195AF6-582F-462E-A6FC-BE024B92A978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28.08.2024</a:t>
            </a:fld>
            <a:endParaRPr lang="ru-RU" altLang="ru-RU" strike="noStrike" noProof="1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ru-RU" altLang="ru-RU" strike="noStrike" noProof="1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ru-RU" altLang="ru-RU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45720" tIns="22860" rIns="45720" bIns="22860"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8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422323" y="128330"/>
            <a:ext cx="12585792" cy="90062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9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422330" y="1397610"/>
            <a:ext cx="12595124" cy="55577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984" y="2348402"/>
            <a:ext cx="11423809" cy="162042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5967" y="4283816"/>
            <a:ext cx="9407843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28.08.2024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28.08.2024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651" y="4857793"/>
            <a:ext cx="11423809" cy="1501435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1651" y="3204113"/>
            <a:ext cx="11423809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55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51130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201549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51904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302323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52679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403098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28.08.2024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990" y="1763927"/>
            <a:ext cx="5935901" cy="4989036"/>
          </a:xfrm>
        </p:spPr>
        <p:txBody>
          <a:bodyPr/>
          <a:lstStyle>
            <a:lvl1pPr>
              <a:defRPr sz="3085"/>
            </a:lvl1pPr>
            <a:lvl2pPr>
              <a:defRPr sz="2645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1887" y="1763927"/>
            <a:ext cx="5935901" cy="4989036"/>
          </a:xfrm>
        </p:spPr>
        <p:txBody>
          <a:bodyPr/>
          <a:lstStyle>
            <a:lvl1pPr>
              <a:defRPr sz="3085"/>
            </a:lvl1pPr>
            <a:lvl2pPr>
              <a:defRPr sz="2645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28.08.2024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1989" y="1692179"/>
            <a:ext cx="5938235" cy="705218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555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300" indent="0">
              <a:buNone/>
              <a:defRPr sz="1765" b="1"/>
            </a:lvl4pPr>
            <a:lvl5pPr marL="2015490" indent="0">
              <a:buNone/>
              <a:defRPr sz="1765" b="1"/>
            </a:lvl5pPr>
            <a:lvl6pPr marL="2519045" indent="0">
              <a:buNone/>
              <a:defRPr sz="1765" b="1"/>
            </a:lvl6pPr>
            <a:lvl7pPr marL="3023235" indent="0">
              <a:buNone/>
              <a:defRPr sz="1765" b="1"/>
            </a:lvl7pPr>
            <a:lvl8pPr marL="3526790" indent="0">
              <a:buNone/>
              <a:defRPr sz="1765" b="1"/>
            </a:lvl8pPr>
            <a:lvl9pPr marL="4030980" indent="0">
              <a:buNone/>
              <a:defRPr sz="176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1989" y="2397398"/>
            <a:ext cx="5938235" cy="4355563"/>
          </a:xfrm>
        </p:spPr>
        <p:txBody>
          <a:bodyPr/>
          <a:lstStyle>
            <a:lvl1pPr>
              <a:defRPr sz="2645"/>
            </a:lvl1pPr>
            <a:lvl2pPr>
              <a:defRPr sz="2205"/>
            </a:lvl2pPr>
            <a:lvl3pPr>
              <a:defRPr sz="1985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7220" y="1692179"/>
            <a:ext cx="5940567" cy="705218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555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300" indent="0">
              <a:buNone/>
              <a:defRPr sz="1765" b="1"/>
            </a:lvl4pPr>
            <a:lvl5pPr marL="2015490" indent="0">
              <a:buNone/>
              <a:defRPr sz="1765" b="1"/>
            </a:lvl5pPr>
            <a:lvl6pPr marL="2519045" indent="0">
              <a:buNone/>
              <a:defRPr sz="1765" b="1"/>
            </a:lvl6pPr>
            <a:lvl7pPr marL="3023235" indent="0">
              <a:buNone/>
              <a:defRPr sz="1765" b="1"/>
            </a:lvl7pPr>
            <a:lvl8pPr marL="3526790" indent="0">
              <a:buNone/>
              <a:defRPr sz="1765" b="1"/>
            </a:lvl8pPr>
            <a:lvl9pPr marL="4030980" indent="0">
              <a:buNone/>
              <a:defRPr sz="176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827220" y="2397398"/>
            <a:ext cx="5940567" cy="4355563"/>
          </a:xfrm>
        </p:spPr>
        <p:txBody>
          <a:bodyPr/>
          <a:lstStyle>
            <a:lvl1pPr>
              <a:defRPr sz="2645"/>
            </a:lvl1pPr>
            <a:lvl2pPr>
              <a:defRPr sz="2205"/>
            </a:lvl2pPr>
            <a:lvl3pPr>
              <a:defRPr sz="1985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28.08.2024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28.08.2024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28.08.2024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90" y="300989"/>
            <a:ext cx="4421593" cy="128094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4580" y="300990"/>
            <a:ext cx="7513208" cy="6451974"/>
          </a:xfrm>
        </p:spPr>
        <p:txBody>
          <a:bodyPr/>
          <a:lstStyle>
            <a:lvl1pPr>
              <a:defRPr sz="3525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1990" y="1581936"/>
            <a:ext cx="4421593" cy="5171028"/>
          </a:xfrm>
        </p:spPr>
        <p:txBody>
          <a:bodyPr/>
          <a:lstStyle>
            <a:lvl1pPr marL="0" indent="0">
              <a:buNone/>
              <a:defRPr sz="1545"/>
            </a:lvl1pPr>
            <a:lvl2pPr marL="503555" indent="0">
              <a:buNone/>
              <a:defRPr sz="1325"/>
            </a:lvl2pPr>
            <a:lvl3pPr marL="1007745" indent="0">
              <a:buNone/>
              <a:defRPr sz="1100"/>
            </a:lvl3pPr>
            <a:lvl4pPr marL="1511300" indent="0">
              <a:buNone/>
              <a:defRPr sz="990"/>
            </a:lvl4pPr>
            <a:lvl5pPr marL="2015490" indent="0">
              <a:buNone/>
              <a:defRPr sz="990"/>
            </a:lvl5pPr>
            <a:lvl6pPr marL="2519045" indent="0">
              <a:buNone/>
              <a:defRPr sz="990"/>
            </a:lvl6pPr>
            <a:lvl7pPr marL="3023235" indent="0">
              <a:buNone/>
              <a:defRPr sz="990"/>
            </a:lvl7pPr>
            <a:lvl8pPr marL="3526790" indent="0">
              <a:buNone/>
              <a:defRPr sz="990"/>
            </a:lvl8pPr>
            <a:lvl9pPr marL="4030980" indent="0">
              <a:buNone/>
              <a:defRPr sz="99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28.08.2024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290" y="5291775"/>
            <a:ext cx="8063865" cy="624723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4290" y="675472"/>
            <a:ext cx="8063865" cy="4535805"/>
          </a:xfrm>
        </p:spPr>
        <p:txBody>
          <a:bodyPr/>
          <a:lstStyle>
            <a:lvl1pPr marL="0" indent="0">
              <a:buNone/>
              <a:defRPr sz="3525"/>
            </a:lvl1pPr>
            <a:lvl2pPr marL="503555" indent="0">
              <a:buNone/>
              <a:defRPr sz="3085"/>
            </a:lvl2pPr>
            <a:lvl3pPr marL="1007745" indent="0">
              <a:buNone/>
              <a:defRPr sz="2645"/>
            </a:lvl3pPr>
            <a:lvl4pPr marL="1511300" indent="0">
              <a:buNone/>
              <a:defRPr sz="2205"/>
            </a:lvl4pPr>
            <a:lvl5pPr marL="2015490" indent="0">
              <a:buNone/>
              <a:defRPr sz="2205"/>
            </a:lvl5pPr>
            <a:lvl6pPr marL="2519045" indent="0">
              <a:buNone/>
              <a:defRPr sz="2205"/>
            </a:lvl6pPr>
            <a:lvl7pPr marL="3023235" indent="0">
              <a:buNone/>
              <a:defRPr sz="2205"/>
            </a:lvl7pPr>
            <a:lvl8pPr marL="3526790" indent="0">
              <a:buNone/>
              <a:defRPr sz="2205"/>
            </a:lvl8pPr>
            <a:lvl9pPr marL="4030980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4290" y="5916497"/>
            <a:ext cx="8063865" cy="887211"/>
          </a:xfrm>
        </p:spPr>
        <p:txBody>
          <a:bodyPr/>
          <a:lstStyle>
            <a:lvl1pPr marL="0" indent="0">
              <a:buNone/>
              <a:defRPr sz="1545"/>
            </a:lvl1pPr>
            <a:lvl2pPr marL="503555" indent="0">
              <a:buNone/>
              <a:defRPr sz="1325"/>
            </a:lvl2pPr>
            <a:lvl3pPr marL="1007745" indent="0">
              <a:buNone/>
              <a:defRPr sz="1100"/>
            </a:lvl3pPr>
            <a:lvl4pPr marL="1511300" indent="0">
              <a:buNone/>
              <a:defRPr sz="990"/>
            </a:lvl4pPr>
            <a:lvl5pPr marL="2015490" indent="0">
              <a:buNone/>
              <a:defRPr sz="990"/>
            </a:lvl5pPr>
            <a:lvl6pPr marL="2519045" indent="0">
              <a:buNone/>
              <a:defRPr sz="990"/>
            </a:lvl6pPr>
            <a:lvl7pPr marL="3023235" indent="0">
              <a:buNone/>
              <a:defRPr sz="990"/>
            </a:lvl7pPr>
            <a:lvl8pPr marL="3526790" indent="0">
              <a:buNone/>
              <a:defRPr sz="990"/>
            </a:lvl8pPr>
            <a:lvl9pPr marL="4030980" indent="0">
              <a:buNone/>
              <a:defRPr sz="99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28.08.2024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28.08.2024</a:t>
            </a:fld>
            <a:endParaRPr lang="ru-RU" altLang="ru-RU" strike="noStrike" noProof="1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ru-RU" altLang="ru-RU" strike="noStrike" noProof="1">
              <a:latin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ru-RU" altLang="ru-RU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28.08.2024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3839" y="302738"/>
            <a:ext cx="3023949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990" y="302738"/>
            <a:ext cx="8847852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28.08.2024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45720" tIns="22860" rIns="45720" bIns="22860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98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422323" y="128330"/>
            <a:ext cx="12585792" cy="90063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9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422330" y="1397608"/>
            <a:ext cx="12595124" cy="55577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3" y="1237197"/>
            <a:ext cx="11423809" cy="2631887"/>
          </a:xfrm>
        </p:spPr>
        <p:txBody>
          <a:bodyPr anchor="b"/>
          <a:lstStyle>
            <a:lvl1pPr algn="ctr">
              <a:defRPr sz="7645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2"/>
          </a:xfrm>
        </p:spPr>
        <p:txBody>
          <a:bodyPr/>
          <a:lstStyle>
            <a:lvl1pPr marL="0" indent="0" algn="ctr">
              <a:buNone/>
              <a:defRPr sz="3085"/>
            </a:lvl1pPr>
            <a:lvl2pPr marL="579755" indent="0" algn="ctr">
              <a:buNone/>
              <a:defRPr sz="2500"/>
            </a:lvl2pPr>
            <a:lvl3pPr marL="1160145" indent="0" algn="ctr">
              <a:buNone/>
              <a:defRPr sz="2350"/>
            </a:lvl3pPr>
            <a:lvl4pPr marL="1739900" indent="0" algn="ctr">
              <a:buNone/>
              <a:defRPr sz="2060"/>
            </a:lvl4pPr>
            <a:lvl5pPr marL="2319020" indent="0" algn="ctr">
              <a:buNone/>
              <a:defRPr sz="2060"/>
            </a:lvl5pPr>
            <a:lvl6pPr marL="2898775" indent="0" algn="ctr">
              <a:buNone/>
              <a:defRPr sz="2060"/>
            </a:lvl6pPr>
            <a:lvl7pPr marL="3479165" indent="0" algn="ctr">
              <a:buNone/>
              <a:defRPr sz="2060"/>
            </a:lvl7pPr>
            <a:lvl8pPr marL="4058920" indent="0" algn="ctr">
              <a:buNone/>
              <a:defRPr sz="2060"/>
            </a:lvl8pPr>
            <a:lvl9pPr marL="4638675" indent="0" algn="ctr">
              <a:buNone/>
              <a:defRPr sz="206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fld id="{BB962C8B-B14F-4D97-AF65-F5344CB8AC3E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fld id="{BB962C8B-B14F-4D97-AF65-F5344CB8AC3E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1"/>
            <a:ext cx="11591806" cy="3144615"/>
          </a:xfrm>
        </p:spPr>
        <p:txBody>
          <a:bodyPr anchor="b"/>
          <a:lstStyle>
            <a:lvl1pPr>
              <a:defRPr sz="7645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6985" y="5059036"/>
            <a:ext cx="11591806" cy="1653678"/>
          </a:xfrm>
        </p:spPr>
        <p:txBody>
          <a:bodyPr/>
          <a:lstStyle>
            <a:lvl1pPr marL="0" indent="0">
              <a:buNone/>
              <a:defRPr sz="3085">
                <a:solidFill>
                  <a:schemeClr val="tx1"/>
                </a:solidFill>
              </a:defRPr>
            </a:lvl1pPr>
            <a:lvl2pPr marL="57975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60145" indent="0">
              <a:buNone/>
              <a:defRPr sz="2350">
                <a:solidFill>
                  <a:schemeClr val="tx1">
                    <a:tint val="75000"/>
                  </a:schemeClr>
                </a:solidFill>
              </a:defRPr>
            </a:lvl3pPr>
            <a:lvl4pPr marL="1739900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4pPr>
            <a:lvl5pPr marL="2319020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5pPr>
            <a:lvl6pPr marL="2898775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6pPr>
            <a:lvl7pPr marL="3479165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7pPr>
            <a:lvl8pPr marL="4058920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8pPr>
            <a:lvl9pPr marL="4638675" indent="0">
              <a:buNone/>
              <a:defRPr sz="20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fld id="{BB962C8B-B14F-4D97-AF65-F5344CB8AC3E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23986" y="2012414"/>
            <a:ext cx="5711904" cy="4796544"/>
          </a:xfrm>
        </p:spPr>
        <p:txBody>
          <a:bodyPr/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fld id="{BB962C8B-B14F-4D97-AF65-F5344CB8AC3E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402485"/>
            <a:ext cx="11591806" cy="1461187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3085" b="1"/>
            </a:lvl1pPr>
            <a:lvl2pPr marL="579755" indent="0">
              <a:buNone/>
              <a:defRPr sz="2500" b="1"/>
            </a:lvl2pPr>
            <a:lvl3pPr marL="1160145" indent="0">
              <a:buNone/>
              <a:defRPr sz="2350" b="1"/>
            </a:lvl3pPr>
            <a:lvl4pPr marL="1739900" indent="0">
              <a:buNone/>
              <a:defRPr sz="2060" b="1"/>
            </a:lvl4pPr>
            <a:lvl5pPr marL="2319020" indent="0">
              <a:buNone/>
              <a:defRPr sz="2060" b="1"/>
            </a:lvl5pPr>
            <a:lvl6pPr marL="2898775" indent="0">
              <a:buNone/>
              <a:defRPr sz="2060" b="1"/>
            </a:lvl6pPr>
            <a:lvl7pPr marL="3479165" indent="0">
              <a:buNone/>
              <a:defRPr sz="2060" b="1"/>
            </a:lvl7pPr>
            <a:lvl8pPr marL="4058920" indent="0">
              <a:buNone/>
              <a:defRPr sz="2060" b="1"/>
            </a:lvl8pPr>
            <a:lvl9pPr marL="4638675" indent="0">
              <a:buNone/>
              <a:defRPr sz="2060" b="1"/>
            </a:lvl9pPr>
          </a:lstStyle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5736" y="2761382"/>
            <a:ext cx="5685654" cy="4061576"/>
          </a:xfrm>
        </p:spPr>
        <p:txBody>
          <a:bodyPr/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03888" y="1853171"/>
            <a:ext cx="5713655" cy="908210"/>
          </a:xfrm>
        </p:spPr>
        <p:txBody>
          <a:bodyPr anchor="b"/>
          <a:lstStyle>
            <a:lvl1pPr marL="0" indent="0">
              <a:buNone/>
              <a:defRPr sz="3085" b="1"/>
            </a:lvl1pPr>
            <a:lvl2pPr marL="579755" indent="0">
              <a:buNone/>
              <a:defRPr sz="2500" b="1"/>
            </a:lvl2pPr>
            <a:lvl3pPr marL="1160145" indent="0">
              <a:buNone/>
              <a:defRPr sz="2350" b="1"/>
            </a:lvl3pPr>
            <a:lvl4pPr marL="1739900" indent="0">
              <a:buNone/>
              <a:defRPr sz="2060" b="1"/>
            </a:lvl4pPr>
            <a:lvl5pPr marL="2319020" indent="0">
              <a:buNone/>
              <a:defRPr sz="2060" b="1"/>
            </a:lvl5pPr>
            <a:lvl6pPr marL="2898775" indent="0">
              <a:buNone/>
              <a:defRPr sz="2060" b="1"/>
            </a:lvl6pPr>
            <a:lvl7pPr marL="3479165" indent="0">
              <a:buNone/>
              <a:defRPr sz="2060" b="1"/>
            </a:lvl7pPr>
            <a:lvl8pPr marL="4058920" indent="0">
              <a:buNone/>
              <a:defRPr sz="2060" b="1"/>
            </a:lvl8pPr>
            <a:lvl9pPr marL="4638675" indent="0">
              <a:buNone/>
              <a:defRPr sz="2060" b="1"/>
            </a:lvl9pPr>
          </a:lstStyle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03888" y="2761382"/>
            <a:ext cx="5713655" cy="4061576"/>
          </a:xfrm>
        </p:spPr>
        <p:txBody>
          <a:bodyPr/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fld id="{BB962C8B-B14F-4D97-AF65-F5344CB8AC3E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fld id="{BB962C8B-B14F-4D97-AF65-F5344CB8AC3E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fld id="{BB962C8B-B14F-4D97-AF65-F5344CB8AC3E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28.08.2024</a:t>
            </a:fld>
            <a:endParaRPr lang="ru-RU" altLang="ru-RU" strike="noStrike" noProof="1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ru-RU" altLang="ru-RU" strike="noStrike" noProof="1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ru-RU" altLang="ru-RU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4115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3655" y="1088456"/>
            <a:ext cx="6803886" cy="5372269"/>
          </a:xfrm>
        </p:spPr>
        <p:txBody>
          <a:bodyPr/>
          <a:lstStyle>
            <a:lvl1pPr>
              <a:defRPr sz="4115"/>
            </a:lvl1pPr>
            <a:lvl2pPr>
              <a:defRPr sz="3530"/>
            </a:lvl2pPr>
            <a:lvl3pPr>
              <a:defRPr sz="3085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25735" y="2267903"/>
            <a:ext cx="4334677" cy="4201570"/>
          </a:xfrm>
        </p:spPr>
        <p:txBody>
          <a:bodyPr/>
          <a:lstStyle>
            <a:lvl1pPr marL="0" indent="0">
              <a:buNone/>
              <a:defRPr sz="2060"/>
            </a:lvl1pPr>
            <a:lvl2pPr marL="579755" indent="0">
              <a:buNone/>
              <a:defRPr sz="1765"/>
            </a:lvl2pPr>
            <a:lvl3pPr marL="1160145" indent="0">
              <a:buNone/>
              <a:defRPr sz="1470"/>
            </a:lvl3pPr>
            <a:lvl4pPr marL="1739900" indent="0">
              <a:buNone/>
              <a:defRPr sz="1325"/>
            </a:lvl4pPr>
            <a:lvl5pPr marL="2319020" indent="0">
              <a:buNone/>
              <a:defRPr sz="1325"/>
            </a:lvl5pPr>
            <a:lvl6pPr marL="2898775" indent="0">
              <a:buNone/>
              <a:defRPr sz="1325"/>
            </a:lvl6pPr>
            <a:lvl7pPr marL="3479165" indent="0">
              <a:buNone/>
              <a:defRPr sz="1325"/>
            </a:lvl7pPr>
            <a:lvl8pPr marL="4058920" indent="0">
              <a:buNone/>
              <a:defRPr sz="1325"/>
            </a:lvl8pPr>
            <a:lvl9pPr marL="4638675" indent="0">
              <a:buNone/>
              <a:defRPr sz="1325"/>
            </a:lvl9pPr>
          </a:lstStyle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fld id="{BB962C8B-B14F-4D97-AF65-F5344CB8AC3E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4115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6"/>
            <a:ext cx="6803886" cy="5372269"/>
          </a:xfrm>
        </p:spPr>
        <p:txBody>
          <a:bodyPr vert="horz" wrap="square" lIns="71579" tIns="35790" rIns="71579" bIns="35790" numCol="1" rtlCol="0" anchor="t" anchorCtr="0" compatLnSpc="1">
            <a:normAutofit/>
          </a:bodyPr>
          <a:lstStyle>
            <a:lvl1pPr marL="0" indent="0">
              <a:buNone/>
              <a:defRPr sz="4115"/>
            </a:lvl1pPr>
            <a:lvl2pPr marL="579755" indent="0">
              <a:buNone/>
              <a:defRPr sz="3530"/>
            </a:lvl2pPr>
            <a:lvl3pPr marL="1160145" indent="0">
              <a:buNone/>
              <a:defRPr sz="3085"/>
            </a:lvl3pPr>
            <a:lvl4pPr marL="1739900" indent="0">
              <a:buNone/>
              <a:defRPr sz="2500"/>
            </a:lvl4pPr>
            <a:lvl5pPr marL="2319020" indent="0">
              <a:buNone/>
              <a:defRPr sz="2500"/>
            </a:lvl5pPr>
            <a:lvl6pPr marL="2898775" indent="0">
              <a:buNone/>
              <a:defRPr sz="2500"/>
            </a:lvl6pPr>
            <a:lvl7pPr marL="3479165" indent="0">
              <a:buNone/>
              <a:defRPr sz="2500"/>
            </a:lvl7pPr>
            <a:lvl8pPr marL="4058920" indent="0">
              <a:buNone/>
              <a:defRPr sz="2500"/>
            </a:lvl8pPr>
            <a:lvl9pPr marL="4638675" indent="0">
              <a:buNone/>
              <a:defRPr sz="2500"/>
            </a:lvl9pPr>
          </a:lstStyle>
          <a:p>
            <a:pPr marL="0" marR="0" lvl="0" indent="0" algn="l" defTabSz="1157605" rtl="0" eaLnBrk="0" fontAlgn="base" latinLnBrk="0" hangingPunct="0">
              <a:lnSpc>
                <a:spcPct val="90000"/>
              </a:lnSpc>
              <a:spcBef>
                <a:spcPts val="127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ru-RU" sz="411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Вставка рисунка</a:t>
            </a:r>
            <a:endParaRPr kumimoji="1" lang="en-US" sz="411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25735" y="2267903"/>
            <a:ext cx="4334677" cy="4201570"/>
          </a:xfrm>
        </p:spPr>
        <p:txBody>
          <a:bodyPr/>
          <a:lstStyle>
            <a:lvl1pPr marL="0" indent="0">
              <a:buNone/>
              <a:defRPr sz="2060"/>
            </a:lvl1pPr>
            <a:lvl2pPr marL="579755" indent="0">
              <a:buNone/>
              <a:defRPr sz="1765"/>
            </a:lvl2pPr>
            <a:lvl3pPr marL="1160145" indent="0">
              <a:buNone/>
              <a:defRPr sz="1470"/>
            </a:lvl3pPr>
            <a:lvl4pPr marL="1739900" indent="0">
              <a:buNone/>
              <a:defRPr sz="1325"/>
            </a:lvl4pPr>
            <a:lvl5pPr marL="2319020" indent="0">
              <a:buNone/>
              <a:defRPr sz="1325"/>
            </a:lvl5pPr>
            <a:lvl6pPr marL="2898775" indent="0">
              <a:buNone/>
              <a:defRPr sz="1325"/>
            </a:lvl6pPr>
            <a:lvl7pPr marL="3479165" indent="0">
              <a:buNone/>
              <a:defRPr sz="1325"/>
            </a:lvl7pPr>
            <a:lvl8pPr marL="4058920" indent="0">
              <a:buNone/>
              <a:defRPr sz="1325"/>
            </a:lvl8pPr>
            <a:lvl9pPr marL="4638675" indent="0">
              <a:buNone/>
              <a:defRPr sz="1325"/>
            </a:lvl9pPr>
          </a:lstStyle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fld id="{BB962C8B-B14F-4D97-AF65-F5344CB8AC3E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fld id="{BB962C8B-B14F-4D97-AF65-F5344CB8AC3E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0" y="402485"/>
            <a:ext cx="2897951" cy="6406474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923987" y="402485"/>
            <a:ext cx="8525857" cy="6406474"/>
          </a:xfrm>
        </p:spPr>
        <p:txBody>
          <a:bodyPr vert="eaVert"/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fld id="{BB962C8B-B14F-4D97-AF65-F5344CB8AC3E}" type="datetimeFigureOut">
              <a:rPr lang="ru-RU" altLang="ru-RU"/>
              <a:t>28.08.2024</a:t>
            </a:fld>
            <a:endParaRPr lang="ru-RU" alt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-50 Правый фото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756600" y="1"/>
            <a:ext cx="6683175" cy="7557581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97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3010785" y="7148443"/>
            <a:ext cx="42742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ru-RU" noProof="1" dirty="0" smtClean="0">
                <a:solidFill>
                  <a:prstClr val="white"/>
                </a:solidFill>
              </a:rPr>
              <a:t>‹#›</a:t>
            </a:fld>
            <a:endParaRPr lang="ru-RU" noProof="1">
              <a:solidFill>
                <a:prstClr val="white"/>
              </a:solidFill>
            </a:endParaRPr>
          </a:p>
        </p:txBody>
      </p:sp>
      <p:sp>
        <p:nvSpPr>
          <p:cNvPr id="6" name="Объект 2"/>
          <p:cNvSpPr>
            <a:spLocks noGrp="1"/>
          </p:cNvSpPr>
          <p:nvPr>
            <p:ph idx="18" hasCustomPrompt="1"/>
          </p:nvPr>
        </p:nvSpPr>
        <p:spPr>
          <a:xfrm>
            <a:off x="2067941" y="461981"/>
            <a:ext cx="2620756" cy="926199"/>
          </a:xfrm>
        </p:spPr>
        <p:txBody>
          <a:bodyPr lIns="146304" rIns="146304" rtlCol="0"/>
          <a:lstStyle>
            <a:lvl1pPr marL="0" algn="ctr" defTabSz="1007745" rtl="0" eaLnBrk="1" latinLnBrk="0" hangingPunct="1">
              <a:defRPr lang="en-US" sz="5955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425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985"/>
            </a:lvl3pPr>
            <a:lvl4pPr algn="ctr">
              <a:defRPr sz="1985">
                <a:latin typeface="+mn-lt"/>
              </a:defRPr>
            </a:lvl4pPr>
            <a:lvl5pPr algn="ctr">
              <a:defRPr sz="1765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3779839"/>
            <a:ext cx="6719888" cy="2859452"/>
          </a:xfrm>
        </p:spPr>
        <p:txBody>
          <a:bodyPr rtlCol="0" anchor="t" anchorCtr="0"/>
          <a:lstStyle>
            <a:lvl1pPr algn="ctr" defTabSz="100774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305"/>
              </a:spcAft>
              <a:buNone/>
              <a:defRPr lang="en-US" sz="397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3085"/>
            </a:lvl2pPr>
            <a:lvl3pPr algn="ctr">
              <a:spcAft>
                <a:spcPts val="660"/>
              </a:spcAft>
              <a:defRPr lang="en-US" sz="2645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205" b="1"/>
            </a:lvl4pPr>
            <a:lvl5pPr algn="ctr">
              <a:defRPr sz="1985"/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9"/>
          </p:nvPr>
        </p:nvSpPr>
        <p:spPr>
          <a:xfrm>
            <a:off x="0" y="1713178"/>
            <a:ext cx="6719888" cy="651392"/>
          </a:xfrm>
        </p:spPr>
        <p:txBody>
          <a:bodyPr rtlCol="0"/>
          <a:lstStyle>
            <a:lvl1pPr algn="ctr">
              <a:defRPr sz="3970" b="0">
                <a:latin typeface="+mj-lt"/>
              </a:defRPr>
            </a:lvl1pPr>
            <a:lvl2pPr algn="ctr">
              <a:defRPr lang="en-US" sz="353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1007745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</a:pPr>
            <a:r>
              <a:rPr lang="ru-RU" noProof="1"/>
              <a:t>Образец текста</a:t>
            </a:r>
          </a:p>
        </p:txBody>
      </p:sp>
      <p:sp>
        <p:nvSpPr>
          <p:cNvPr id="12" name="Номер слайда 7" hidden="1"/>
          <p:cNvSpPr txBox="1"/>
          <p:nvPr userDrawn="1"/>
        </p:nvSpPr>
        <p:spPr>
          <a:xfrm>
            <a:off x="11402546" y="7163634"/>
            <a:ext cx="576974" cy="402483"/>
          </a:xfrm>
          <a:prstGeom prst="rect">
            <a:avLst/>
          </a:prstGeom>
        </p:spPr>
        <p:txBody>
          <a:bodyPr vert="horz" wrap="none" lIns="100796" tIns="50398" rIns="100796" bIns="5039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ru-RU" sz="1325" noProof="1" smtClean="0">
                <a:solidFill>
                  <a:prstClr val="white"/>
                </a:solidFill>
              </a:rPr>
              <a:t>‹#›</a:t>
            </a:fld>
            <a:endParaRPr lang="ru-RU" sz="1325" noProof="1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28.08.2024</a:t>
            </a:fld>
            <a:endParaRPr lang="ru-RU" altLang="ru-RU" strike="noStrike" noProof="1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ru-RU" altLang="ru-RU" strike="noStrike" noProof="1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ru-RU" altLang="ru-RU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5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28.08.2024</a:t>
            </a:fld>
            <a:endParaRPr lang="ru-RU" altLang="ru-RU" strike="noStrike" noProof="1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ru-RU" altLang="ru-RU" strike="noStrike" noProof="1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ru-RU" altLang="ru-RU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5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19680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1615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fld id="{BB962C8B-B14F-4D97-AF65-F5344CB8AC3E}" type="datetimeFigureOut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28.08.2024</a:t>
            </a:fld>
            <a:endParaRPr lang="ru-RU" altLang="ru-RU" strike="noStrike" noProof="1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ru-RU" altLang="ru-RU" strike="noStrike" noProof="1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ru-RU" altLang="ru-RU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fld id="{BB962C8B-B14F-4D97-AF65-F5344CB8AC3E}" type="datetimeFigureOut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28.08.2024</a:t>
            </a:fld>
            <a:endParaRPr lang="ru-RU" altLang="ru-RU" strike="noStrike" noProof="1"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endParaRPr lang="ru-RU" altLang="ru-RU" strike="noStrike" noProof="1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ru-RU" altLang="ru-RU" strike="noStrike" noProof="1" smtClean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ru-RU" altLang="ru-RU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75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795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6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6475"/>
            <a:fld id="{BB962C8B-B14F-4D97-AF65-F5344CB8AC3E}" type="datetimeFigureOut">
              <a:rPr lang="en-US" altLang="ru-RU" noProof="1" smtClean="0"/>
              <a:t>8/28/2024</a:t>
            </a:fld>
            <a:endParaRPr lang="en-US" alt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ts val="50"/>
              </a:spcBef>
              <a:defRPr/>
            </a:pPr>
            <a:r>
              <a:rPr lang="en-US" altLang="ru-RU">
                <a:solidFill>
                  <a:srgbClr val="6F1F82"/>
                </a:solidFill>
              </a:rPr>
              <a:t>willistowerswatson.com</a:t>
            </a:r>
          </a:p>
          <a:p>
            <a:pPr>
              <a:defRPr/>
            </a:pPr>
            <a:r>
              <a:rPr lang="en-US" altLang="ru-RU" b="0"/>
              <a:t>© 2019 Willis Towers Watson. All rights reserved. Proprietary and Confidential. For Willis Towers Watson and Willis Towers Watson client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6475">
              <a:spcBef>
                <a:spcPts val="15"/>
              </a:spcBef>
            </a:pPr>
            <a:fld id="{9A0DB2DC-4C9A-4742-B13C-FB6460FD3503}" type="slidenum">
              <a:rPr lang="ru-RU" altLang="ru-RU" noProof="1" smtClean="0"/>
              <a:t>‹#›</a:t>
            </a:fld>
            <a:endParaRPr lang="ru-RU" altLang="ru-RU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75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795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6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923985" y="403651"/>
            <a:ext cx="11591806" cy="1460604"/>
          </a:xfrm>
          <a:prstGeom prst="rect">
            <a:avLst/>
          </a:prstGeom>
          <a:noFill/>
          <a:ln w="9525">
            <a:noFill/>
          </a:ln>
        </p:spPr>
        <p:txBody>
          <a:bodyPr lIns="71579" tIns="35790" rIns="71579" bIns="35790" anchor="ctr" anchorCtr="0"/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3581"/>
            <a:ext cx="11591806" cy="4794793"/>
          </a:xfrm>
          <a:prstGeom prst="rect">
            <a:avLst/>
          </a:prstGeom>
          <a:noFill/>
          <a:ln w="9525">
            <a:noFill/>
          </a:ln>
        </p:spPr>
        <p:txBody>
          <a:bodyPr lIns="71579" tIns="35790" rIns="71579" bIns="35790"/>
          <a:lstStyle/>
          <a:p>
            <a:pPr lvl="0"/>
            <a:r>
              <a:rPr lang="ru-RU" altLang="ru-RU" dirty="0"/>
              <a:t>Образец текста
Второй уровень
Третий уровень
Четвертый уровень
Пятый уровень</a:t>
            </a:r>
            <a:endParaRPr lang="en-US" alt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700"/>
            <a:ext cx="3023949" cy="401316"/>
          </a:xfrm>
          <a:prstGeom prst="rect">
            <a:avLst/>
          </a:prstGeom>
        </p:spPr>
        <p:txBody>
          <a:bodyPr vert="horz" wrap="square" lIns="71579" tIns="35790" rIns="71579" bIns="35790" numCol="1" anchor="ctr" anchorCtr="0" compatLnSpc="1"/>
          <a:lstStyle>
            <a:lvl1pPr eaLnBrk="1" hangingPunct="1">
              <a:defRPr kumimoji="0" sz="147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525145">
              <a:defRPr/>
            </a:pPr>
            <a:fld id="{858FDEF7-6DC2-4CF3-9FAE-DFD85C341371}" type="datetimeFigureOut">
              <a:rPr lang="ru-RU" altLang="ru-RU" smtClean="0"/>
              <a:t>28.08.2024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0"/>
            <a:ext cx="4535924" cy="401316"/>
          </a:xfrm>
          <a:prstGeom prst="rect">
            <a:avLst/>
          </a:prstGeom>
        </p:spPr>
        <p:txBody>
          <a:bodyPr vert="horz" wrap="square" lIns="71579" tIns="35790" rIns="71579" bIns="35790" numCol="1" anchor="ctr" anchorCtr="0" compatLnSpc="1"/>
          <a:lstStyle>
            <a:lvl1pPr algn="ctr" eaLnBrk="1" hangingPunct="1">
              <a:defRPr kumimoji="0" sz="147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525145"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0"/>
            <a:ext cx="3023949" cy="401316"/>
          </a:xfrm>
          <a:prstGeom prst="rect">
            <a:avLst/>
          </a:prstGeom>
        </p:spPr>
        <p:txBody>
          <a:bodyPr vert="horz" wrap="square" lIns="71579" tIns="35790" rIns="71579" bIns="35790" numCol="1" anchor="ctr" anchorCtr="0" compatLnSpc="1"/>
          <a:lstStyle>
            <a:lvl1pPr algn="r">
              <a:defRPr sz="1470">
                <a:solidFill>
                  <a:srgbClr val="898989"/>
                </a:solidFill>
              </a:defRPr>
            </a:lvl1pPr>
          </a:lstStyle>
          <a:p>
            <a:pPr defTabSz="525145"/>
            <a:fld id="{9A0DB2DC-4C9A-4742-B13C-FB6460FD3503}" type="slidenum">
              <a:rPr lang="ru-RU" altLang="ru-RU" smtClean="0"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sldNum="0" hdr="0" ftr="0" dt="0"/>
  <p:txStyles>
    <p:titleStyle>
      <a:lvl1pPr algn="l" defTabSz="11576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585" kern="1200">
          <a:solidFill>
            <a:schemeClr val="tx1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  <a:lvl2pPr algn="l" defTabSz="11576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585">
          <a:solidFill>
            <a:schemeClr val="tx1"/>
          </a:solidFill>
          <a:latin typeface="Calibri Light" panose="020F030202020403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algn="l" defTabSz="11576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585">
          <a:solidFill>
            <a:schemeClr val="tx1"/>
          </a:solidFill>
          <a:latin typeface="Calibri Light" panose="020F030202020403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algn="l" defTabSz="11576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585">
          <a:solidFill>
            <a:schemeClr val="tx1"/>
          </a:solidFill>
          <a:latin typeface="Calibri Light" panose="020F030202020403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algn="l" defTabSz="11576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585">
          <a:solidFill>
            <a:schemeClr val="tx1"/>
          </a:solidFill>
          <a:latin typeface="Calibri Light" panose="020F030202020403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526415" algn="l" defTabSz="1158240" rtl="0" fontAlgn="base">
        <a:lnSpc>
          <a:spcPct val="90000"/>
        </a:lnSpc>
        <a:spcBef>
          <a:spcPct val="0"/>
        </a:spcBef>
        <a:spcAft>
          <a:spcPct val="0"/>
        </a:spcAft>
        <a:defRPr kumimoji="1" sz="5585">
          <a:solidFill>
            <a:schemeClr val="tx1"/>
          </a:solidFill>
          <a:latin typeface="Calibri Light" panose="020F0302020204030204" pitchFamily="34" charset="0"/>
          <a:ea typeface="Arial" panose="020B0604020202020204" pitchFamily="34" charset="0"/>
          <a:cs typeface="Arial" panose="020B0604020202020204" pitchFamily="34" charset="0"/>
        </a:defRPr>
      </a:lvl6pPr>
      <a:lvl7pPr marL="1051560" algn="l" defTabSz="1158240" rtl="0" fontAlgn="base">
        <a:lnSpc>
          <a:spcPct val="90000"/>
        </a:lnSpc>
        <a:spcBef>
          <a:spcPct val="0"/>
        </a:spcBef>
        <a:spcAft>
          <a:spcPct val="0"/>
        </a:spcAft>
        <a:defRPr kumimoji="1" sz="5585">
          <a:solidFill>
            <a:schemeClr val="tx1"/>
          </a:solidFill>
          <a:latin typeface="Calibri Light" panose="020F0302020204030204" pitchFamily="34" charset="0"/>
          <a:ea typeface="Arial" panose="020B0604020202020204" pitchFamily="34" charset="0"/>
          <a:cs typeface="Arial" panose="020B0604020202020204" pitchFamily="34" charset="0"/>
        </a:defRPr>
      </a:lvl7pPr>
      <a:lvl8pPr marL="1577975" algn="l" defTabSz="1158240" rtl="0" fontAlgn="base">
        <a:lnSpc>
          <a:spcPct val="90000"/>
        </a:lnSpc>
        <a:spcBef>
          <a:spcPct val="0"/>
        </a:spcBef>
        <a:spcAft>
          <a:spcPct val="0"/>
        </a:spcAft>
        <a:defRPr kumimoji="1" sz="5585">
          <a:solidFill>
            <a:schemeClr val="tx1"/>
          </a:solidFill>
          <a:latin typeface="Calibri Light" panose="020F0302020204030204" pitchFamily="34" charset="0"/>
          <a:ea typeface="Arial" panose="020B0604020202020204" pitchFamily="34" charset="0"/>
          <a:cs typeface="Arial" panose="020B0604020202020204" pitchFamily="34" charset="0"/>
        </a:defRPr>
      </a:lvl8pPr>
      <a:lvl9pPr marL="2103755" algn="l" defTabSz="1158240" rtl="0" fontAlgn="base">
        <a:lnSpc>
          <a:spcPct val="90000"/>
        </a:lnSpc>
        <a:spcBef>
          <a:spcPct val="0"/>
        </a:spcBef>
        <a:spcAft>
          <a:spcPct val="0"/>
        </a:spcAft>
        <a:defRPr kumimoji="1" sz="5585">
          <a:solidFill>
            <a:schemeClr val="tx1"/>
          </a:solidFill>
          <a:latin typeface="Calibri Light" panose="020F0302020204030204" pitchFamily="34" charset="0"/>
          <a:ea typeface="Arial" panose="020B0604020202020204" pitchFamily="34" charset="0"/>
          <a:cs typeface="Arial" panose="020B0604020202020204" pitchFamily="34" charset="0"/>
        </a:defRPr>
      </a:lvl9pPr>
    </p:titleStyle>
    <p:bodyStyle>
      <a:lvl1pPr marL="287655" indent="-287655" algn="l" defTabSz="1157605" rtl="0" eaLnBrk="0" fontAlgn="base" hangingPunct="0">
        <a:lnSpc>
          <a:spcPct val="90000"/>
        </a:lnSpc>
        <a:spcBef>
          <a:spcPts val="1270"/>
        </a:spcBef>
        <a:spcAft>
          <a:spcPct val="0"/>
        </a:spcAft>
        <a:buFont typeface="Arial" panose="020B0604020202020204" pitchFamily="34" charset="0"/>
        <a:buChar char="•"/>
        <a:defRPr kumimoji="1" sz="338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1pPr>
      <a:lvl2pPr marL="868045" indent="-287655" algn="l" defTabSz="1157605" rtl="0" eaLnBrk="0" fontAlgn="base" hangingPunct="0">
        <a:lnSpc>
          <a:spcPct val="90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1446530" indent="-287655" algn="l" defTabSz="1157605" rtl="0" eaLnBrk="0" fontAlgn="base" hangingPunct="0">
        <a:lnSpc>
          <a:spcPct val="90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kumimoji="1" sz="25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2028190" indent="-287655" algn="l" defTabSz="1157605" rtl="0" eaLnBrk="0" fontAlgn="base" hangingPunct="0">
        <a:lnSpc>
          <a:spcPct val="90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2606675" indent="-287655" algn="l" defTabSz="1157605" rtl="0" eaLnBrk="0" fontAlgn="base" hangingPunct="0">
        <a:lnSpc>
          <a:spcPct val="90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3188970" indent="-290195" algn="l" defTabSz="116014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6pPr>
      <a:lvl7pPr marL="3768725" indent="-290195" algn="l" defTabSz="116014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7pPr>
      <a:lvl8pPr marL="4349115" indent="-290195" algn="l" defTabSz="116014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8pPr>
      <a:lvl9pPr marL="4928870" indent="-290195" algn="l" defTabSz="116014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0145" rtl="0" eaLnBrk="1" latinLnBrk="0" hangingPunct="1">
        <a:defRPr sz="2350" kern="1200">
          <a:solidFill>
            <a:schemeClr val="tx1"/>
          </a:solidFill>
          <a:latin typeface="+mn-lt"/>
          <a:ea typeface="+mn-ea"/>
          <a:cs typeface="+mn-cs"/>
        </a:defRPr>
      </a:lvl1pPr>
      <a:lvl2pPr marL="579755" algn="l" defTabSz="1160145" rtl="0" eaLnBrk="1" latinLnBrk="0" hangingPunct="1">
        <a:defRPr sz="2350" kern="1200">
          <a:solidFill>
            <a:schemeClr val="tx1"/>
          </a:solidFill>
          <a:latin typeface="+mn-lt"/>
          <a:ea typeface="+mn-ea"/>
          <a:cs typeface="+mn-cs"/>
        </a:defRPr>
      </a:lvl2pPr>
      <a:lvl3pPr marL="1160145" algn="l" defTabSz="1160145" rtl="0" eaLnBrk="1" latinLnBrk="0" hangingPunct="1">
        <a:defRPr sz="2350" kern="1200">
          <a:solidFill>
            <a:schemeClr val="tx1"/>
          </a:solidFill>
          <a:latin typeface="+mn-lt"/>
          <a:ea typeface="+mn-ea"/>
          <a:cs typeface="+mn-cs"/>
        </a:defRPr>
      </a:lvl3pPr>
      <a:lvl4pPr marL="1739900" algn="l" defTabSz="1160145" rtl="0" eaLnBrk="1" latinLnBrk="0" hangingPunct="1">
        <a:defRPr sz="2350" kern="1200">
          <a:solidFill>
            <a:schemeClr val="tx1"/>
          </a:solidFill>
          <a:latin typeface="+mn-lt"/>
          <a:ea typeface="+mn-ea"/>
          <a:cs typeface="+mn-cs"/>
        </a:defRPr>
      </a:lvl4pPr>
      <a:lvl5pPr marL="2319020" algn="l" defTabSz="1160145" rtl="0" eaLnBrk="1" latinLnBrk="0" hangingPunct="1">
        <a:defRPr sz="2350" kern="1200">
          <a:solidFill>
            <a:schemeClr val="tx1"/>
          </a:solidFill>
          <a:latin typeface="+mn-lt"/>
          <a:ea typeface="+mn-ea"/>
          <a:cs typeface="+mn-cs"/>
        </a:defRPr>
      </a:lvl5pPr>
      <a:lvl6pPr marL="2898775" algn="l" defTabSz="1160145" rtl="0" eaLnBrk="1" latinLnBrk="0" hangingPunct="1">
        <a:defRPr sz="2350" kern="1200">
          <a:solidFill>
            <a:schemeClr val="tx1"/>
          </a:solidFill>
          <a:latin typeface="+mn-lt"/>
          <a:ea typeface="+mn-ea"/>
          <a:cs typeface="+mn-cs"/>
        </a:defRPr>
      </a:lvl6pPr>
      <a:lvl7pPr marL="3479165" algn="l" defTabSz="1160145" rtl="0" eaLnBrk="1" latinLnBrk="0" hangingPunct="1">
        <a:defRPr sz="2350" kern="1200">
          <a:solidFill>
            <a:schemeClr val="tx1"/>
          </a:solidFill>
          <a:latin typeface="+mn-lt"/>
          <a:ea typeface="+mn-ea"/>
          <a:cs typeface="+mn-cs"/>
        </a:defRPr>
      </a:lvl7pPr>
      <a:lvl8pPr marL="4058920" algn="l" defTabSz="1160145" rtl="0" eaLnBrk="1" latinLnBrk="0" hangingPunct="1">
        <a:defRPr sz="2350" kern="1200">
          <a:solidFill>
            <a:schemeClr val="tx1"/>
          </a:solidFill>
          <a:latin typeface="+mn-lt"/>
          <a:ea typeface="+mn-ea"/>
          <a:cs typeface="+mn-cs"/>
        </a:defRPr>
      </a:lvl8pPr>
      <a:lvl9pPr marL="4638675" algn="l" defTabSz="1160145" rtl="0" eaLnBrk="1" latinLnBrk="0" hangingPunct="1">
        <a:defRPr sz="2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89" y="302738"/>
            <a:ext cx="12095798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1989" y="1763927"/>
            <a:ext cx="12095798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1989" y="7006700"/>
            <a:ext cx="313594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745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28.08.2024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91924" y="7006700"/>
            <a:ext cx="425592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74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31839" y="7006700"/>
            <a:ext cx="313594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745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defTabSz="1007745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25" indent="-377825" algn="l" defTabSz="10077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5" kern="1200">
          <a:solidFill>
            <a:schemeClr val="tx1"/>
          </a:solidFill>
          <a:latin typeface="+mn-lt"/>
          <a:ea typeface="+mn-ea"/>
          <a:cs typeface="+mn-cs"/>
        </a:defRPr>
      </a:lvl1pPr>
      <a:lvl2pPr marL="818515" indent="-314960" algn="l" defTabSz="10077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3pPr>
      <a:lvl4pPr marL="1763395" indent="-252095" algn="l" defTabSz="10077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585" indent="-252095" algn="l" defTabSz="1007745" rtl="0" eaLnBrk="1" latinLnBrk="0" hangingPunct="1">
        <a:spcBef>
          <a:spcPct val="20000"/>
        </a:spcBef>
        <a:buFont typeface="Arial" panose="020B0604020202020204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140" indent="-252095" algn="l" defTabSz="10077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330" indent="-252095" algn="l" defTabSz="10077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8885" indent="-252095" algn="l" defTabSz="10077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075" indent="-252095" algn="l" defTabSz="10077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355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54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0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2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67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098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923985" y="403651"/>
            <a:ext cx="11591806" cy="1460604"/>
          </a:xfrm>
          <a:prstGeom prst="rect">
            <a:avLst/>
          </a:prstGeom>
          <a:noFill/>
          <a:ln w="9525">
            <a:noFill/>
          </a:ln>
        </p:spPr>
        <p:txBody>
          <a:bodyPr lIns="71579" tIns="35790" rIns="71579" bIns="35790" anchor="ctr" anchorCtr="0"/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3581"/>
            <a:ext cx="11591806" cy="4794793"/>
          </a:xfrm>
          <a:prstGeom prst="rect">
            <a:avLst/>
          </a:prstGeom>
          <a:noFill/>
          <a:ln w="9525">
            <a:noFill/>
          </a:ln>
        </p:spPr>
        <p:txBody>
          <a:bodyPr lIns="71579" tIns="35790" rIns="71579" bIns="35790"/>
          <a:lstStyle/>
          <a:p>
            <a:pPr lvl="0"/>
            <a:r>
              <a:rPr lang="ru-RU" altLang="ru-RU"/>
              <a:t>Образец текста
Второй уровень
Третий уровень
Четвертый уровень
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700"/>
            <a:ext cx="3023949" cy="401316"/>
          </a:xfrm>
          <a:prstGeom prst="rect">
            <a:avLst/>
          </a:prstGeom>
        </p:spPr>
        <p:txBody>
          <a:bodyPr vert="horz" wrap="square" lIns="71579" tIns="35790" rIns="71579" bIns="35790" numCol="1" anchor="ctr" anchorCtr="0" compatLnSpc="1"/>
          <a:lstStyle>
            <a:lvl1pPr>
              <a:defRPr sz="1470">
                <a:solidFill>
                  <a:srgbClr val="898989"/>
                </a:solidFill>
              </a:defRPr>
            </a:lvl1pPr>
          </a:lstStyle>
          <a:p>
            <a:pPr defTabSz="525145"/>
            <a:fld id="{BB962C8B-B14F-4D97-AF65-F5344CB8AC3E}" type="datetimeFigureOut">
              <a:rPr lang="ru-RU" altLang="ru-RU" smtClean="0">
                <a:latin typeface="Calibri" panose="020F0502020204030204" pitchFamily="34" charset="0"/>
              </a:rPr>
              <a:t>28.08.2024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0"/>
            <a:ext cx="4535924" cy="401316"/>
          </a:xfrm>
          <a:prstGeom prst="rect">
            <a:avLst/>
          </a:prstGeom>
        </p:spPr>
        <p:txBody>
          <a:bodyPr vert="horz" wrap="square" lIns="71579" tIns="35790" rIns="71579" bIns="35790" numCol="1" anchor="ctr" anchorCtr="0" compatLnSpc="1"/>
          <a:lstStyle>
            <a:lvl1pPr algn="ctr">
              <a:defRPr sz="1470">
                <a:solidFill>
                  <a:srgbClr val="898989"/>
                </a:solidFill>
              </a:defRPr>
            </a:lvl1pPr>
          </a:lstStyle>
          <a:p>
            <a:pPr defTabSz="525145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0"/>
            <a:ext cx="3023949" cy="401316"/>
          </a:xfrm>
          <a:prstGeom prst="rect">
            <a:avLst/>
          </a:prstGeom>
        </p:spPr>
        <p:txBody>
          <a:bodyPr vert="horz" wrap="square" lIns="71579" tIns="35790" rIns="71579" bIns="35790" numCol="1" anchor="ctr" anchorCtr="0" compatLnSpc="1"/>
          <a:lstStyle>
            <a:lvl1pPr algn="r">
              <a:defRPr sz="1470">
                <a:solidFill>
                  <a:srgbClr val="898989"/>
                </a:solidFill>
              </a:defRPr>
            </a:lvl1pPr>
          </a:lstStyle>
          <a:p>
            <a:pPr defTabSz="525145"/>
            <a:fld id="{9A0DB2DC-4C9A-4742-B13C-FB6460FD3503}" type="slidenum">
              <a:rPr lang="ru-RU" altLang="ru-RU" smtClean="0">
                <a:latin typeface="Calibri" panose="020F0502020204030204" pitchFamily="34" charset="0"/>
              </a:rPr>
              <a:t>‹#›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l" defTabSz="11576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585" kern="1200">
          <a:solidFill>
            <a:schemeClr val="tx1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  <a:lvl2pPr algn="l" defTabSz="11576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585">
          <a:solidFill>
            <a:schemeClr val="tx1"/>
          </a:solidFill>
          <a:latin typeface="Calibri Light" panose="020F030202020403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algn="l" defTabSz="11576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585">
          <a:solidFill>
            <a:schemeClr val="tx1"/>
          </a:solidFill>
          <a:latin typeface="Calibri Light" panose="020F030202020403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algn="l" defTabSz="11576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585">
          <a:solidFill>
            <a:schemeClr val="tx1"/>
          </a:solidFill>
          <a:latin typeface="Calibri Light" panose="020F030202020403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algn="l" defTabSz="115760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5585">
          <a:solidFill>
            <a:schemeClr val="tx1"/>
          </a:solidFill>
          <a:latin typeface="Calibri Light" panose="020F030202020403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526415" algn="l" defTabSz="1158240" rtl="0" fontAlgn="base">
        <a:lnSpc>
          <a:spcPct val="90000"/>
        </a:lnSpc>
        <a:spcBef>
          <a:spcPct val="0"/>
        </a:spcBef>
        <a:spcAft>
          <a:spcPct val="0"/>
        </a:spcAft>
        <a:defRPr kumimoji="1" sz="5585">
          <a:solidFill>
            <a:schemeClr val="tx1"/>
          </a:solidFill>
          <a:latin typeface="Calibri Light" panose="020F0302020204030204" pitchFamily="34" charset="0"/>
          <a:ea typeface="Arial" panose="020B0604020202020204" pitchFamily="34" charset="0"/>
          <a:cs typeface="Arial" panose="020B0604020202020204" pitchFamily="34" charset="0"/>
        </a:defRPr>
      </a:lvl6pPr>
      <a:lvl7pPr marL="1051560" algn="l" defTabSz="1158240" rtl="0" fontAlgn="base">
        <a:lnSpc>
          <a:spcPct val="90000"/>
        </a:lnSpc>
        <a:spcBef>
          <a:spcPct val="0"/>
        </a:spcBef>
        <a:spcAft>
          <a:spcPct val="0"/>
        </a:spcAft>
        <a:defRPr kumimoji="1" sz="5585">
          <a:solidFill>
            <a:schemeClr val="tx1"/>
          </a:solidFill>
          <a:latin typeface="Calibri Light" panose="020F0302020204030204" pitchFamily="34" charset="0"/>
          <a:ea typeface="Arial" panose="020B0604020202020204" pitchFamily="34" charset="0"/>
          <a:cs typeface="Arial" panose="020B0604020202020204" pitchFamily="34" charset="0"/>
        </a:defRPr>
      </a:lvl7pPr>
      <a:lvl8pPr marL="1577975" algn="l" defTabSz="1158240" rtl="0" fontAlgn="base">
        <a:lnSpc>
          <a:spcPct val="90000"/>
        </a:lnSpc>
        <a:spcBef>
          <a:spcPct val="0"/>
        </a:spcBef>
        <a:spcAft>
          <a:spcPct val="0"/>
        </a:spcAft>
        <a:defRPr kumimoji="1" sz="5585">
          <a:solidFill>
            <a:schemeClr val="tx1"/>
          </a:solidFill>
          <a:latin typeface="Calibri Light" panose="020F0302020204030204" pitchFamily="34" charset="0"/>
          <a:ea typeface="Arial" panose="020B0604020202020204" pitchFamily="34" charset="0"/>
          <a:cs typeface="Arial" panose="020B0604020202020204" pitchFamily="34" charset="0"/>
        </a:defRPr>
      </a:lvl8pPr>
      <a:lvl9pPr marL="2103755" algn="l" defTabSz="1158240" rtl="0" fontAlgn="base">
        <a:lnSpc>
          <a:spcPct val="90000"/>
        </a:lnSpc>
        <a:spcBef>
          <a:spcPct val="0"/>
        </a:spcBef>
        <a:spcAft>
          <a:spcPct val="0"/>
        </a:spcAft>
        <a:defRPr kumimoji="1" sz="5585">
          <a:solidFill>
            <a:schemeClr val="tx1"/>
          </a:solidFill>
          <a:latin typeface="Calibri Light" panose="020F0302020204030204" pitchFamily="34" charset="0"/>
          <a:ea typeface="Arial" panose="020B0604020202020204" pitchFamily="34" charset="0"/>
          <a:cs typeface="Arial" panose="020B0604020202020204" pitchFamily="34" charset="0"/>
        </a:defRPr>
      </a:lvl9pPr>
    </p:titleStyle>
    <p:bodyStyle>
      <a:lvl1pPr marL="287655" indent="-287655" algn="l" defTabSz="1157605" rtl="0" eaLnBrk="0" fontAlgn="base" hangingPunct="0">
        <a:lnSpc>
          <a:spcPct val="90000"/>
        </a:lnSpc>
        <a:spcBef>
          <a:spcPts val="1270"/>
        </a:spcBef>
        <a:spcAft>
          <a:spcPct val="0"/>
        </a:spcAft>
        <a:buFont typeface="Arial" panose="020B0604020202020204" pitchFamily="34" charset="0"/>
        <a:buChar char="•"/>
        <a:defRPr kumimoji="1" sz="338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1pPr>
      <a:lvl2pPr marL="868045" indent="-287655" algn="l" defTabSz="1157605" rtl="0" eaLnBrk="0" fontAlgn="base" hangingPunct="0">
        <a:lnSpc>
          <a:spcPct val="90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1446530" indent="-287655" algn="l" defTabSz="1157605" rtl="0" eaLnBrk="0" fontAlgn="base" hangingPunct="0">
        <a:lnSpc>
          <a:spcPct val="90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kumimoji="1" sz="25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2028190" indent="-287655" algn="l" defTabSz="1157605" rtl="0" eaLnBrk="0" fontAlgn="base" hangingPunct="0">
        <a:lnSpc>
          <a:spcPct val="90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2606675" indent="-287655" algn="l" defTabSz="1157605" rtl="0" eaLnBrk="0" fontAlgn="base" hangingPunct="0">
        <a:lnSpc>
          <a:spcPct val="90000"/>
        </a:lnSpc>
        <a:spcBef>
          <a:spcPts val="625"/>
        </a:spcBef>
        <a:spcAft>
          <a:spcPct val="0"/>
        </a:spcAft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3188970" indent="-290195" algn="l" defTabSz="116014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6pPr>
      <a:lvl7pPr marL="3768725" indent="-290195" algn="l" defTabSz="116014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7pPr>
      <a:lvl8pPr marL="4349115" indent="-290195" algn="l" defTabSz="116014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8pPr>
      <a:lvl9pPr marL="4928870" indent="-290195" algn="l" defTabSz="116014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0145" rtl="0" eaLnBrk="1" latinLnBrk="0" hangingPunct="1">
        <a:defRPr sz="2350" kern="1200">
          <a:solidFill>
            <a:schemeClr val="tx1"/>
          </a:solidFill>
          <a:latin typeface="+mn-lt"/>
          <a:ea typeface="+mn-ea"/>
          <a:cs typeface="+mn-cs"/>
        </a:defRPr>
      </a:lvl1pPr>
      <a:lvl2pPr marL="579755" algn="l" defTabSz="1160145" rtl="0" eaLnBrk="1" latinLnBrk="0" hangingPunct="1">
        <a:defRPr sz="2350" kern="1200">
          <a:solidFill>
            <a:schemeClr val="tx1"/>
          </a:solidFill>
          <a:latin typeface="+mn-lt"/>
          <a:ea typeface="+mn-ea"/>
          <a:cs typeface="+mn-cs"/>
        </a:defRPr>
      </a:lvl2pPr>
      <a:lvl3pPr marL="1160145" algn="l" defTabSz="1160145" rtl="0" eaLnBrk="1" latinLnBrk="0" hangingPunct="1">
        <a:defRPr sz="2350" kern="1200">
          <a:solidFill>
            <a:schemeClr val="tx1"/>
          </a:solidFill>
          <a:latin typeface="+mn-lt"/>
          <a:ea typeface="+mn-ea"/>
          <a:cs typeface="+mn-cs"/>
        </a:defRPr>
      </a:lvl3pPr>
      <a:lvl4pPr marL="1739900" algn="l" defTabSz="1160145" rtl="0" eaLnBrk="1" latinLnBrk="0" hangingPunct="1">
        <a:defRPr sz="2350" kern="1200">
          <a:solidFill>
            <a:schemeClr val="tx1"/>
          </a:solidFill>
          <a:latin typeface="+mn-lt"/>
          <a:ea typeface="+mn-ea"/>
          <a:cs typeface="+mn-cs"/>
        </a:defRPr>
      </a:lvl4pPr>
      <a:lvl5pPr marL="2319020" algn="l" defTabSz="1160145" rtl="0" eaLnBrk="1" latinLnBrk="0" hangingPunct="1">
        <a:defRPr sz="2350" kern="1200">
          <a:solidFill>
            <a:schemeClr val="tx1"/>
          </a:solidFill>
          <a:latin typeface="+mn-lt"/>
          <a:ea typeface="+mn-ea"/>
          <a:cs typeface="+mn-cs"/>
        </a:defRPr>
      </a:lvl5pPr>
      <a:lvl6pPr marL="2898775" algn="l" defTabSz="1160145" rtl="0" eaLnBrk="1" latinLnBrk="0" hangingPunct="1">
        <a:defRPr sz="2350" kern="1200">
          <a:solidFill>
            <a:schemeClr val="tx1"/>
          </a:solidFill>
          <a:latin typeface="+mn-lt"/>
          <a:ea typeface="+mn-ea"/>
          <a:cs typeface="+mn-cs"/>
        </a:defRPr>
      </a:lvl6pPr>
      <a:lvl7pPr marL="3479165" algn="l" defTabSz="1160145" rtl="0" eaLnBrk="1" latinLnBrk="0" hangingPunct="1">
        <a:defRPr sz="2350" kern="1200">
          <a:solidFill>
            <a:schemeClr val="tx1"/>
          </a:solidFill>
          <a:latin typeface="+mn-lt"/>
          <a:ea typeface="+mn-ea"/>
          <a:cs typeface="+mn-cs"/>
        </a:defRPr>
      </a:lvl7pPr>
      <a:lvl8pPr marL="4058920" algn="l" defTabSz="1160145" rtl="0" eaLnBrk="1" latinLnBrk="0" hangingPunct="1">
        <a:defRPr sz="2350" kern="1200">
          <a:solidFill>
            <a:schemeClr val="tx1"/>
          </a:solidFill>
          <a:latin typeface="+mn-lt"/>
          <a:ea typeface="+mn-ea"/>
          <a:cs typeface="+mn-cs"/>
        </a:defRPr>
      </a:lvl8pPr>
      <a:lvl9pPr marL="4638675" algn="l" defTabSz="1160145" rtl="0" eaLnBrk="1" latinLnBrk="0" hangingPunct="1">
        <a:defRPr sz="2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2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30.png"/><Relationship Id="rId4" Type="http://schemas.openxmlformats.org/officeDocument/2006/relationships/tags" Target="../tags/tag14.xml"/><Relationship Id="rId9" Type="http://schemas.openxmlformats.org/officeDocument/2006/relationships/image" Target="../media/image29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6.xml"/><Relationship Id="rId7" Type="http://schemas.openxmlformats.org/officeDocument/2006/relationships/oleObject" Target="../embeddings/oleObject7.bin"/><Relationship Id="rId12" Type="http://schemas.openxmlformats.org/officeDocument/2006/relationships/chart" Target="../charts/char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.png"/><Relationship Id="rId4" Type="http://schemas.openxmlformats.org/officeDocument/2006/relationships/tags" Target="../tags/tag17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4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9.xml"/><Relationship Id="rId7" Type="http://schemas.openxmlformats.org/officeDocument/2006/relationships/oleObject" Target="../embeddings/oleObject8.bin"/><Relationship Id="rId12" Type="http://schemas.openxmlformats.org/officeDocument/2006/relationships/chart" Target="../charts/chart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7.png"/><Relationship Id="rId4" Type="http://schemas.openxmlformats.org/officeDocument/2006/relationships/tags" Target="../tags/tag20.xm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4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2.xml"/><Relationship Id="rId7" Type="http://schemas.openxmlformats.org/officeDocument/2006/relationships/oleObject" Target="../embeddings/oleObject9.bin"/><Relationship Id="rId12" Type="http://schemas.openxmlformats.org/officeDocument/2006/relationships/chart" Target="../charts/chart5.xml"/><Relationship Id="rId2" Type="http://schemas.openxmlformats.org/officeDocument/2006/relationships/tags" Target="../tags/tag21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7.png"/><Relationship Id="rId4" Type="http://schemas.openxmlformats.org/officeDocument/2006/relationships/tags" Target="../tags/tag23.xml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5.xml"/><Relationship Id="rId7" Type="http://schemas.openxmlformats.org/officeDocument/2006/relationships/oleObject" Target="../embeddings/oleObject10.bin"/><Relationship Id="rId12" Type="http://schemas.openxmlformats.org/officeDocument/2006/relationships/chart" Target="../charts/chart6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.png"/><Relationship Id="rId4" Type="http://schemas.openxmlformats.org/officeDocument/2006/relationships/tags" Target="../tags/tag26.xm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4.xml"/><Relationship Id="rId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8.xml"/><Relationship Id="rId7" Type="http://schemas.openxmlformats.org/officeDocument/2006/relationships/oleObject" Target="../embeddings/oleObject11.bin"/><Relationship Id="rId12" Type="http://schemas.openxmlformats.org/officeDocument/2006/relationships/chart" Target="../charts/chart7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.png"/><Relationship Id="rId4" Type="http://schemas.openxmlformats.org/officeDocument/2006/relationships/tags" Target="../tags/tag29.xml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31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57.GIF"/><Relationship Id="rId2" Type="http://schemas.openxmlformats.org/officeDocument/2006/relationships/tags" Target="../tags/tag30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56.png"/><Relationship Id="rId5" Type="http://schemas.openxmlformats.org/officeDocument/2006/relationships/slideLayout" Target="../slideLayouts/slideLayout14.xml"/><Relationship Id="rId10" Type="http://schemas.openxmlformats.org/officeDocument/2006/relationships/hyperlink" Target="https://dobroservice.netboard.me/b1clmhl5anols3i/?tab=765178" TargetMode="External"/><Relationship Id="rId4" Type="http://schemas.openxmlformats.org/officeDocument/2006/relationships/tags" Target="../tags/tag32.xml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34.xml"/><Relationship Id="rId7" Type="http://schemas.openxmlformats.org/officeDocument/2006/relationships/oleObject" Target="../embeddings/oleObject13.bin"/><Relationship Id="rId2" Type="http://schemas.openxmlformats.org/officeDocument/2006/relationships/tags" Target="../tags/tag33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7.png"/><Relationship Id="rId4" Type="http://schemas.openxmlformats.org/officeDocument/2006/relationships/tags" Target="../tags/tag35.xml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37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7.png"/><Relationship Id="rId2" Type="http://schemas.openxmlformats.org/officeDocument/2006/relationships/tags" Target="../tags/tag36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61.png"/><Relationship Id="rId4" Type="http://schemas.openxmlformats.org/officeDocument/2006/relationships/tags" Target="../tags/tag38.xml"/><Relationship Id="rId9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4.png"/><Relationship Id="rId3" Type="http://schemas.openxmlformats.org/officeDocument/2006/relationships/tags" Target="../tags/tag40.xml"/><Relationship Id="rId7" Type="http://schemas.openxmlformats.org/officeDocument/2006/relationships/image" Target="../media/image11.jpeg"/><Relationship Id="rId12" Type="http://schemas.openxmlformats.org/officeDocument/2006/relationships/image" Target="../media/image5.png"/><Relationship Id="rId2" Type="http://schemas.openxmlformats.org/officeDocument/2006/relationships/tags" Target="../tags/tag39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2.GIF"/><Relationship Id="rId4" Type="http://schemas.openxmlformats.org/officeDocument/2006/relationships/tags" Target="../tags/tag41.xml"/><Relationship Id="rId9" Type="http://schemas.openxmlformats.org/officeDocument/2006/relationships/image" Target="../media/image6.emf"/><Relationship Id="rId1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7.xml"/><Relationship Id="rId7" Type="http://schemas.openxmlformats.org/officeDocument/2006/relationships/oleObject" Target="../embeddings/oleObject4.bin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10.png"/><Relationship Id="rId4" Type="http://schemas.openxmlformats.org/officeDocument/2006/relationships/tags" Target="../tags/tag8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4.png"/><Relationship Id="rId3" Type="http://schemas.openxmlformats.org/officeDocument/2006/relationships/tags" Target="../tags/tag10.xml"/><Relationship Id="rId7" Type="http://schemas.openxmlformats.org/officeDocument/2006/relationships/image" Target="../media/image11.jpeg"/><Relationship Id="rId12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2.GIF"/><Relationship Id="rId4" Type="http://schemas.openxmlformats.org/officeDocument/2006/relationships/tags" Target="../tags/tag11.xml"/><Relationship Id="rId9" Type="http://schemas.openxmlformats.org/officeDocument/2006/relationships/image" Target="../media/image6.emf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lk.dobroservice.com/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image" Target="../media/image23.jpeg"/><Relationship Id="rId10" Type="http://schemas.openxmlformats.org/officeDocument/2006/relationships/image" Target="../media/image26.jpe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9" descr="https://cdn.im30.club/wp-content/uploads/2018/11/2018-11-04_11-04-34_368045-1200x900-cropped.jpg"/>
          <p:cNvPicPr>
            <a:picLocks noChangeAspect="1"/>
          </p:cNvPicPr>
          <p:nvPr/>
        </p:nvPicPr>
        <p:blipFill rotWithShape="1">
          <a:blip r:embed="rId3"/>
          <a:srcRect t="24871" r="275" b="7"/>
          <a:stretch>
            <a:fillRect/>
          </a:stretch>
        </p:blipFill>
        <p:spPr>
          <a:xfrm>
            <a:off x="0" y="0"/>
            <a:ext cx="13487400" cy="762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-71112"/>
            <a:ext cx="13487400" cy="7762224"/>
          </a:xfrm>
          <a:prstGeom prst="rect">
            <a:avLst/>
          </a:prstGeom>
          <a:solidFill>
            <a:srgbClr val="3EA2A3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fontAlgn="base"/>
            <a:endParaRPr lang="ru-RU" altLang="ru-RU" noProof="1">
              <a:solidFill>
                <a:srgbClr val="FFFFFF"/>
              </a:solidFill>
            </a:endParaRPr>
          </a:p>
        </p:txBody>
      </p:sp>
      <p:pic>
        <p:nvPicPr>
          <p:cNvPr id="10243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187" y="1414137"/>
            <a:ext cx="6399213" cy="6276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Прямоугольник 8"/>
          <p:cNvSpPr/>
          <p:nvPr/>
        </p:nvSpPr>
        <p:spPr>
          <a:xfrm>
            <a:off x="884766" y="2748171"/>
            <a:ext cx="9085710" cy="144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ru-RU" sz="4400" b="1" dirty="0">
                <a:solidFill>
                  <a:schemeClr val="bg1"/>
                </a:solidFill>
                <a:latin typeface="Arial" panose="020B0604020202020204" pitchFamily="34" charset="0"/>
              </a:rPr>
              <a:t>Программа поддержки сотрудников «</a:t>
            </a:r>
            <a:r>
              <a:rPr lang="ru-RU" altLang="ru-RU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Добросервис</a:t>
            </a:r>
            <a:r>
              <a:rPr lang="ru-RU" altLang="ru-RU" sz="4400" b="1" dirty="0">
                <a:solidFill>
                  <a:schemeClr val="bg1"/>
                </a:solidFill>
                <a:latin typeface="Arial" panose="020B0604020202020204" pitchFamily="34" charset="0"/>
              </a:rPr>
              <a:t>» </a:t>
            </a:r>
          </a:p>
        </p:txBody>
      </p:sp>
      <p:pic>
        <p:nvPicPr>
          <p:cNvPr id="10245" name="Изображение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3611" y="6706239"/>
            <a:ext cx="3155950" cy="625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27" y="1750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Слайд think-cell" r:id="rId7" imgW="9525" imgH="9525" progId="TCLayout.ActiveDocument.1">
                  <p:embed/>
                </p:oleObj>
              </mc:Choice>
              <mc:Fallback>
                <p:oleObj name="Слайд think-cell" r:id="rId7" imgW="9525" imgH="9525" progId="TCLayout.ActiveDocument.1">
                  <p:embed/>
                  <p:pic>
                    <p:nvPicPr>
                      <p:cNvPr id="0" name="Объект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7" y="1750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3085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PN_DIN Condensed" panose="020B0506020202020204" pitchFamily="34" charset="-52"/>
              <a:ea typeface="+mn-ea"/>
              <a:cs typeface="Arial" panose="020B0604020202020204" pitchFamily="34" charset="0"/>
              <a:sym typeface="GPN_DIN Condensed" panose="020B0506020202020204" pitchFamily="34" charset="-52"/>
            </a:endParaRPr>
          </a:p>
        </p:txBody>
      </p:sp>
      <p:sp>
        <p:nvSpPr>
          <p:cNvPr id="5" name="Прямоугольник 4" hidden="1"/>
          <p:cNvSpPr/>
          <p:nvPr>
            <p:custDataLst>
              <p:tags r:id="rId4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645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Arial Narrow" panose="020B0606020202030204" pitchFamily="34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382137" y="347661"/>
            <a:ext cx="8381712" cy="815975"/>
          </a:xfrm>
        </p:spPr>
        <p:txBody>
          <a:bodyPr vert="horz">
            <a:normAutofit/>
          </a:bodyPr>
          <a:lstStyle/>
          <a:p>
            <a:pPr marL="0" marR="0" lvl="0" indent="0" algn="l" defTabSz="6330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6230" algn="l"/>
              </a:tabLst>
              <a:defRPr/>
            </a:pPr>
            <a:r>
              <a:rPr kumimoji="1" lang="ru-RU" altLang="ru-RU" sz="4000" b="1" dirty="0">
                <a:solidFill>
                  <a:srgbClr val="3A96A8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НАПРАВЛЕНИЯ КОНСУЛЬТИРОВАНИЯ</a:t>
            </a:r>
          </a:p>
        </p:txBody>
      </p:sp>
      <p:pic>
        <p:nvPicPr>
          <p:cNvPr id="31" name="Замещающее содержимое 30" descr="5"/>
          <p:cNvPicPr>
            <a:picLocks noGrp="1" noChangeAspect="1"/>
          </p:cNvPicPr>
          <p:nvPr>
            <p:ph sz="half" idx="1"/>
          </p:nvPr>
        </p:nvPicPr>
        <p:blipFill>
          <a:blip r:embed="rId9"/>
          <a:stretch>
            <a:fillRect/>
          </a:stretch>
        </p:blipFill>
        <p:spPr>
          <a:xfrm>
            <a:off x="10869760" y="2206487"/>
            <a:ext cx="1802524" cy="23106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" name="Замещающее содержимое 31" descr="1"/>
          <p:cNvPicPr>
            <a:picLocks noGrp="1" noChangeAspect="1"/>
          </p:cNvPicPr>
          <p:nvPr>
            <p:ph sz="half" idx="2"/>
          </p:nvPr>
        </p:nvPicPr>
        <p:blipFill>
          <a:blip r:embed="rId10"/>
          <a:stretch>
            <a:fillRect/>
          </a:stretch>
        </p:blipFill>
        <p:spPr>
          <a:xfrm>
            <a:off x="961389" y="2217893"/>
            <a:ext cx="1868697" cy="229926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3" name="Изображение 32" descr="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1766" y="1636341"/>
            <a:ext cx="1808117" cy="288081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4" name="Изображение 33" descr="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4959" y="2065131"/>
            <a:ext cx="1763121" cy="24520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5" name="Скругленный прямоугольник 34"/>
          <p:cNvSpPr/>
          <p:nvPr/>
        </p:nvSpPr>
        <p:spPr>
          <a:xfrm>
            <a:off x="745117" y="4646590"/>
            <a:ext cx="2301240" cy="815975"/>
          </a:xfrm>
          <a:prstGeom prst="roundRect">
            <a:avLst/>
          </a:prstGeom>
          <a:solidFill>
            <a:srgbClr val="45949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ЮРИСТ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073002" y="4646590"/>
            <a:ext cx="2301240" cy="815975"/>
          </a:xfrm>
          <a:prstGeom prst="roundRect">
            <a:avLst/>
          </a:prstGeom>
          <a:solidFill>
            <a:srgbClr val="45949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>
                <a:latin typeface="Arial" panose="020B0604020202020204" pitchFamily="34" charset="0"/>
                <a:cs typeface="Arial" panose="020B0604020202020204" pitchFamily="34" charset="0"/>
              </a:rPr>
              <a:t>ПСИХОЛОГ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400887" y="4646589"/>
            <a:ext cx="2301240" cy="815975"/>
          </a:xfrm>
          <a:prstGeom prst="roundRect">
            <a:avLst/>
          </a:prstGeom>
          <a:solidFill>
            <a:srgbClr val="45949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ФИНАНСОВЫЙ СОВЕТНИК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728772" y="4646588"/>
            <a:ext cx="2301240" cy="815975"/>
          </a:xfrm>
          <a:prstGeom prst="roundRect">
            <a:avLst/>
          </a:prstGeom>
          <a:solidFill>
            <a:srgbClr val="45949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ЗОЖ СОВЕТНИК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00887" y="5756455"/>
            <a:ext cx="2301240" cy="815975"/>
          </a:xfrm>
          <a:prstGeom prst="roundRect">
            <a:avLst/>
          </a:prstGeom>
          <a:solidFill>
            <a:srgbClr val="45949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ВЕТЕРИНАР</a:t>
            </a:r>
          </a:p>
        </p:txBody>
      </p:sp>
      <p:pic>
        <p:nvPicPr>
          <p:cNvPr id="20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11" y="365951"/>
            <a:ext cx="636388" cy="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12040099" y="61479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745117" y="5756456"/>
            <a:ext cx="2301240" cy="815975"/>
          </a:xfrm>
          <a:prstGeom prst="roundRect">
            <a:avLst/>
          </a:prstGeom>
          <a:solidFill>
            <a:srgbClr val="45949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КОУЧ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73002" y="5756458"/>
            <a:ext cx="2301240" cy="815975"/>
          </a:xfrm>
          <a:prstGeom prst="roundRect">
            <a:avLst/>
          </a:prstGeom>
          <a:solidFill>
            <a:srgbClr val="45949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КОНСЬЕРЖ БЫТОВЫХ </a:t>
            </a:r>
            <a:r>
              <a:rPr lang="ru-RU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728772" y="5756454"/>
            <a:ext cx="2301240" cy="815975"/>
          </a:xfrm>
          <a:prstGeom prst="roundRect">
            <a:avLst/>
          </a:prstGeom>
          <a:solidFill>
            <a:srgbClr val="45949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ВРАЧ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080480"/>
              </p:ext>
            </p:extLst>
          </p:nvPr>
        </p:nvGraphicFramePr>
        <p:xfrm>
          <a:off x="6822833" y="7"/>
          <a:ext cx="6616942" cy="758462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52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2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поддержки 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БЕЗЛИМИТНО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894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</a:t>
                      </a: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оказания услуг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rgbClr val="389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ожидание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ответа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89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577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Консультация психолога (устно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видео)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устно по записи</a:t>
                      </a:r>
                    </a:p>
                    <a:p>
                      <a:pPr marL="0" marR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24-72 часа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577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Групповая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(семейная) психотерапия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устно по записи</a:t>
                      </a:r>
                    </a:p>
                    <a:p>
                      <a:pPr marL="0" marR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24-72 часа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577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Очная консультация психолога для сотрудников ЦО ЗИЛ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устно по записи</a:t>
                      </a:r>
                    </a:p>
                    <a:p>
                      <a:pPr marL="0" marR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24-72 часа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577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Консультация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руководителей в сложных ситуациях</a:t>
                      </a: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устно по записи</a:t>
                      </a:r>
                    </a:p>
                    <a:p>
                      <a:pPr marL="0" marR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24-72 часа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82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Психолог бот с практиками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майндфулнесс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 самостоятельно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 любое время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577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Лайф-коучинг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устно по записи</a:t>
                      </a:r>
                    </a:p>
                    <a:p>
                      <a:pPr marL="0" marR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24-72 часа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577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Карьера и личный бренд сотрудника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устно по записи</a:t>
                      </a:r>
                    </a:p>
                    <a:p>
                      <a:pPr marL="0" marR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24-72 часа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577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Медиация личных конфликтов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устно по записи</a:t>
                      </a:r>
                    </a:p>
                    <a:p>
                      <a:pPr marL="0" marR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24-72 часа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577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</a:t>
                      </a:r>
                      <a:r>
                        <a:rPr lang="ru-RU" sz="1200" b="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Коучинг</a:t>
                      </a:r>
                      <a:r>
                        <a:rPr lang="ru-RU" sz="1200" b="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для  </a:t>
                      </a:r>
                      <a:r>
                        <a:rPr lang="en-US" sz="1200" b="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устно по записи</a:t>
                      </a:r>
                    </a:p>
                    <a:p>
                      <a:pPr marL="0" marR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24-72 часа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577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Устная финансовая консультация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устно по записи</a:t>
                      </a:r>
                    </a:p>
                    <a:p>
                      <a:pPr marL="0" marR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24-72 часа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6577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Письменная финансовая консультация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письменно </a:t>
                      </a:r>
                    </a:p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72-120 часа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6577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Налоговый вычет «под ключ»</a:t>
                      </a: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письменно </a:t>
                      </a:r>
                    </a:p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72-120 часа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6577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Личный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финансовый план</a:t>
                      </a: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письменно </a:t>
                      </a:r>
                    </a:p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72-120 часа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0769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Консультация по ЗОЖ </a:t>
                      </a: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 устно по записи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24-72 часа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0812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200" b="1" dirty="0" err="1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+mn-ea"/>
                        </a:rPr>
                        <a:t>NEW</a:t>
                      </a:r>
                      <a:r>
                        <a:rPr lang="en-GB" sz="1200" dirty="0" err="1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Гайды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по ЗОЖ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самостоятельно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 любое время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0812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200" b="1" dirty="0" err="1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+mn-ea"/>
                        </a:rPr>
                        <a:t>NEW</a:t>
                      </a:r>
                      <a:r>
                        <a:rPr lang="en-GB" sz="1200" dirty="0" err="1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Фитнес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самостоятельно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в любое время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134221"/>
              </p:ext>
            </p:extLst>
          </p:nvPr>
        </p:nvGraphicFramePr>
        <p:xfrm>
          <a:off x="1" y="0"/>
          <a:ext cx="6471138" cy="7559673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97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поддержки БЕЗЛИМИТНО</a:t>
                      </a:r>
                    </a:p>
                  </a:txBody>
                  <a:tcPr marL="61232" marR="61232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894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пособ</a:t>
                      </a:r>
                      <a:r>
                        <a:rPr lang="ru-RU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оказания услуг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rgbClr val="389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ожидания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ответа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89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295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Экстренная устная консультация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 устно 24/7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немедленно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283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Консультация юриста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 устно по записи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24-72 часа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332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Содействие юриста в переговорах</a:t>
                      </a: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 устно по записи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24-72 часа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631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Письменная консультация юриста</a:t>
                      </a: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письменно </a:t>
                      </a:r>
                    </a:p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72-120 часа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501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Рекомендуемая модель договора</a:t>
                      </a: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письменно </a:t>
                      </a:r>
                    </a:p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72-120 часа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180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Устное правовое разъяснение документов</a:t>
                      </a: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 устно по записи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24-72 часа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180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Налоговое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к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онсультирование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для физических лиц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устно по записи</a:t>
                      </a:r>
                    </a:p>
                    <a:p>
                      <a:pPr marL="0" marR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24-72 часа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345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Legal cloud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 самостоятельно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 любое время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345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200" b="1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+mn-ea"/>
                        </a:rPr>
                        <a:t>NEW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робот-юрист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 самостоятельно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 любое время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492876"/>
                  </a:ext>
                </a:extLst>
              </a:tr>
              <a:tr h="536180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Консультация ветеринара</a:t>
                      </a: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устно по записи</a:t>
                      </a:r>
                    </a:p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24-72 часа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6180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Life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Management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/ Консьерж бытовых слуг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устно по записи</a:t>
                      </a:r>
                    </a:p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24-72 часа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9998">
                <a:tc>
                  <a:txBody>
                    <a:bodyPr/>
                    <a:lstStyle/>
                    <a:p>
                      <a:endParaRPr lang="ru-RU" sz="12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Устная консультация с врачом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устно по записи</a:t>
                      </a:r>
                    </a:p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24-72 часа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9998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Аптека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устно по записи</a:t>
                      </a:r>
                    </a:p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24-72 часа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6180">
                <a:tc>
                  <a:txBody>
                    <a:bodyPr/>
                    <a:lstStyle/>
                    <a:p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Медориентирование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232" marR="61232" marT="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устно по записи</a:t>
                      </a:r>
                    </a:p>
                    <a:p>
                      <a:pPr marL="0" marR="0" lvl="0" indent="0" algn="ctr" defTabSz="100774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9:00-21:00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 Narrow" panose="020B0606020202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24-72 часа</a:t>
                      </a:r>
                    </a:p>
                  </a:txBody>
                  <a:tcPr marL="61232" marR="6123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6646986" y="0"/>
            <a:ext cx="0" cy="7559675"/>
          </a:xfrm>
          <a:prstGeom prst="line">
            <a:avLst/>
          </a:prstGeom>
          <a:ln w="28575">
            <a:solidFill>
              <a:srgbClr val="38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Picture 3" descr="D:\1 - Mine\- WEB-design UI-UX\- Works\33- ДоброСЕРВИС\10 Визитка\ppt\Vector.png"/>
          <p:cNvPicPr>
            <a:picLocks noChangeAspect="1" noChangeArrowheads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0504">
            <a:off x="7396255" y="474755"/>
            <a:ext cx="6014415" cy="65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24"/>
          <p:cNvSpPr/>
          <p:nvPr/>
        </p:nvSpPr>
        <p:spPr>
          <a:xfrm>
            <a:off x="677206" y="4217020"/>
            <a:ext cx="6066393" cy="2891425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yur-gazeta.ru/wp-content/uploads/2020/01/DT5MNAhW0AA_Hn5.jpg"/>
          <p:cNvSpPr>
            <a:spLocks noChangeAspect="1" noChangeArrowheads="1"/>
          </p:cNvSpPr>
          <p:nvPr/>
        </p:nvSpPr>
        <p:spPr bwMode="auto">
          <a:xfrm>
            <a:off x="1148377" y="610271"/>
            <a:ext cx="242478" cy="242478"/>
          </a:xfrm>
          <a:prstGeom prst="rect">
            <a:avLst/>
          </a:prstGeom>
          <a:noFill/>
        </p:spPr>
        <p:txBody>
          <a:bodyPr vert="horz" wrap="square" lIns="72743" tIns="36371" rIns="72743" bIns="36371" numCol="1" anchor="t" anchorCtr="0" compatLnSpc="1"/>
          <a:lstStyle/>
          <a:p>
            <a:pPr>
              <a:defRPr/>
            </a:pPr>
            <a:endParaRPr lang="ru-RU" sz="1800"/>
          </a:p>
        </p:txBody>
      </p:sp>
      <p:sp>
        <p:nvSpPr>
          <p:cNvPr id="4" name="AutoShape 4" descr="https://yur-gazeta.ru/wp-content/uploads/2020/01/DT5MNAhW0AA_Hn5.jpg"/>
          <p:cNvSpPr>
            <a:spLocks noChangeAspect="1" noChangeArrowheads="1"/>
          </p:cNvSpPr>
          <p:nvPr/>
        </p:nvSpPr>
        <p:spPr bwMode="auto">
          <a:xfrm>
            <a:off x="1269617" y="731511"/>
            <a:ext cx="242478" cy="242478"/>
          </a:xfrm>
          <a:prstGeom prst="rect">
            <a:avLst/>
          </a:prstGeom>
          <a:noFill/>
        </p:spPr>
        <p:txBody>
          <a:bodyPr vert="horz" wrap="square" lIns="72743" tIns="36371" rIns="72743" bIns="36371" numCol="1" anchor="t" anchorCtr="0" compatLnSpc="1"/>
          <a:lstStyle/>
          <a:p>
            <a:pPr>
              <a:defRPr/>
            </a:pPr>
            <a:endParaRPr lang="ru-RU" sz="1800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56491" y="1633132"/>
            <a:ext cx="83594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</a:rPr>
              <a:t>ПРИ УГРОЗЕ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</a:rPr>
              <a:t>ЖИЗНИ,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</a:rPr>
              <a:t>ЗДОРОВЬЮ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</a:rPr>
              <a:t>, ЧЕСТИ И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</a:rPr>
              <a:t>ДОСТОИНСТВУ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</a:rPr>
              <a:t>ОКАЗЫВАЮТСЯ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/>
              </a:rPr>
              <a:t>НЕМЕДЛЕННО!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62266" y="2382097"/>
            <a:ext cx="5578707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940" indent="-154940">
              <a:buFont typeface="Arial" panose="020B0604020202020204"/>
              <a:buChar char="•"/>
              <a:defRPr/>
            </a:pPr>
            <a:r>
              <a:rPr lang="ru-RU" sz="1800" b="1" dirty="0">
                <a:latin typeface="Arial" panose="020B0604020202020204"/>
                <a:ea typeface="KievitCyr-Regular"/>
                <a:cs typeface="Arial" panose="020B0604020202020204"/>
              </a:rPr>
              <a:t>Экстренный запрос принимается по телефону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/>
                <a:ea typeface="KievitCyr-Regular"/>
                <a:cs typeface="Arial" panose="020B0604020202020204"/>
              </a:rPr>
              <a:t>8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/>
                <a:ea typeface="KievitCyr-Regular"/>
                <a:cs typeface="Arial" panose="020B0604020202020204"/>
              </a:rPr>
              <a:t>800 775 99 53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/>
                <a:ea typeface="KievitCyr-Regular"/>
                <a:cs typeface="Arial" panose="020B0604020202020204"/>
              </a:rPr>
              <a:t>или кнопке </a:t>
            </a:r>
            <a:r>
              <a:rPr lang="ru-RU" sz="1800" b="1" dirty="0">
                <a:latin typeface="Arial" panose="020B0604020202020204"/>
                <a:ea typeface="KievitCyr-Regular"/>
                <a:cs typeface="Arial" panose="020B0604020202020204"/>
              </a:rPr>
              <a:t>в мобильном приложении</a:t>
            </a:r>
          </a:p>
          <a:p>
            <a:pPr>
              <a:defRPr/>
            </a:pPr>
            <a:endParaRPr lang="ru-RU" sz="1800" b="1" dirty="0">
              <a:solidFill>
                <a:srgbClr val="C00000"/>
              </a:solidFill>
              <a:latin typeface="Arial" panose="020B0604020202020204"/>
              <a:ea typeface="KievitCyr-Regular"/>
              <a:cs typeface="Arial" panose="020B0604020202020204"/>
            </a:endParaRPr>
          </a:p>
          <a:p>
            <a:pPr marL="154940" indent="-154940">
              <a:buFont typeface="Arial" panose="020B0604020202020204"/>
              <a:buChar char="•"/>
              <a:defRPr/>
            </a:pPr>
            <a:r>
              <a:rPr lang="ru-RU" sz="1800" b="1" dirty="0">
                <a:latin typeface="Arial" panose="020B0604020202020204"/>
                <a:ea typeface="KievitCyr-Regular"/>
                <a:cs typeface="Arial" panose="020B0604020202020204"/>
              </a:rPr>
              <a:t>Время экстренной консультации не ограничено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77206" y="4355073"/>
            <a:ext cx="595313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KievitCyr-Regular"/>
                <a:cs typeface="Arial" panose="020B0604020202020204"/>
              </a:rPr>
              <a:t>Примеры экстренных ситуаций:</a:t>
            </a:r>
          </a:p>
          <a:p>
            <a:pPr marL="154940" indent="-154940">
              <a:buFont typeface="Arial" panose="020B0604020202020204"/>
              <a:buChar char="•"/>
              <a:defRPr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KievitCyr-Regular"/>
                <a:cs typeface="Arial" panose="020B0604020202020204"/>
              </a:rPr>
              <a:t>Попал в ДТП </a:t>
            </a:r>
          </a:p>
          <a:p>
            <a:pPr marL="154940" indent="-154940">
              <a:buFont typeface="Arial" panose="020B0604020202020204"/>
              <a:buChar char="•"/>
              <a:defRPr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KievitCyr-Regular"/>
                <a:cs typeface="Arial" panose="020B0604020202020204"/>
              </a:rPr>
              <a:t>Остановил ДПС. Не согласен с досмотром автомобиля в ночное время</a:t>
            </a:r>
          </a:p>
          <a:p>
            <a:pPr marL="154940" indent="-154940">
              <a:buFont typeface="Arial" panose="020B0604020202020204"/>
              <a:buChar char="•"/>
              <a:defRPr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KievitCyr-Regular"/>
                <a:cs typeface="Arial" panose="020B0604020202020204"/>
              </a:rPr>
              <a:t>Вызвал скорую помощь не приезжает </a:t>
            </a:r>
          </a:p>
          <a:p>
            <a:pPr marL="154940" indent="-154940">
              <a:buFont typeface="Arial" panose="020B0604020202020204"/>
              <a:buChar char="•"/>
              <a:defRPr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KievitCyr-Regular"/>
                <a:cs typeface="Arial" panose="020B0604020202020204"/>
              </a:rPr>
              <a:t>Не госпитализируют по диагнозу. Требуют платных услуг</a:t>
            </a:r>
          </a:p>
          <a:p>
            <a:pPr marL="154940" indent="-154940">
              <a:buFont typeface="Arial" panose="020B0604020202020204"/>
              <a:buChar char="•"/>
              <a:defRPr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KievitCyr-Regular"/>
                <a:cs typeface="Arial" panose="020B0604020202020204"/>
              </a:rPr>
              <a:t>Утеря документов, невозможно вылететь/выехать в другой город</a:t>
            </a:r>
          </a:p>
          <a:p>
            <a:pPr marL="154940" indent="-154940">
              <a:buFont typeface="Arial" panose="020B0604020202020204"/>
              <a:buChar char="•"/>
              <a:defRPr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KievitCyr-Regular"/>
                <a:cs typeface="Arial" panose="020B0604020202020204"/>
              </a:rPr>
              <a:t>Стал жертвой нападения/физического насилия</a:t>
            </a:r>
          </a:p>
          <a:p>
            <a:pPr marL="154940" indent="-154940">
              <a:buFont typeface="Arial" panose="020B0604020202020204"/>
              <a:buChar char="•"/>
              <a:defRPr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KievitCyr-Regular"/>
                <a:cs typeface="Arial" panose="020B0604020202020204"/>
              </a:rPr>
              <a:t>Задержал наряд полиции</a:t>
            </a:r>
          </a:p>
          <a:p>
            <a:pPr marL="154940" indent="-154940">
              <a:buFont typeface="Arial" panose="020B0604020202020204"/>
              <a:buChar char="•"/>
              <a:defRPr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KievitCyr-Regular"/>
                <a:cs typeface="Arial" panose="020B0604020202020204"/>
              </a:rPr>
              <a:t>Прорвало трубу, заливает квартиру</a:t>
            </a:r>
          </a:p>
          <a:p>
            <a:pPr marL="154940" indent="-154940">
              <a:buFont typeface="Arial" panose="020B0604020202020204"/>
              <a:buChar char="•"/>
              <a:defRPr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KievitCyr-Regular"/>
                <a:cs typeface="Arial" panose="020B0604020202020204"/>
              </a:rPr>
              <a:t>Не сажают на поезд по билетам </a:t>
            </a:r>
          </a:p>
        </p:txBody>
      </p:sp>
      <p:pic>
        <p:nvPicPr>
          <p:cNvPr id="24" name="Рисунок 23" descr="Изображение выглядит как текст, снимок экрана, число, программное обеспеч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l="-2" t="3590" r="-557" b="28964"/>
          <a:stretch>
            <a:fillRect/>
          </a:stretch>
        </p:blipFill>
        <p:spPr>
          <a:xfrm>
            <a:off x="9393113" y="1769166"/>
            <a:ext cx="2481763" cy="4174433"/>
          </a:xfrm>
          <a:prstGeom prst="rect">
            <a:avLst/>
          </a:prstGeom>
          <a:ln>
            <a:noFill/>
          </a:ln>
        </p:spPr>
      </p:pic>
      <p:cxnSp>
        <p:nvCxnSpPr>
          <p:cNvPr id="16" name="Прямая со стрелкой 15"/>
          <p:cNvCxnSpPr/>
          <p:nvPr/>
        </p:nvCxnSpPr>
        <p:spPr bwMode="auto">
          <a:xfrm flipV="1">
            <a:off x="5804452" y="2752165"/>
            <a:ext cx="3211514" cy="14225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Прямоугольник 1"/>
          <p:cNvSpPr/>
          <p:nvPr/>
        </p:nvSpPr>
        <p:spPr bwMode="auto">
          <a:xfrm>
            <a:off x="656491" y="408345"/>
            <a:ext cx="7470123" cy="646331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3A96A8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ЭКСТРЕННЫЕ КОНСУЛЬТАЦИИ</a:t>
            </a:r>
            <a:endParaRPr lang="ru-RU" sz="3600" b="1" dirty="0">
              <a:solidFill>
                <a:srgbClr val="3A96A8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169" y="1304055"/>
            <a:ext cx="2979650" cy="5804390"/>
          </a:xfrm>
          <a:prstGeom prst="rect">
            <a:avLst/>
          </a:prstGeom>
        </p:spPr>
      </p:pic>
      <p:pic>
        <p:nvPicPr>
          <p:cNvPr id="7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398" y="216361"/>
            <a:ext cx="636388" cy="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11978786" y="-88108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24"/>
          <p:cNvSpPr/>
          <p:nvPr/>
        </p:nvSpPr>
        <p:spPr bwMode="auto">
          <a:xfrm>
            <a:off x="7041306" y="1554256"/>
            <a:ext cx="6209620" cy="5752152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24"/>
          <p:cNvSpPr/>
          <p:nvPr/>
        </p:nvSpPr>
        <p:spPr bwMode="auto">
          <a:xfrm>
            <a:off x="261310" y="1554256"/>
            <a:ext cx="6420541" cy="5752152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27" y="1750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Слайд think-cell" r:id="rId7" imgW="9525" imgH="9525" progId="TCLayout.ActiveDocument.1">
                  <p:embed/>
                </p:oleObj>
              </mc:Choice>
              <mc:Fallback>
                <p:oleObj name="Слайд think-cell" r:id="rId7" imgW="9525" imgH="9525" progId="TCLayout.ActiveDocument.1">
                  <p:embed/>
                  <p:pic>
                    <p:nvPicPr>
                      <p:cNvPr id="0" name="Объект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7" y="1750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3085" b="1" dirty="0">
              <a:solidFill>
                <a:schemeClr val="tx1"/>
              </a:solidFill>
              <a:latin typeface="GPN_DIN Condensed" panose="020B0506020202020204" pitchFamily="34" charset="-52"/>
              <a:cs typeface="Arial" panose="020B0604020202020204" pitchFamily="34" charset="0"/>
              <a:sym typeface="GPN_DIN Condensed" panose="020B0506020202020204" pitchFamily="34" charset="-52"/>
            </a:endParaRPr>
          </a:p>
        </p:txBody>
      </p:sp>
      <p:sp>
        <p:nvSpPr>
          <p:cNvPr id="5" name="Прямоугольник 4" hidden="1"/>
          <p:cNvSpPr/>
          <p:nvPr>
            <p:custDataLst>
              <p:tags r:id="rId4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2645" dirty="0"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23" name="Прямоугольник 1"/>
          <p:cNvSpPr/>
          <p:nvPr/>
        </p:nvSpPr>
        <p:spPr>
          <a:xfrm>
            <a:off x="383789" y="4909071"/>
            <a:ext cx="534427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ru-RU" altLang="ru-RU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Кто оказывает консультации?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83789" y="5229866"/>
            <a:ext cx="599063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Юристы с высшим образованием и практикой от 5 лет, специализацией от 2-х областей </a:t>
            </a:r>
            <a:r>
              <a:rPr lang="ru-RU" sz="1600" dirty="0" smtClean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права</a:t>
            </a:r>
            <a:endParaRPr lang="ru-RU" sz="1600" dirty="0"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  <a:sym typeface="+mn-ea"/>
            </a:endParaRP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Для ответа система подбирает юриста по области </a:t>
            </a:r>
            <a:r>
              <a:rPr lang="ru-RU" sz="1600" dirty="0" smtClean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права</a:t>
            </a:r>
            <a:endParaRPr lang="ru-RU" sz="1600" dirty="0"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  <a:sym typeface="+mn-ea"/>
            </a:endParaRP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Беседа </a:t>
            </a:r>
            <a:r>
              <a:rPr lang="ru-RU" sz="160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до полного ответа на </a:t>
            </a:r>
            <a:r>
              <a:rPr lang="ru-RU" sz="1600" dirty="0" smtClean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вопрос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Средняя </a:t>
            </a:r>
            <a:r>
              <a:rPr lang="ru-RU" altLang="ru-RU" sz="160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продолжительность</a:t>
            </a:r>
            <a:r>
              <a:rPr lang="en-US" altLang="ru-RU" sz="160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 </a:t>
            </a:r>
            <a:r>
              <a:rPr lang="ru-RU" altLang="ru-RU" sz="160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устной консультации – </a:t>
            </a:r>
            <a:r>
              <a:rPr lang="ru-RU" altLang="ru-RU" sz="1600" dirty="0" smtClean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10 </a:t>
            </a:r>
            <a:r>
              <a:rPr lang="ru-RU" altLang="ru-RU" sz="160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мин или до решения </a:t>
            </a:r>
            <a:r>
              <a:rPr lang="ru-RU" altLang="ru-RU" sz="1600" dirty="0" smtClean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кейса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Количество </a:t>
            </a:r>
            <a:r>
              <a:rPr lang="ru-RU" altLang="ru-RU" sz="160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консультаций по одной теме не </a:t>
            </a:r>
            <a:r>
              <a:rPr lang="ru-RU" altLang="ru-RU" sz="1600" dirty="0" smtClean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ограничено</a:t>
            </a:r>
            <a:endParaRPr lang="ru-RU" sz="1600" dirty="0"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32" name="Замещающее содержимое 31" descr="1"/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266699" y="93690"/>
            <a:ext cx="965261" cy="1187898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231960" y="296554"/>
            <a:ext cx="11591925" cy="976226"/>
          </a:xfrm>
        </p:spPr>
        <p:txBody>
          <a:bodyPr vert="horz">
            <a:normAutofit/>
          </a:bodyPr>
          <a:lstStyle/>
          <a:p>
            <a:pPr defTabSz="633095" eaLnBrk="0" fontAlgn="base" hangingPunct="0">
              <a:lnSpc>
                <a:spcPct val="100000"/>
              </a:lnSpc>
              <a:spcAft>
                <a:spcPct val="0"/>
              </a:spcAft>
              <a:tabLst>
                <a:tab pos="316230" algn="l"/>
              </a:tabLst>
              <a:defRPr/>
            </a:pPr>
            <a:r>
              <a:rPr kumimoji="1" lang="ru-RU" sz="3600" b="1" cap="all" dirty="0">
                <a:solidFill>
                  <a:srgbClr val="3A96A8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Юридические </a:t>
            </a:r>
            <a:r>
              <a:rPr kumimoji="1" lang="ru-RU" sz="3600" b="1" cap="all" dirty="0" smtClean="0">
                <a:solidFill>
                  <a:srgbClr val="3A96A8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консультации</a:t>
            </a:r>
            <a:br>
              <a:rPr kumimoji="1" lang="ru-RU" sz="3600" b="1" cap="all" dirty="0" smtClean="0">
                <a:solidFill>
                  <a:srgbClr val="3A96A8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ПОМОЩЬ В РЕШЕНИИ ЛЮБЫХ ПРАВОВЫХ ВОПРОСОВ</a:t>
            </a:r>
            <a:endParaRPr kumimoji="1" lang="ru-RU" altLang="ru-RU" sz="3600" b="1" dirty="0">
              <a:solidFill>
                <a:srgbClr val="3A96A8"/>
              </a:solidFill>
              <a:latin typeface="Arial Narrow" panose="020B0606020202030204" pitchFamily="34" charset="0"/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789" y="1945511"/>
            <a:ext cx="59079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" indent="-194310" defTabSz="311150">
              <a:spcAft>
                <a:spcPts val="300"/>
              </a:spcAft>
              <a:buClr>
                <a:srgbClr val="A5A5A5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Экстренная устная консультация</a:t>
            </a:r>
          </a:p>
          <a:p>
            <a:pPr marL="194310" indent="-194310" defTabSz="311150">
              <a:spcAft>
                <a:spcPts val="300"/>
              </a:spcAft>
              <a:buClr>
                <a:srgbClr val="A5A5A5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Устная консультация юриста</a:t>
            </a:r>
          </a:p>
          <a:p>
            <a:pPr marL="194310" indent="-194310" defTabSz="311150">
              <a:spcAft>
                <a:spcPts val="300"/>
              </a:spcAft>
              <a:buClr>
                <a:srgbClr val="A5A5A5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Содействие юриста в переговорах</a:t>
            </a:r>
          </a:p>
          <a:p>
            <a:pPr marL="194310" indent="-194310" algn="l" defTabSz="311150">
              <a:spcAft>
                <a:spcPts val="300"/>
              </a:spcAft>
              <a:buClr>
                <a:srgbClr val="A5A5A5"/>
              </a:buClr>
              <a:buSzTx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Письменная консультация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юриста</a:t>
            </a:r>
          </a:p>
          <a:p>
            <a:pPr marL="194310" indent="-194310" algn="l" defTabSz="311150">
              <a:spcAft>
                <a:spcPts val="300"/>
              </a:spcAft>
              <a:buClr>
                <a:srgbClr val="A5A5A5"/>
              </a:buClr>
              <a:buSz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Рекомендуемая модель договора</a:t>
            </a:r>
          </a:p>
          <a:p>
            <a:pPr marL="194310" indent="-194310" defTabSz="311150">
              <a:spcAft>
                <a:spcPts val="300"/>
              </a:spcAft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Устное правовое разъяснение </a:t>
            </a:r>
            <a:r>
              <a:rPr lang="ru-RU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  <a:p>
            <a:pPr marL="194310" indent="-194310" defTabSz="311150">
              <a:spcAft>
                <a:spcPts val="300"/>
              </a:spcAft>
              <a:buClr>
                <a:srgbClr val="A5A5A5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Налоговое консультирование для физических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лиц</a:t>
            </a:r>
          </a:p>
          <a:p>
            <a:pPr marL="194310" indent="-194310" defTabSz="311150">
              <a:spcAft>
                <a:spcPts val="300"/>
              </a:spcAft>
              <a:buClr>
                <a:srgbClr val="A5A5A5"/>
              </a:buClr>
              <a:buSzPct val="100000"/>
              <a:buFont typeface="Arial" panose="020B0604020202020204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  <a:sym typeface="+mn-ea"/>
            </a:endParaRPr>
          </a:p>
          <a:p>
            <a:pPr defTabSz="465455">
              <a:buClr>
                <a:srgbClr val="A5A5A5"/>
              </a:buClr>
            </a:pPr>
            <a:r>
              <a:rPr lang="ru-RU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Ограничения:</a:t>
            </a:r>
          </a:p>
          <a:p>
            <a:pPr marL="285750" indent="-285750" defTabSz="311150"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Не оказываются консультации по трудовому праву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3789" y="1637336"/>
            <a:ext cx="2562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65455">
              <a:buClr>
                <a:srgbClr val="A5A5A5"/>
              </a:buClr>
            </a:pPr>
            <a:r>
              <a:rPr lang="ru-RU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Виды </a:t>
            </a:r>
            <a:r>
              <a:rPr lang="ru-RU" b="1" dirty="0" smtClean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консультаций:</a:t>
            </a:r>
            <a:endParaRPr lang="ru-RU" b="1" dirty="0">
              <a:solidFill>
                <a:srgbClr val="3A96A8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20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11" y="365951"/>
            <a:ext cx="636388" cy="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12040099" y="51770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8"/>
          <p:cNvSpPr/>
          <p:nvPr/>
        </p:nvSpPr>
        <p:spPr>
          <a:xfrm>
            <a:off x="7098211" y="1669801"/>
            <a:ext cx="4640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65455">
              <a:buClr>
                <a:srgbClr val="A5A5A5"/>
              </a:buClr>
            </a:pPr>
            <a:r>
              <a:rPr lang="ru-RU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Самые частые вопросы к </a:t>
            </a:r>
            <a:r>
              <a:rPr lang="ru-RU" b="1" dirty="0" smtClean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юристу 2024</a:t>
            </a:r>
            <a:endParaRPr lang="ru-RU" b="1" dirty="0">
              <a:solidFill>
                <a:srgbClr val="3A96A8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7098212" y="2125593"/>
          <a:ext cx="6152714" cy="493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Замещающее содержимое 3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07" y="175675"/>
            <a:ext cx="1051422" cy="1293933"/>
          </a:xfrm>
          <a:prstGeom prst="rect">
            <a:avLst/>
          </a:prstGeom>
        </p:spPr>
      </p:pic>
      <p:pic>
        <p:nvPicPr>
          <p:cNvPr id="15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11" y="365951"/>
            <a:ext cx="636388" cy="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12040098" y="61478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11515" y="495729"/>
            <a:ext cx="9715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33095" eaLnBrk="0" hangingPunct="0">
              <a:tabLst>
                <a:tab pos="316230" algn="l"/>
              </a:tabLst>
              <a:defRPr/>
            </a:pPr>
            <a:r>
              <a:rPr lang="en-US" sz="3600" b="1" dirty="0">
                <a:solidFill>
                  <a:srgbClr val="3A95A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LEGAL CLOUD</a:t>
            </a:r>
            <a:r>
              <a:rPr lang="ru-RU" sz="3600" b="1" dirty="0">
                <a:solidFill>
                  <a:srgbClr val="3A95A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И РОБОТ ЮРИСТ</a:t>
            </a:r>
          </a:p>
          <a:p>
            <a:pPr defTabSz="633095" eaLnBrk="0" hangingPunct="0">
              <a:tabLst>
                <a:tab pos="316230" algn="l"/>
              </a:tabLst>
              <a:defRPr/>
            </a:pPr>
            <a:r>
              <a:rPr kumimoji="1" lang="ru-RU" b="1" cap="all" dirty="0">
                <a:solidFill>
                  <a:srgbClr val="3A95A8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для повышения собственных компетенций в юридических вопросах</a:t>
            </a:r>
            <a:endParaRPr kumimoji="1" lang="ru-RU" altLang="ru-RU" b="1" cap="all" dirty="0">
              <a:solidFill>
                <a:srgbClr val="3A95A8"/>
              </a:solidFill>
              <a:latin typeface="Arial Narrow" panose="020B0606020202030204" pitchFamily="34" charset="0"/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6" b="55361"/>
          <a:stretch>
            <a:fillRect/>
          </a:stretch>
        </p:blipFill>
        <p:spPr>
          <a:xfrm>
            <a:off x="674506" y="2023069"/>
            <a:ext cx="4911985" cy="1471561"/>
          </a:xfrm>
          <a:prstGeom prst="rect">
            <a:avLst/>
          </a:prstGeom>
          <a:ln w="12700">
            <a:solidFill>
              <a:srgbClr val="38949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9" name="Текстовое поле 4"/>
          <p:cNvSpPr txBox="1"/>
          <p:nvPr/>
        </p:nvSpPr>
        <p:spPr>
          <a:xfrm>
            <a:off x="647305" y="3614982"/>
            <a:ext cx="5176535" cy="1414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cap="all" dirty="0" smtClean="0">
                <a:solidFill>
                  <a:srgbClr val="FF0000"/>
                </a:solidFill>
                <a:latin typeface="Arial Narrow" panose="020B0606020202030204" pitchFamily="34" charset="0"/>
                <a:ea typeface="GPN_DIN Condensed Bold" panose="020B0706020202020204" pitchFamily="34" charset="77"/>
                <a:cs typeface="Arial" panose="020B0604020202020204" pitchFamily="34" charset="0"/>
                <a:sym typeface="+mn-ea"/>
              </a:rPr>
              <a:t>NEW </a:t>
            </a:r>
            <a:r>
              <a:rPr lang="ru-RU" altLang="en-US" b="1" dirty="0">
                <a:solidFill>
                  <a:srgbClr val="3A9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РОБОТ-ЮРИСТ</a:t>
            </a:r>
            <a:r>
              <a:rPr lang="ru-RU" altLang="en-US" b="1" dirty="0">
                <a:solidFill>
                  <a:srgbClr val="389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ЧАТ БОТ на основе искусственного интеллекта.</a:t>
            </a:r>
          </a:p>
          <a:p>
            <a:endParaRPr lang="ru-R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Для получения мгновенных ответов и юридических разъяснений</a:t>
            </a:r>
          </a:p>
        </p:txBody>
      </p:sp>
      <p:pic>
        <p:nvPicPr>
          <p:cNvPr id="11" name="Picture 3" descr="D:\1 - Mine\- WEB-design UI-UX\- Works\33- ДоброСЕРВИС\10 Визитка\ppt\Vect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089" y="2758850"/>
            <a:ext cx="1348702" cy="160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5741856" y="3587775"/>
            <a:ext cx="1716766" cy="169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203968" y="5225541"/>
            <a:ext cx="1716766" cy="169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овое поле 2"/>
          <p:cNvSpPr txBox="1"/>
          <p:nvPr/>
        </p:nvSpPr>
        <p:spPr>
          <a:xfrm>
            <a:off x="8718478" y="2771611"/>
            <a:ext cx="400662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 dirty="0">
                <a:solidFill>
                  <a:srgbClr val="3A9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Нострадамус</a:t>
            </a:r>
          </a:p>
        </p:txBody>
      </p:sp>
      <p:sp>
        <p:nvSpPr>
          <p:cNvPr id="18" name="Текстовое поле 3"/>
          <p:cNvSpPr txBox="1"/>
          <p:nvPr/>
        </p:nvSpPr>
        <p:spPr>
          <a:xfrm>
            <a:off x="8745679" y="3657617"/>
            <a:ext cx="400662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 dirty="0">
                <a:solidFill>
                  <a:srgbClr val="3A9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Тезаурус</a:t>
            </a:r>
          </a:p>
        </p:txBody>
      </p:sp>
      <p:sp>
        <p:nvSpPr>
          <p:cNvPr id="20" name="Rectangle 5"/>
          <p:cNvSpPr/>
          <p:nvPr/>
        </p:nvSpPr>
        <p:spPr>
          <a:xfrm>
            <a:off x="8745855" y="3946055"/>
            <a:ext cx="3860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получить ответ на свой правовой запрос, сделать выгрузку похожих вопросов и готовых решений</a:t>
            </a:r>
          </a:p>
        </p:txBody>
      </p:sp>
      <p:sp>
        <p:nvSpPr>
          <p:cNvPr id="22" name="Rectangle 6"/>
          <p:cNvSpPr/>
          <p:nvPr/>
        </p:nvSpPr>
        <p:spPr>
          <a:xfrm>
            <a:off x="8745855" y="3137133"/>
            <a:ext cx="3674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провести аудит собственного правового поля</a:t>
            </a:r>
          </a:p>
        </p:txBody>
      </p:sp>
      <p:sp>
        <p:nvSpPr>
          <p:cNvPr id="23" name="Текстовое поле 4"/>
          <p:cNvSpPr txBox="1"/>
          <p:nvPr/>
        </p:nvSpPr>
        <p:spPr>
          <a:xfrm>
            <a:off x="8745855" y="4790534"/>
            <a:ext cx="400662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 dirty="0">
                <a:solidFill>
                  <a:srgbClr val="3A9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помощник</a:t>
            </a:r>
          </a:p>
        </p:txBody>
      </p:sp>
      <p:sp>
        <p:nvSpPr>
          <p:cNvPr id="24" name="Rectangle 13"/>
          <p:cNvSpPr/>
          <p:nvPr/>
        </p:nvSpPr>
        <p:spPr>
          <a:xfrm>
            <a:off x="8762190" y="5093809"/>
            <a:ext cx="4257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Помощь в определении прав </a:t>
            </a:r>
          </a:p>
          <a:p>
            <a:r>
              <a:rPr lang="ru-RU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на льготы, субсидии и гарантии</a:t>
            </a:r>
          </a:p>
          <a:p>
            <a:r>
              <a:rPr lang="ru-RU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социального статуса и места проживания.</a:t>
            </a:r>
          </a:p>
        </p:txBody>
      </p:sp>
      <p:pic>
        <p:nvPicPr>
          <p:cNvPr id="25" name="Изображение 1" descr="WhatsApp Image 2023-06-07 at 15.35.21"/>
          <p:cNvPicPr>
            <a:picLocks noChangeAspect="1"/>
          </p:cNvPicPr>
          <p:nvPr/>
        </p:nvPicPr>
        <p:blipFill>
          <a:blip r:embed="rId7"/>
          <a:srcRect t="3494" b="38424"/>
          <a:stretch>
            <a:fillRect/>
          </a:stretch>
        </p:blipFill>
        <p:spPr>
          <a:xfrm>
            <a:off x="6600239" y="1982184"/>
            <a:ext cx="1975433" cy="2523813"/>
          </a:xfrm>
          <a:prstGeom prst="rect">
            <a:avLst/>
          </a:prstGeom>
          <a:ln w="12700">
            <a:solidFill>
              <a:srgbClr val="38949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8718478" y="2052069"/>
            <a:ext cx="4257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3A9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CLOUD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библиотека юридических знаний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: скругленные углы 24"/>
          <p:cNvSpPr/>
          <p:nvPr/>
        </p:nvSpPr>
        <p:spPr bwMode="auto">
          <a:xfrm>
            <a:off x="7451325" y="1688123"/>
            <a:ext cx="5851437" cy="3752396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: скругленные углы 24"/>
          <p:cNvSpPr/>
          <p:nvPr/>
        </p:nvSpPr>
        <p:spPr bwMode="auto">
          <a:xfrm>
            <a:off x="7451324" y="5675696"/>
            <a:ext cx="5851437" cy="1590039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24"/>
          <p:cNvSpPr/>
          <p:nvPr/>
        </p:nvSpPr>
        <p:spPr bwMode="auto">
          <a:xfrm>
            <a:off x="261310" y="1688123"/>
            <a:ext cx="6420541" cy="5577611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27" y="1750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Слайд think-cell" r:id="rId7" imgW="9525" imgH="9525" progId="TCLayout.ActiveDocument.1">
                  <p:embed/>
                </p:oleObj>
              </mc:Choice>
              <mc:Fallback>
                <p:oleObj name="Слайд think-cell" r:id="rId7" imgW="9525" imgH="9525" progId="TCLayout.ActiveDocument.1">
                  <p:embed/>
                  <p:pic>
                    <p:nvPicPr>
                      <p:cNvPr id="0" name="Объект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7" y="1750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3085" b="1" dirty="0">
              <a:solidFill>
                <a:schemeClr val="tx1"/>
              </a:solidFill>
              <a:latin typeface="GPN_DIN Condensed" panose="020B0506020202020204" pitchFamily="34" charset="-52"/>
              <a:cs typeface="Arial" panose="020B0604020202020204" pitchFamily="34" charset="0"/>
              <a:sym typeface="GPN_DIN Condensed" panose="020B0506020202020204" pitchFamily="34" charset="-52"/>
            </a:endParaRPr>
          </a:p>
        </p:txBody>
      </p:sp>
      <p:sp>
        <p:nvSpPr>
          <p:cNvPr id="5" name="Прямоугольник 4" hidden="1"/>
          <p:cNvSpPr/>
          <p:nvPr>
            <p:custDataLst>
              <p:tags r:id="rId4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2645" dirty="0"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23" name="Прямоугольник 1"/>
          <p:cNvSpPr/>
          <p:nvPr/>
        </p:nvSpPr>
        <p:spPr>
          <a:xfrm>
            <a:off x="401836" y="4476928"/>
            <a:ext cx="534427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defTabSz="465455">
              <a:buClr>
                <a:srgbClr val="A5A5A5"/>
              </a:buClr>
            </a:pPr>
            <a:r>
              <a:rPr lang="ru-RU" altLang="ru-RU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Кто оказывает консультации?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1836" y="4995315"/>
            <a:ext cx="564677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045" indent="-233045" defTabSz="311150">
              <a:spcAft>
                <a:spcPts val="300"/>
              </a:spcAft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Специалисты с высшим психологическим образованием: МГУ, ВШЭ, МИП, МГППУ, РГГУ</a:t>
            </a:r>
          </a:p>
          <a:p>
            <a:pPr marL="233045" indent="-233045" defTabSz="311150">
              <a:spcAft>
                <a:spcPts val="300"/>
              </a:spcAft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Опыт консультирования от 2-х лет </a:t>
            </a:r>
          </a:p>
          <a:p>
            <a:pPr marL="233045" indent="-233045" defTabSz="311150">
              <a:spcAft>
                <a:spcPts val="300"/>
              </a:spcAft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Наличие одной или нескольких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специализаций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1836" y="6658138"/>
            <a:ext cx="4180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Формат консультации</a:t>
            </a:r>
            <a:r>
              <a:rPr lang="ru-RU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аудио/видео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67927" y="5762558"/>
            <a:ext cx="555410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045" indent="-233045" defTabSz="311150">
              <a:spcAft>
                <a:spcPts val="300"/>
              </a:spcAft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Теги при записи помогают подобрать профильного психолога</a:t>
            </a:r>
          </a:p>
          <a:p>
            <a:pPr marL="233045" indent="-233045" defTabSz="311150">
              <a:spcAft>
                <a:spcPts val="300"/>
              </a:spcAft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Формат консультация - беседа, упражнения</a:t>
            </a:r>
          </a:p>
          <a:p>
            <a:pPr marL="233045" indent="-233045" defTabSz="311150">
              <a:spcAft>
                <a:spcPts val="300"/>
              </a:spcAft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Длительность консультации – 50 минут</a:t>
            </a:r>
          </a:p>
          <a:p>
            <a:pPr marL="233045" indent="-233045" defTabSz="311150">
              <a:spcAft>
                <a:spcPts val="300"/>
              </a:spcAft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Психолог может направить к психиатру, неврологу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1836" y="1836224"/>
            <a:ext cx="60165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11150" eaLnBrk="1" hangingPunct="1">
              <a:buClr>
                <a:srgbClr val="A5A5A5"/>
              </a:buClr>
              <a:buFont typeface="Arial" panose="020B0604020202020204" pitchFamily="34" charset="0"/>
            </a:pPr>
            <a:r>
              <a:rPr lang="ru-RU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Помощь в решении любых вопросов</a:t>
            </a:r>
            <a:r>
              <a:rPr lang="ru-RU" sz="1800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,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касающихся </a:t>
            </a: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эмоционального состояния и </a:t>
            </a:r>
            <a:r>
              <a:rPr lang="ru-RU" sz="1800" b="1" dirty="0" smtClean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переживаний</a:t>
            </a:r>
            <a:endParaRPr lang="en-US" sz="1800" b="1" dirty="0" smtClean="0">
              <a:solidFill>
                <a:prstClr val="black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  <a:sym typeface="+mn-ea"/>
            </a:endParaRPr>
          </a:p>
          <a:p>
            <a:pPr defTabSz="311150" eaLnBrk="1" hangingPunct="1">
              <a:buClr>
                <a:srgbClr val="A5A5A5"/>
              </a:buClr>
              <a:buFont typeface="Arial" panose="020B0604020202020204" pitchFamily="34" charset="0"/>
            </a:pPr>
            <a:endParaRPr lang="ru-RU" sz="1800" dirty="0">
              <a:solidFill>
                <a:prstClr val="black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  <a:p>
            <a:pPr marL="233045" indent="-233045" defTabSz="311150">
              <a:spcAft>
                <a:spcPts val="300"/>
              </a:spcAft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Экстренная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устная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консультация</a:t>
            </a:r>
          </a:p>
          <a:p>
            <a:pPr marL="233045" indent="-233045" defTabSz="311150">
              <a:spcAft>
                <a:spcPts val="300"/>
              </a:spcAft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Консультация психолога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045" indent="-233045" defTabSz="311150">
              <a:spcAft>
                <a:spcPts val="300"/>
              </a:spcAft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Групповая (семейная) </a:t>
            </a:r>
            <a:r>
              <a:rPr lang="ru-RU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психотерапия</a:t>
            </a:r>
          </a:p>
          <a:p>
            <a:pPr marL="233045" indent="-233045" defTabSz="311150">
              <a:spcAft>
                <a:spcPts val="300"/>
              </a:spcAft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Консультация </a:t>
            </a: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руководителей в сложных </a:t>
            </a:r>
            <a:r>
              <a:rPr lang="ru-RU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ситуациях</a:t>
            </a:r>
            <a:endParaRPr lang="en-US" sz="160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33045" indent="-233045" defTabSz="311150">
              <a:spcAft>
                <a:spcPts val="300"/>
              </a:spcAft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Очная консультация психолога для сотрудников ЦО </a:t>
            </a:r>
            <a:r>
              <a:rPr lang="ru-RU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ЗИЛ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174" y="612673"/>
            <a:ext cx="11591925" cy="656590"/>
          </a:xfrm>
        </p:spPr>
        <p:txBody>
          <a:bodyPr vert="horz"/>
          <a:lstStyle/>
          <a:p>
            <a:pPr marL="0" marR="0" lvl="0" indent="0" algn="l" defTabSz="6330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6230" algn="l"/>
              </a:tabLst>
              <a:defRPr/>
            </a:pPr>
            <a:r>
              <a:rPr kumimoji="1" lang="ru-RU" sz="3600" b="1" dirty="0">
                <a:solidFill>
                  <a:srgbClr val="3A96A8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ПСИХОЛОГИЧЕСКИЕ КОНСУЛЬТАЦИИ</a:t>
            </a:r>
            <a:endParaRPr kumimoji="1" lang="ru-RU" altLang="ru-RU" sz="3600" b="1" dirty="0">
              <a:solidFill>
                <a:srgbClr val="3A96A8"/>
              </a:solidFill>
              <a:latin typeface="Arial Narrow" panose="020B0606020202030204" pitchFamily="34" charset="0"/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Замещающее содержимое 6" descr="2"/>
          <p:cNvPicPr>
            <a:picLocks noGrp="1" noChangeAspect="1"/>
          </p:cNvPicPr>
          <p:nvPr>
            <p:ph sz="quarter" idx="11"/>
          </p:nvPr>
        </p:nvPicPr>
        <p:blipFill>
          <a:blip r:embed="rId9"/>
          <a:stretch>
            <a:fillRect/>
          </a:stretch>
        </p:blipFill>
        <p:spPr>
          <a:xfrm>
            <a:off x="261310" y="-158799"/>
            <a:ext cx="1057744" cy="1685885"/>
          </a:xfrm>
          <a:prstGeom prst="rect">
            <a:avLst/>
          </a:prstGeom>
        </p:spPr>
      </p:pic>
      <p:pic>
        <p:nvPicPr>
          <p:cNvPr id="16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11" y="365951"/>
            <a:ext cx="636388" cy="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12040100" y="61477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8"/>
          <p:cNvSpPr/>
          <p:nvPr/>
        </p:nvSpPr>
        <p:spPr>
          <a:xfrm>
            <a:off x="7567927" y="1793328"/>
            <a:ext cx="4959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65455">
              <a:buClr>
                <a:srgbClr val="A5A5A5"/>
              </a:buClr>
            </a:pPr>
            <a:r>
              <a:rPr lang="ru-RU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Самые частые вопросы к </a:t>
            </a:r>
            <a:r>
              <a:rPr lang="ru-RU" b="1" dirty="0" smtClean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психологу 2024</a:t>
            </a:r>
            <a:endParaRPr lang="ru-RU" b="1" dirty="0">
              <a:solidFill>
                <a:srgbClr val="3A96A8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7567927" y="2031741"/>
          <a:ext cx="5221404" cy="364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1915">
            <a:off x="9330414" y="3248553"/>
            <a:ext cx="4324324" cy="42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9565">
            <a:off x="-206562" y="3489875"/>
            <a:ext cx="2032396" cy="200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9565">
            <a:off x="8480401" y="1894545"/>
            <a:ext cx="1714850" cy="169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8" descr="D:\1 - Mine\- WEB-design UI-UX\- Works\33- ДоброСЕРВИС\13 чат бот\ppt\Frame 1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84" y="2582292"/>
            <a:ext cx="2961936" cy="135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D:\1 - Mine\- WEB-design UI-UX\- Works\33- ДоброСЕРВИС\13 чат бот\ppt\Frame 5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45" y="6160059"/>
            <a:ext cx="3030168" cy="9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450484" y="291097"/>
            <a:ext cx="103169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A96A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КАК РАБОТАЕТ ПСИХОЛОГ-БОТ?</a:t>
            </a: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030654" y="1156970"/>
            <a:ext cx="2822652" cy="136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1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Открываете мобильное приложение, нажимаете кнопку «Психолог-бот»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вводите промокод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ЛЕМАНАПРО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TextBox 19"/>
          <p:cNvSpPr txBox="1">
            <a:spLocks noChangeArrowheads="1"/>
          </p:cNvSpPr>
          <p:nvPr/>
        </p:nvSpPr>
        <p:spPr bwMode="auto">
          <a:xfrm>
            <a:off x="4336867" y="1212956"/>
            <a:ext cx="2856965" cy="60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55" dirty="0">
                <a:solidFill>
                  <a:srgbClr val="1B1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Выбираете подходящий трек и запускаете его</a:t>
            </a:r>
          </a:p>
        </p:txBody>
      </p:sp>
      <p:sp>
        <p:nvSpPr>
          <p:cNvPr id="7177" name="TextBox 20"/>
          <p:cNvSpPr txBox="1">
            <a:spLocks noChangeArrowheads="1"/>
          </p:cNvSpPr>
          <p:nvPr/>
        </p:nvSpPr>
        <p:spPr bwMode="auto">
          <a:xfrm>
            <a:off x="7592023" y="1212956"/>
            <a:ext cx="2778238" cy="8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55">
                <a:solidFill>
                  <a:srgbClr val="1B1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Проходите практики, которые предлагает психолог-бот</a:t>
            </a:r>
          </a:p>
        </p:txBody>
      </p:sp>
      <p:pic>
        <p:nvPicPr>
          <p:cNvPr id="7178" name="Picture 2" descr="D:\1 - Mine\- WEB-design UI-UX\- Works\33- ДоброСЕРВИС\13 чат бот\ppt\Group 3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054" y="4176104"/>
            <a:ext cx="2563045" cy="365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3" descr="D:\1 - Mine\- WEB-design UI-UX\- Works\33- ДоброСЕРВИС\13 чат бот\ppt\Group 27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4" y="2393343"/>
            <a:ext cx="2848218" cy="49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4" descr="D:\1 - Mine\- WEB-design UI-UX\- Works\33- ДоброСЕРВИС\13 чат бот\ppt\Mask grou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20" y="2393343"/>
            <a:ext cx="2842970" cy="46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5" descr="D:\1 - Mine\- WEB-design UI-UX\- Works\33- ДоброСЕРВИС\13 чат бот\ppt\Mask group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91" y="2393343"/>
            <a:ext cx="2848218" cy="352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Box 24"/>
          <p:cNvSpPr txBox="1">
            <a:spLocks noChangeArrowheads="1"/>
          </p:cNvSpPr>
          <p:nvPr/>
        </p:nvSpPr>
        <p:spPr bwMode="auto">
          <a:xfrm>
            <a:off x="3863797" y="6328013"/>
            <a:ext cx="2855216" cy="60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55">
                <a:solidFill>
                  <a:srgbClr val="1B1E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ботом не имеет противопоказаний.</a:t>
            </a:r>
          </a:p>
        </p:txBody>
      </p:sp>
      <p:pic>
        <p:nvPicPr>
          <p:cNvPr id="7183" name="Picture 7" descr="D:\1 - Mine\- WEB-design UI-UX\- Works\33- ДоброСЕРВИС\13 чат бот\ppt\Vector 5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18" y="3303094"/>
            <a:ext cx="461873" cy="1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7" descr="D:\1 - Mine\- WEB-design UI-UX\- Works\33- ДоброСЕРВИС\13 чат бот\ppt\Vector 5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23" y="3303094"/>
            <a:ext cx="461873" cy="1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7" descr="D:\1 - Mine\- WEB-design UI-UX\- Works\33- ДоброСЕРВИС\13 чат бот\ppt\Vector 5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978" y="3303094"/>
            <a:ext cx="461873" cy="1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TextBox 27"/>
          <p:cNvSpPr txBox="1">
            <a:spLocks noChangeArrowheads="1"/>
          </p:cNvSpPr>
          <p:nvPr/>
        </p:nvSpPr>
        <p:spPr bwMode="auto">
          <a:xfrm>
            <a:off x="10277537" y="2650942"/>
            <a:ext cx="2619031" cy="11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15 минут выходите из эмоционального минуса в плюс.</a:t>
            </a:r>
          </a:p>
        </p:txBody>
      </p:sp>
      <p:pic>
        <p:nvPicPr>
          <p:cNvPr id="7188" name="Picture 13" descr="D:\1 - Mine\- WEB-design UI-UX\- Works\33- ДоброСЕРВИС\13 чат бот\ppt\Frame 50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1" y="1367995"/>
            <a:ext cx="470621" cy="47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14" descr="D:\1 - Mine\- WEB-design UI-UX\- Works\33- ДоброСЕРВИС\13 чат бот\ppt\Frame 50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06" y="1367995"/>
            <a:ext cx="470621" cy="47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15" descr="D:\1 - Mine\- WEB-design UI-UX\- Works\33- ДоброСЕРВИС\13 чат бот\ppt\Frame 507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35" y="1367995"/>
            <a:ext cx="470621" cy="47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16" descr="D:\1 - Mine\- WEB-design UI-UX\- Works\33- ДоброСЕРВИС\13 чат бот\ppt\Frame 509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973" y="1425859"/>
            <a:ext cx="1849242" cy="47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2" name="TextBox 40"/>
          <p:cNvSpPr txBox="1">
            <a:spLocks noChangeArrowheads="1"/>
          </p:cNvSpPr>
          <p:nvPr/>
        </p:nvSpPr>
        <p:spPr bwMode="auto">
          <a:xfrm>
            <a:off x="10767402" y="1478345"/>
            <a:ext cx="1389118" cy="31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70" b="1">
                <a:solidFill>
                  <a:srgbClr val="4C92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6700" y="3145971"/>
            <a:ext cx="1915886" cy="549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9565">
            <a:off x="3092533" y="5498882"/>
            <a:ext cx="867214" cy="8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24"/>
          <p:cNvSpPr/>
          <p:nvPr/>
        </p:nvSpPr>
        <p:spPr bwMode="auto">
          <a:xfrm>
            <a:off x="394637" y="1563964"/>
            <a:ext cx="6420541" cy="5577611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65455">
              <a:buClr>
                <a:srgbClr val="A5A5A5"/>
              </a:buClr>
            </a:pPr>
            <a:endParaRPr lang="ru-RU" altLang="ru-RU" sz="3600" b="1" dirty="0">
              <a:solidFill>
                <a:srgbClr val="3A96A8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318845" y="380413"/>
            <a:ext cx="9105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3A96A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КОУЧИНГ</a:t>
            </a:r>
            <a:endParaRPr lang="ru-RU" altLang="ru-RU" sz="3600" b="1" dirty="0">
              <a:solidFill>
                <a:srgbClr val="3A96A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12040100" y="61477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11" y="365951"/>
            <a:ext cx="636388" cy="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0491" y="1814645"/>
            <a:ext cx="6134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4830">
              <a:defRPr/>
            </a:pPr>
            <a:r>
              <a:rPr lang="ru-RU" b="1" dirty="0" err="1" smtClean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Коучинг</a:t>
            </a:r>
            <a:r>
              <a:rPr lang="ru-RU" dirty="0" smtClean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 - помощь </a:t>
            </a:r>
            <a:r>
              <a:rPr lang="ru-RU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в разработке стратегии достижения успеха и улучшения качества жизни в различных сферах: личной жизни, работе, здоровье и т. д.</a:t>
            </a:r>
          </a:p>
        </p:txBody>
      </p:sp>
      <p:sp>
        <p:nvSpPr>
          <p:cNvPr id="7" name="Прямоугольник: скругленные углы 24"/>
          <p:cNvSpPr/>
          <p:nvPr/>
        </p:nvSpPr>
        <p:spPr bwMode="auto">
          <a:xfrm>
            <a:off x="7301856" y="1563964"/>
            <a:ext cx="5763513" cy="5577611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1"/>
          <p:cNvSpPr/>
          <p:nvPr/>
        </p:nvSpPr>
        <p:spPr>
          <a:xfrm>
            <a:off x="527514" y="4427143"/>
            <a:ext cx="534427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defTabSz="465455">
              <a:buClr>
                <a:srgbClr val="A5A5A5"/>
              </a:buClr>
            </a:pPr>
            <a:r>
              <a:rPr lang="ru-RU" altLang="ru-RU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Кто оказывает консультации?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8753" y="4777279"/>
            <a:ext cx="548012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045" indent="-233045" defTabSz="311150">
              <a:spcAft>
                <a:spcPts val="300"/>
              </a:spcAft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Специалисты с высшим психологическим образованием: МГУ, ВШЭ, МИП, МГППУ,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РГГУ</a:t>
            </a:r>
          </a:p>
          <a:p>
            <a:pPr marL="233045" indent="-233045" defTabSz="311150">
              <a:spcAft>
                <a:spcPts val="300"/>
              </a:spcAft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Коучи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 с квалификацией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ICF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/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ICU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  <a:p>
            <a:pPr marL="233045" indent="-233045" defTabSz="311150">
              <a:spcAft>
                <a:spcPts val="300"/>
              </a:spcAft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Опыт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консультирования от 2-х лет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0491" y="6308647"/>
            <a:ext cx="4180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Формат консультации</a:t>
            </a:r>
            <a:r>
              <a:rPr lang="ru-RU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аудио/видео</a:t>
            </a:r>
          </a:p>
        </p:txBody>
      </p:sp>
      <p:pic>
        <p:nvPicPr>
          <p:cNvPr id="11" name="Picture 4" descr="https://w7.pngwing.com/pngs/952/710/png-transparent-mentorship-teacher-coaching-business-teacher-boy-expert-busines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6" t="4865" r="15091" b="4397"/>
          <a:stretch>
            <a:fillRect/>
          </a:stretch>
        </p:blipFill>
        <p:spPr bwMode="auto">
          <a:xfrm>
            <a:off x="392296" y="265680"/>
            <a:ext cx="928651" cy="8714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8753" y="2701770"/>
            <a:ext cx="4753686" cy="1363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100774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Лайф-коучинг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100774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Карьера и личный бренд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сотрудника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defTabSz="100774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Медиация личных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конфликтов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defTabSz="100774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NEW</a:t>
            </a:r>
            <a:r>
              <a:rPr lang="en-GB" dirty="0" err="1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Коучинг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alt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7301856" y="2602523"/>
          <a:ext cx="5687243" cy="423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8"/>
          <p:cNvSpPr/>
          <p:nvPr/>
        </p:nvSpPr>
        <p:spPr>
          <a:xfrm>
            <a:off x="7885354" y="1831423"/>
            <a:ext cx="4596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65455">
              <a:buClr>
                <a:srgbClr val="A5A5A5"/>
              </a:buClr>
            </a:pPr>
            <a:r>
              <a:rPr lang="ru-RU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Самые частые вопросы к </a:t>
            </a:r>
            <a:r>
              <a:rPr lang="ru-RU" b="1" dirty="0" err="1" smtClean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коучам</a:t>
            </a:r>
            <a:r>
              <a:rPr lang="ru-RU" b="1" dirty="0" smtClean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 2024</a:t>
            </a:r>
            <a:endParaRPr lang="ru-RU" b="1" dirty="0">
              <a:solidFill>
                <a:srgbClr val="3A96A8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4"/>
          <p:cNvSpPr/>
          <p:nvPr/>
        </p:nvSpPr>
        <p:spPr bwMode="auto">
          <a:xfrm>
            <a:off x="6988612" y="5876690"/>
            <a:ext cx="6123964" cy="1277952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4"/>
          <p:cNvSpPr/>
          <p:nvPr/>
        </p:nvSpPr>
        <p:spPr bwMode="auto">
          <a:xfrm>
            <a:off x="6988611" y="1559446"/>
            <a:ext cx="6123964" cy="4047816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4"/>
          <p:cNvSpPr/>
          <p:nvPr/>
        </p:nvSpPr>
        <p:spPr bwMode="auto">
          <a:xfrm>
            <a:off x="299080" y="1559446"/>
            <a:ext cx="6420541" cy="5595197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66"/>
          <p:cNvSpPr/>
          <p:nvPr/>
        </p:nvSpPr>
        <p:spPr>
          <a:xfrm>
            <a:off x="870585" y="1589405"/>
            <a:ext cx="6047740" cy="5029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733" tIns="158733" rIns="79366" bIns="158733" rtlCol="0" anchor="t"/>
          <a:lstStyle/>
          <a:p>
            <a:pPr eaLnBrk="0" fontAlgn="base" hangingPunct="0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ru-RU" sz="1325" dirty="0">
                <a:solidFill>
                  <a:schemeClr val="tx1"/>
                </a:solidFill>
                <a:latin typeface="GPN_DIN Regular" panose="020B0504020202020204" pitchFamily="34" charset="0"/>
                <a:ea typeface="GPN_DIN Regular" panose="020B0504020202020204" pitchFamily="34" charset="0"/>
              </a:rPr>
              <a:t> </a:t>
            </a:r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27" y="1750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Слайд think-cell" r:id="rId7" imgW="9525" imgH="9525" progId="TCLayout.ActiveDocument.1">
                  <p:embed/>
                </p:oleObj>
              </mc:Choice>
              <mc:Fallback>
                <p:oleObj name="Слайд think-cell" r:id="rId7" imgW="9525" imgH="9525" progId="TCLayout.ActiveDocument.1">
                  <p:embed/>
                  <p:pic>
                    <p:nvPicPr>
                      <p:cNvPr id="0" name="Объект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7" y="1750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3085" b="1" dirty="0">
              <a:solidFill>
                <a:schemeClr val="tx1"/>
              </a:solidFill>
              <a:latin typeface="GPN_DIN Condensed" panose="020B0506020202020204" pitchFamily="34" charset="-52"/>
              <a:cs typeface="Arial" panose="020B0604020202020204" pitchFamily="34" charset="0"/>
              <a:sym typeface="GPN_DIN Condensed" panose="020B0506020202020204" pitchFamily="34" charset="-52"/>
            </a:endParaRPr>
          </a:p>
        </p:txBody>
      </p:sp>
      <p:sp>
        <p:nvSpPr>
          <p:cNvPr id="5" name="Прямоугольник 4" hidden="1"/>
          <p:cNvSpPr/>
          <p:nvPr>
            <p:custDataLst>
              <p:tags r:id="rId4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2645" dirty="0"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5963" y="2122418"/>
            <a:ext cx="5344270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Устная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финансовая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консультация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Налоговый вычет «под ключ</a:t>
            </a:r>
            <a:r>
              <a:rPr lang="ru-RU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Личный </a:t>
            </a: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финансовый </a:t>
            </a:r>
            <a:r>
              <a:rPr lang="ru-RU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Налоговое консультирование для физических </a:t>
            </a:r>
            <a:r>
              <a:rPr lang="ru-RU" sz="16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лиц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963" y="4206879"/>
            <a:ext cx="581450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Специалисты с высшим образованием: экономическим, финансовым, налоговым</a:t>
            </a:r>
            <a:endParaRPr lang="ru-RU" sz="1600" dirty="0"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  <a:p>
            <a:pPr marL="285750" indent="-285750" eaLnBrk="0" hangingPunct="0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Опыт консультирования более 2 лет</a:t>
            </a:r>
            <a:endParaRPr lang="ru-RU" altLang="ru-RU" sz="1600" dirty="0"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  <a:p>
            <a:pPr marL="285750" indent="-285750" eaLnBrk="0" hangingPunct="0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Наличие действующей практики от 100 клиентов и</a:t>
            </a:r>
            <a:r>
              <a:rPr lang="ru-RU" sz="160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 сертификатов ФСФР и Банка России</a:t>
            </a:r>
            <a:endParaRPr lang="ru-RU" sz="1600" dirty="0"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14371" y="6061695"/>
            <a:ext cx="56016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Устная консультация проходит в форме беседы</a:t>
            </a:r>
            <a:endParaRPr lang="en-US" altLang="ru-RU" sz="1600" dirty="0"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Беседа продолжается до полного ответа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Количество консультаций не ограничено</a:t>
            </a:r>
            <a:endParaRPr lang="ru-RU" sz="1600" dirty="0"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7" name="Замещающее содержимое 6" descr="4"/>
          <p:cNvPicPr>
            <a:picLocks noGrp="1" noChangeAspect="1"/>
          </p:cNvPicPr>
          <p:nvPr>
            <p:ph sz="quarter" idx="11"/>
          </p:nvPr>
        </p:nvPicPr>
        <p:blipFill>
          <a:blip r:embed="rId9"/>
          <a:stretch>
            <a:fillRect/>
          </a:stretch>
        </p:blipFill>
        <p:spPr>
          <a:xfrm>
            <a:off x="299080" y="-41574"/>
            <a:ext cx="959118" cy="1335301"/>
          </a:xfrm>
          <a:prstGeom prst="rect">
            <a:avLst/>
          </a:prstGeom>
        </p:spPr>
      </p:pic>
      <p:sp>
        <p:nvSpPr>
          <p:cNvPr id="19" name="Заголовок 1"/>
          <p:cNvSpPr txBox="1"/>
          <p:nvPr/>
        </p:nvSpPr>
        <p:spPr>
          <a:xfrm>
            <a:off x="1258198" y="435747"/>
            <a:ext cx="11591925" cy="656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33095" eaLnBrk="0" fontAlgn="base" hangingPunct="0">
              <a:lnSpc>
                <a:spcPct val="100000"/>
              </a:lnSpc>
              <a:spcAft>
                <a:spcPct val="0"/>
              </a:spcAft>
              <a:tabLst>
                <a:tab pos="316230" algn="l"/>
              </a:tabLst>
              <a:defRPr/>
            </a:pPr>
            <a:r>
              <a:rPr kumimoji="1" lang="ru-RU" altLang="ru-RU" sz="3600" b="1" dirty="0">
                <a:solidFill>
                  <a:srgbClr val="3A96A8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ФИНАНСОВЫЕ КОНСУЛЬТАЦИИ</a:t>
            </a:r>
          </a:p>
        </p:txBody>
      </p:sp>
      <p:sp>
        <p:nvSpPr>
          <p:cNvPr id="25" name="Прямоугольник 32"/>
          <p:cNvSpPr/>
          <p:nvPr/>
        </p:nvSpPr>
        <p:spPr>
          <a:xfrm>
            <a:off x="485963" y="6146333"/>
            <a:ext cx="3473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Формат консультации</a:t>
            </a:r>
            <a:r>
              <a:rPr lang="ru-RU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: аудио</a:t>
            </a:r>
          </a:p>
        </p:txBody>
      </p:sp>
      <p:pic>
        <p:nvPicPr>
          <p:cNvPr id="17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11" y="365951"/>
            <a:ext cx="636388" cy="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12040100" y="59731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8"/>
          <p:cNvSpPr/>
          <p:nvPr/>
        </p:nvSpPr>
        <p:spPr>
          <a:xfrm>
            <a:off x="485963" y="1756418"/>
            <a:ext cx="2562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65455">
              <a:buClr>
                <a:srgbClr val="A5A5A5"/>
              </a:buClr>
            </a:pPr>
            <a:r>
              <a:rPr lang="ru-RU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Виды консультаций:</a:t>
            </a:r>
          </a:p>
        </p:txBody>
      </p:sp>
      <p:sp>
        <p:nvSpPr>
          <p:cNvPr id="30" name="Прямоугольник 1"/>
          <p:cNvSpPr/>
          <p:nvPr/>
        </p:nvSpPr>
        <p:spPr>
          <a:xfrm>
            <a:off x="485963" y="3856951"/>
            <a:ext cx="534427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defTabSz="465455">
              <a:buClr>
                <a:srgbClr val="A5A5A5"/>
              </a:buClr>
            </a:pPr>
            <a:r>
              <a:rPr lang="ru-RU" altLang="ru-RU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Кто оказывает консультации?</a:t>
            </a:r>
          </a:p>
        </p:txBody>
      </p:sp>
      <p:sp>
        <p:nvSpPr>
          <p:cNvPr id="32" name="Rectangle 8"/>
          <p:cNvSpPr/>
          <p:nvPr/>
        </p:nvSpPr>
        <p:spPr>
          <a:xfrm>
            <a:off x="7114371" y="1756418"/>
            <a:ext cx="5182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65455">
              <a:buClr>
                <a:srgbClr val="A5A5A5"/>
              </a:buClr>
            </a:pPr>
            <a:r>
              <a:rPr lang="ru-RU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Самые частые вопросы к </a:t>
            </a:r>
            <a:r>
              <a:rPr lang="ru-RU" b="1" dirty="0" smtClean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финансисту 2024</a:t>
            </a:r>
            <a:endParaRPr lang="ru-RU" b="1" dirty="0">
              <a:solidFill>
                <a:srgbClr val="3A96A8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7114371" y="2310755"/>
          <a:ext cx="5669643" cy="3296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: скругленные углы 24"/>
          <p:cNvSpPr/>
          <p:nvPr/>
        </p:nvSpPr>
        <p:spPr bwMode="auto">
          <a:xfrm>
            <a:off x="244246" y="1369505"/>
            <a:ext cx="5948478" cy="5818212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24"/>
          <p:cNvSpPr/>
          <p:nvPr/>
        </p:nvSpPr>
        <p:spPr bwMode="auto">
          <a:xfrm>
            <a:off x="6804126" y="1369505"/>
            <a:ext cx="6184974" cy="5818211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27" y="1750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Слайд think-cell" r:id="rId7" imgW="9525" imgH="9525" progId="TCLayout.ActiveDocument.1">
                  <p:embed/>
                </p:oleObj>
              </mc:Choice>
              <mc:Fallback>
                <p:oleObj name="Слайд think-cell" r:id="rId7" imgW="9525" imgH="9525" progId="TCLayout.ActiveDocument.1">
                  <p:embed/>
                  <p:pic>
                    <p:nvPicPr>
                      <p:cNvPr id="0" name="Объект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7" y="1750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3085" b="1" dirty="0">
              <a:solidFill>
                <a:schemeClr val="tx1"/>
              </a:solidFill>
              <a:latin typeface="GPN_DIN Condensed" panose="020B0506020202020204" pitchFamily="34" charset="-52"/>
              <a:cs typeface="Arial" panose="020B0604020202020204" pitchFamily="34" charset="0"/>
              <a:sym typeface="GPN_DIN Condensed" panose="020B0506020202020204" pitchFamily="34" charset="-52"/>
            </a:endParaRPr>
          </a:p>
        </p:txBody>
      </p:sp>
      <p:sp>
        <p:nvSpPr>
          <p:cNvPr id="5" name="Прямоугольник 4" hidden="1"/>
          <p:cNvSpPr/>
          <p:nvPr>
            <p:custDataLst>
              <p:tags r:id="rId4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2645" dirty="0"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895" y="2194192"/>
            <a:ext cx="526849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8453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Консультация </a:t>
            </a:r>
            <a:r>
              <a:rPr lang="ru-RU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ЗОЖ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1"/>
          <p:cNvSpPr/>
          <p:nvPr/>
        </p:nvSpPr>
        <p:spPr>
          <a:xfrm>
            <a:off x="678863" y="2989083"/>
            <a:ext cx="53442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ru-RU" altLang="ru-RU" sz="2000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Кто оказывает консультации?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14708" y="3389193"/>
            <a:ext cx="522453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Врачи-терапевты с квалификацией                         по интегративной медицине (имеют право давать консультации по оздоровлению)</a:t>
            </a:r>
            <a:endParaRPr lang="ru-RU" dirty="0"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Сертифицированные </a:t>
            </a:r>
            <a:r>
              <a:rPr lang="en-US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health</a:t>
            </a:r>
            <a:r>
              <a:rPr lang="ru-RU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-</a:t>
            </a:r>
            <a:r>
              <a:rPr lang="ru-RU" dirty="0" err="1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коучи</a:t>
            </a:r>
            <a:r>
              <a:rPr lang="ru-RU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и </a:t>
            </a:r>
            <a:r>
              <a:rPr lang="ru-RU" dirty="0" err="1" smtClean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нутрициологи</a:t>
            </a:r>
            <a:endParaRPr lang="ru-RU" dirty="0"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7" name="Замещающее содержимое 6" descr="5"/>
          <p:cNvPicPr>
            <a:picLocks noGrp="1" noChangeAspect="1"/>
          </p:cNvPicPr>
          <p:nvPr>
            <p:ph sz="half" idx="1"/>
          </p:nvPr>
        </p:nvPicPr>
        <p:blipFill>
          <a:blip r:embed="rId9"/>
          <a:stretch>
            <a:fillRect/>
          </a:stretch>
        </p:blipFill>
        <p:spPr>
          <a:xfrm>
            <a:off x="299080" y="31351"/>
            <a:ext cx="892028" cy="1143775"/>
          </a:xfrm>
          <a:prstGeom prst="rect">
            <a:avLst/>
          </a:prstGeom>
        </p:spPr>
      </p:pic>
      <p:sp>
        <p:nvSpPr>
          <p:cNvPr id="19" name="Заголовок 1"/>
          <p:cNvSpPr txBox="1"/>
          <p:nvPr/>
        </p:nvSpPr>
        <p:spPr>
          <a:xfrm>
            <a:off x="1295548" y="350813"/>
            <a:ext cx="11591925" cy="6565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33095" eaLnBrk="0" hangingPunct="0">
              <a:lnSpc>
                <a:spcPct val="110000"/>
              </a:lnSpc>
              <a:tabLst>
                <a:tab pos="316230" algn="l"/>
              </a:tabLst>
              <a:defRPr/>
            </a:pPr>
            <a:r>
              <a:rPr kumimoji="1" lang="ru-RU" altLang="ru-RU" sz="3600" b="1" dirty="0">
                <a:solidFill>
                  <a:srgbClr val="3A96A8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КОНСУЛЬТАЦИИ ПО ЗДОРОВОМУ ОБРАЗУ ЖИЗНИ</a:t>
            </a:r>
          </a:p>
        </p:txBody>
      </p:sp>
      <p:sp>
        <p:nvSpPr>
          <p:cNvPr id="24" name="Прямоугольник 266"/>
          <p:cNvSpPr/>
          <p:nvPr/>
        </p:nvSpPr>
        <p:spPr>
          <a:xfrm>
            <a:off x="614708" y="1667880"/>
            <a:ext cx="5052695" cy="51944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733" tIns="158733" rIns="79366" bIns="158733" rtlCol="0" anchor="t"/>
          <a:lstStyle/>
          <a:p>
            <a:pPr defTabSz="465455">
              <a:buClr>
                <a:srgbClr val="A5A5A5"/>
              </a:buClr>
            </a:pPr>
            <a:r>
              <a:rPr lang="ru-RU" sz="2000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Виды консультаций</a:t>
            </a:r>
            <a:r>
              <a:rPr lang="ru-RU" sz="2000" b="1" dirty="0" smtClean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:</a:t>
            </a:r>
            <a:endParaRPr lang="ru-RU" sz="2000" b="1" dirty="0">
              <a:solidFill>
                <a:srgbClr val="3A96A8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sp>
        <p:nvSpPr>
          <p:cNvPr id="25" name="Прямоугольник 32"/>
          <p:cNvSpPr/>
          <p:nvPr/>
        </p:nvSpPr>
        <p:spPr>
          <a:xfrm>
            <a:off x="683895" y="5513308"/>
            <a:ext cx="4519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Формат консультации</a:t>
            </a:r>
            <a:r>
              <a:rPr lang="ru-RU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: аудио/ видео</a:t>
            </a:r>
          </a:p>
        </p:txBody>
      </p:sp>
      <p:pic>
        <p:nvPicPr>
          <p:cNvPr id="20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11" y="365951"/>
            <a:ext cx="636388" cy="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12040099" y="61477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31422" y="1799006"/>
            <a:ext cx="4949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65455">
              <a:buClr>
                <a:srgbClr val="A5A5A5"/>
              </a:buClr>
            </a:pPr>
            <a:r>
              <a:rPr lang="ru-RU" sz="2000" b="1" dirty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Самые частые вопросы </a:t>
            </a:r>
            <a:r>
              <a:rPr lang="ru-RU" sz="2000" b="1" dirty="0" smtClean="0">
                <a:solidFill>
                  <a:srgbClr val="3A96A8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по ЗОЖ 2024</a:t>
            </a:r>
            <a:endParaRPr lang="ru-RU" sz="2000" b="1" dirty="0">
              <a:solidFill>
                <a:srgbClr val="3A96A8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708" y="6085252"/>
            <a:ext cx="5158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Средняя продолжительность</a:t>
            </a:r>
            <a:r>
              <a:rPr lang="en-US" altLang="ru-RU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 </a:t>
            </a:r>
            <a:r>
              <a:rPr lang="ru-RU" altLang="ru-RU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устной консультации – 40-50 минут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7091511" y="2393572"/>
          <a:ext cx="5610204" cy="459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3"/>
          <p:cNvSpPr/>
          <p:nvPr/>
        </p:nvSpPr>
        <p:spPr>
          <a:xfrm>
            <a:off x="6945694" y="0"/>
            <a:ext cx="7164036" cy="7556175"/>
          </a:xfrm>
          <a:custGeom>
            <a:avLst/>
            <a:gdLst/>
            <a:ahLst/>
            <a:cxnLst/>
            <a:rect l="l" t="t" r="r" b="b"/>
            <a:pathLst>
              <a:path w="10452100" h="10287000">
                <a:moveTo>
                  <a:pt x="6426191" y="0"/>
                </a:moveTo>
                <a:lnTo>
                  <a:pt x="3462945" y="0"/>
                </a:lnTo>
                <a:lnTo>
                  <a:pt x="348752" y="6413500"/>
                </a:lnTo>
                <a:lnTo>
                  <a:pt x="327670" y="6451600"/>
                </a:lnTo>
                <a:lnTo>
                  <a:pt x="307259" y="6502400"/>
                </a:lnTo>
                <a:lnTo>
                  <a:pt x="287518" y="6540500"/>
                </a:lnTo>
                <a:lnTo>
                  <a:pt x="268446" y="6591300"/>
                </a:lnTo>
                <a:lnTo>
                  <a:pt x="250040" y="6629400"/>
                </a:lnTo>
                <a:lnTo>
                  <a:pt x="232300" y="6680200"/>
                </a:lnTo>
                <a:lnTo>
                  <a:pt x="215225" y="6731000"/>
                </a:lnTo>
                <a:lnTo>
                  <a:pt x="198813" y="6769100"/>
                </a:lnTo>
                <a:lnTo>
                  <a:pt x="183062" y="6819900"/>
                </a:lnTo>
                <a:lnTo>
                  <a:pt x="167971" y="6858000"/>
                </a:lnTo>
                <a:lnTo>
                  <a:pt x="153540" y="6908800"/>
                </a:lnTo>
                <a:lnTo>
                  <a:pt x="139766" y="6946900"/>
                </a:lnTo>
                <a:lnTo>
                  <a:pt x="126648" y="6997700"/>
                </a:lnTo>
                <a:lnTo>
                  <a:pt x="114185" y="7048500"/>
                </a:lnTo>
                <a:lnTo>
                  <a:pt x="102376" y="7086600"/>
                </a:lnTo>
                <a:lnTo>
                  <a:pt x="91218" y="7137400"/>
                </a:lnTo>
                <a:lnTo>
                  <a:pt x="80712" y="7188200"/>
                </a:lnTo>
                <a:lnTo>
                  <a:pt x="70854" y="7226300"/>
                </a:lnTo>
                <a:lnTo>
                  <a:pt x="61645" y="7277100"/>
                </a:lnTo>
                <a:lnTo>
                  <a:pt x="53083" y="7327900"/>
                </a:lnTo>
                <a:lnTo>
                  <a:pt x="45166" y="7366000"/>
                </a:lnTo>
                <a:lnTo>
                  <a:pt x="37892" y="7416800"/>
                </a:lnTo>
                <a:lnTo>
                  <a:pt x="31262" y="7467600"/>
                </a:lnTo>
                <a:lnTo>
                  <a:pt x="25272" y="7505700"/>
                </a:lnTo>
                <a:lnTo>
                  <a:pt x="19923" y="7556500"/>
                </a:lnTo>
                <a:lnTo>
                  <a:pt x="15212" y="7607300"/>
                </a:lnTo>
                <a:lnTo>
                  <a:pt x="11138" y="7645400"/>
                </a:lnTo>
                <a:lnTo>
                  <a:pt x="7700" y="7696200"/>
                </a:lnTo>
                <a:lnTo>
                  <a:pt x="4897" y="7747000"/>
                </a:lnTo>
                <a:lnTo>
                  <a:pt x="2726" y="7785100"/>
                </a:lnTo>
                <a:lnTo>
                  <a:pt x="1187" y="7835900"/>
                </a:lnTo>
                <a:lnTo>
                  <a:pt x="279" y="7886700"/>
                </a:lnTo>
                <a:lnTo>
                  <a:pt x="0" y="7924800"/>
                </a:lnTo>
                <a:lnTo>
                  <a:pt x="348" y="7975600"/>
                </a:lnTo>
                <a:lnTo>
                  <a:pt x="1322" y="8026400"/>
                </a:lnTo>
                <a:lnTo>
                  <a:pt x="2922" y="8064500"/>
                </a:lnTo>
                <a:lnTo>
                  <a:pt x="5145" y="8115300"/>
                </a:lnTo>
                <a:lnTo>
                  <a:pt x="7990" y="8166100"/>
                </a:lnTo>
                <a:lnTo>
                  <a:pt x="11456" y="8204200"/>
                </a:lnTo>
                <a:lnTo>
                  <a:pt x="15541" y="8255000"/>
                </a:lnTo>
                <a:lnTo>
                  <a:pt x="20245" y="8305800"/>
                </a:lnTo>
                <a:lnTo>
                  <a:pt x="25565" y="8343900"/>
                </a:lnTo>
                <a:lnTo>
                  <a:pt x="31501" y="8394700"/>
                </a:lnTo>
                <a:lnTo>
                  <a:pt x="38050" y="8432800"/>
                </a:lnTo>
                <a:lnTo>
                  <a:pt x="45213" y="8483600"/>
                </a:lnTo>
                <a:lnTo>
                  <a:pt x="52987" y="8534400"/>
                </a:lnTo>
                <a:lnTo>
                  <a:pt x="61370" y="8572500"/>
                </a:lnTo>
                <a:lnTo>
                  <a:pt x="70362" y="8623300"/>
                </a:lnTo>
                <a:lnTo>
                  <a:pt x="79962" y="8661400"/>
                </a:lnTo>
                <a:lnTo>
                  <a:pt x="90167" y="8712200"/>
                </a:lnTo>
                <a:lnTo>
                  <a:pt x="100977" y="8763000"/>
                </a:lnTo>
                <a:lnTo>
                  <a:pt x="112390" y="8801100"/>
                </a:lnTo>
                <a:lnTo>
                  <a:pt x="124405" y="8851900"/>
                </a:lnTo>
                <a:lnTo>
                  <a:pt x="137020" y="8890000"/>
                </a:lnTo>
                <a:lnTo>
                  <a:pt x="150235" y="8940800"/>
                </a:lnTo>
                <a:lnTo>
                  <a:pt x="164047" y="8978900"/>
                </a:lnTo>
                <a:lnTo>
                  <a:pt x="178455" y="9029700"/>
                </a:lnTo>
                <a:lnTo>
                  <a:pt x="193458" y="9067800"/>
                </a:lnTo>
                <a:lnTo>
                  <a:pt x="209055" y="9118600"/>
                </a:lnTo>
                <a:lnTo>
                  <a:pt x="225245" y="9156700"/>
                </a:lnTo>
                <a:lnTo>
                  <a:pt x="242025" y="9194800"/>
                </a:lnTo>
                <a:lnTo>
                  <a:pt x="259394" y="9245600"/>
                </a:lnTo>
                <a:lnTo>
                  <a:pt x="277352" y="9283700"/>
                </a:lnTo>
                <a:lnTo>
                  <a:pt x="295897" y="9334500"/>
                </a:lnTo>
                <a:lnTo>
                  <a:pt x="315027" y="9372600"/>
                </a:lnTo>
                <a:lnTo>
                  <a:pt x="334741" y="9410700"/>
                </a:lnTo>
                <a:lnTo>
                  <a:pt x="355038" y="9461500"/>
                </a:lnTo>
                <a:lnTo>
                  <a:pt x="375917" y="9499600"/>
                </a:lnTo>
                <a:lnTo>
                  <a:pt x="397375" y="9537700"/>
                </a:lnTo>
                <a:lnTo>
                  <a:pt x="419412" y="9575800"/>
                </a:lnTo>
                <a:lnTo>
                  <a:pt x="442027" y="9626600"/>
                </a:lnTo>
                <a:lnTo>
                  <a:pt x="465217" y="9664700"/>
                </a:lnTo>
                <a:lnTo>
                  <a:pt x="488982" y="9702800"/>
                </a:lnTo>
                <a:lnTo>
                  <a:pt x="513320" y="9740900"/>
                </a:lnTo>
                <a:lnTo>
                  <a:pt x="538230" y="9779000"/>
                </a:lnTo>
                <a:lnTo>
                  <a:pt x="563711" y="9817100"/>
                </a:lnTo>
                <a:lnTo>
                  <a:pt x="589761" y="9855200"/>
                </a:lnTo>
                <a:lnTo>
                  <a:pt x="616378" y="9906000"/>
                </a:lnTo>
                <a:lnTo>
                  <a:pt x="643562" y="9944100"/>
                </a:lnTo>
                <a:lnTo>
                  <a:pt x="671311" y="9982200"/>
                </a:lnTo>
                <a:lnTo>
                  <a:pt x="699623" y="10020300"/>
                </a:lnTo>
                <a:lnTo>
                  <a:pt x="728498" y="10058400"/>
                </a:lnTo>
                <a:lnTo>
                  <a:pt x="757934" y="10083800"/>
                </a:lnTo>
                <a:lnTo>
                  <a:pt x="787930" y="10121900"/>
                </a:lnTo>
                <a:lnTo>
                  <a:pt x="818484" y="10160000"/>
                </a:lnTo>
                <a:lnTo>
                  <a:pt x="849594" y="10198100"/>
                </a:lnTo>
                <a:lnTo>
                  <a:pt x="881261" y="10236200"/>
                </a:lnTo>
                <a:lnTo>
                  <a:pt x="913481" y="10274300"/>
                </a:lnTo>
                <a:lnTo>
                  <a:pt x="933940" y="10287000"/>
                </a:lnTo>
                <a:lnTo>
                  <a:pt x="6004168" y="10287000"/>
                </a:lnTo>
                <a:lnTo>
                  <a:pt x="6034343" y="10248900"/>
                </a:lnTo>
                <a:lnTo>
                  <a:pt x="6064142" y="10223500"/>
                </a:lnTo>
                <a:lnTo>
                  <a:pt x="6093560" y="10185400"/>
                </a:lnTo>
                <a:lnTo>
                  <a:pt x="6122591" y="10147300"/>
                </a:lnTo>
                <a:lnTo>
                  <a:pt x="6151231" y="10109200"/>
                </a:lnTo>
                <a:lnTo>
                  <a:pt x="6179472" y="10083800"/>
                </a:lnTo>
                <a:lnTo>
                  <a:pt x="6207311" y="10045700"/>
                </a:lnTo>
                <a:lnTo>
                  <a:pt x="6234742" y="10007600"/>
                </a:lnTo>
                <a:lnTo>
                  <a:pt x="6261759" y="9969500"/>
                </a:lnTo>
                <a:lnTo>
                  <a:pt x="6288357" y="9931400"/>
                </a:lnTo>
                <a:lnTo>
                  <a:pt x="6314532" y="9893300"/>
                </a:lnTo>
                <a:lnTo>
                  <a:pt x="6340276" y="9855200"/>
                </a:lnTo>
                <a:lnTo>
                  <a:pt x="6365586" y="9817100"/>
                </a:lnTo>
                <a:lnTo>
                  <a:pt x="6390456" y="9779000"/>
                </a:lnTo>
                <a:lnTo>
                  <a:pt x="6414881" y="9740900"/>
                </a:lnTo>
                <a:lnTo>
                  <a:pt x="6438854" y="9702800"/>
                </a:lnTo>
                <a:lnTo>
                  <a:pt x="6462372" y="9664700"/>
                </a:lnTo>
                <a:lnTo>
                  <a:pt x="6485428" y="9626600"/>
                </a:lnTo>
                <a:lnTo>
                  <a:pt x="6508017" y="9575800"/>
                </a:lnTo>
                <a:lnTo>
                  <a:pt x="6530134" y="9537700"/>
                </a:lnTo>
                <a:lnTo>
                  <a:pt x="6551773" y="9499600"/>
                </a:lnTo>
                <a:lnTo>
                  <a:pt x="6572930" y="9448800"/>
                </a:lnTo>
                <a:lnTo>
                  <a:pt x="6593598" y="9410700"/>
                </a:lnTo>
                <a:lnTo>
                  <a:pt x="6918320" y="8724900"/>
                </a:lnTo>
                <a:lnTo>
                  <a:pt x="3353921" y="8724900"/>
                </a:lnTo>
                <a:lnTo>
                  <a:pt x="3142781" y="8661400"/>
                </a:lnTo>
                <a:lnTo>
                  <a:pt x="3102153" y="8636000"/>
                </a:lnTo>
                <a:lnTo>
                  <a:pt x="3062291" y="8623300"/>
                </a:lnTo>
                <a:lnTo>
                  <a:pt x="3023296" y="8597900"/>
                </a:lnTo>
                <a:lnTo>
                  <a:pt x="2985269" y="8572500"/>
                </a:lnTo>
                <a:lnTo>
                  <a:pt x="2948308" y="8534400"/>
                </a:lnTo>
                <a:lnTo>
                  <a:pt x="2911491" y="8509000"/>
                </a:lnTo>
                <a:lnTo>
                  <a:pt x="2877123" y="8470900"/>
                </a:lnTo>
                <a:lnTo>
                  <a:pt x="2845231" y="8432800"/>
                </a:lnTo>
                <a:lnTo>
                  <a:pt x="2815843" y="8394700"/>
                </a:lnTo>
                <a:lnTo>
                  <a:pt x="2788985" y="8356600"/>
                </a:lnTo>
                <a:lnTo>
                  <a:pt x="2764684" y="8318500"/>
                </a:lnTo>
                <a:lnTo>
                  <a:pt x="2742967" y="8267700"/>
                </a:lnTo>
                <a:lnTo>
                  <a:pt x="2723861" y="8229600"/>
                </a:lnTo>
                <a:lnTo>
                  <a:pt x="2707393" y="8178800"/>
                </a:lnTo>
                <a:lnTo>
                  <a:pt x="2693589" y="8140700"/>
                </a:lnTo>
                <a:lnTo>
                  <a:pt x="2682477" y="8089900"/>
                </a:lnTo>
                <a:lnTo>
                  <a:pt x="2674083" y="8051800"/>
                </a:lnTo>
                <a:lnTo>
                  <a:pt x="2668434" y="8001000"/>
                </a:lnTo>
                <a:lnTo>
                  <a:pt x="2665558" y="7950200"/>
                </a:lnTo>
                <a:lnTo>
                  <a:pt x="2665480" y="7899400"/>
                </a:lnTo>
                <a:lnTo>
                  <a:pt x="2668228" y="7861300"/>
                </a:lnTo>
                <a:lnTo>
                  <a:pt x="2673829" y="7810500"/>
                </a:lnTo>
                <a:lnTo>
                  <a:pt x="2682310" y="7759700"/>
                </a:lnTo>
                <a:lnTo>
                  <a:pt x="2693697" y="7721600"/>
                </a:lnTo>
                <a:lnTo>
                  <a:pt x="2708018" y="7670800"/>
                </a:lnTo>
                <a:lnTo>
                  <a:pt x="2725299" y="7620000"/>
                </a:lnTo>
                <a:lnTo>
                  <a:pt x="2745567" y="7581900"/>
                </a:lnTo>
                <a:lnTo>
                  <a:pt x="6426191" y="0"/>
                </a:lnTo>
                <a:close/>
              </a:path>
              <a:path w="10452100" h="10287000">
                <a:moveTo>
                  <a:pt x="10452099" y="4953000"/>
                </a:moveTo>
                <a:lnTo>
                  <a:pt x="7989407" y="10287000"/>
                </a:lnTo>
                <a:lnTo>
                  <a:pt x="10452099" y="10287000"/>
                </a:lnTo>
                <a:lnTo>
                  <a:pt x="10452099" y="4953000"/>
                </a:lnTo>
                <a:close/>
              </a:path>
              <a:path w="10452100" h="10287000">
                <a:moveTo>
                  <a:pt x="9401997" y="0"/>
                </a:moveTo>
                <a:lnTo>
                  <a:pt x="9385106" y="12700"/>
                </a:lnTo>
                <a:lnTo>
                  <a:pt x="9136181" y="88900"/>
                </a:lnTo>
                <a:lnTo>
                  <a:pt x="9095304" y="114300"/>
                </a:lnTo>
                <a:lnTo>
                  <a:pt x="8973834" y="152400"/>
                </a:lnTo>
                <a:lnTo>
                  <a:pt x="8933749" y="177800"/>
                </a:lnTo>
                <a:lnTo>
                  <a:pt x="8893875" y="190500"/>
                </a:lnTo>
                <a:lnTo>
                  <a:pt x="8854218" y="215900"/>
                </a:lnTo>
                <a:lnTo>
                  <a:pt x="8814784" y="228600"/>
                </a:lnTo>
                <a:lnTo>
                  <a:pt x="8775577" y="254000"/>
                </a:lnTo>
                <a:lnTo>
                  <a:pt x="8736604" y="266700"/>
                </a:lnTo>
                <a:lnTo>
                  <a:pt x="8659382" y="317500"/>
                </a:lnTo>
                <a:lnTo>
                  <a:pt x="8621143" y="330200"/>
                </a:lnTo>
                <a:lnTo>
                  <a:pt x="8583159" y="355600"/>
                </a:lnTo>
                <a:lnTo>
                  <a:pt x="8433893" y="457200"/>
                </a:lnTo>
                <a:lnTo>
                  <a:pt x="8397270" y="469900"/>
                </a:lnTo>
                <a:lnTo>
                  <a:pt x="8324898" y="520700"/>
                </a:lnTo>
                <a:lnTo>
                  <a:pt x="8289158" y="558800"/>
                </a:lnTo>
                <a:lnTo>
                  <a:pt x="8183794" y="635000"/>
                </a:lnTo>
                <a:lnTo>
                  <a:pt x="8115151" y="685800"/>
                </a:lnTo>
                <a:lnTo>
                  <a:pt x="8081326" y="723900"/>
                </a:lnTo>
                <a:lnTo>
                  <a:pt x="8014697" y="774700"/>
                </a:lnTo>
                <a:lnTo>
                  <a:pt x="7981905" y="812800"/>
                </a:lnTo>
                <a:lnTo>
                  <a:pt x="7949467" y="838200"/>
                </a:lnTo>
                <a:lnTo>
                  <a:pt x="7917389" y="876300"/>
                </a:lnTo>
                <a:lnTo>
                  <a:pt x="7885678" y="901700"/>
                </a:lnTo>
                <a:lnTo>
                  <a:pt x="7854338" y="939800"/>
                </a:lnTo>
                <a:lnTo>
                  <a:pt x="7823376" y="965200"/>
                </a:lnTo>
                <a:lnTo>
                  <a:pt x="7792796" y="1003300"/>
                </a:lnTo>
                <a:lnTo>
                  <a:pt x="7762604" y="1028700"/>
                </a:lnTo>
                <a:lnTo>
                  <a:pt x="7732805" y="1066800"/>
                </a:lnTo>
                <a:lnTo>
                  <a:pt x="7703406" y="1104900"/>
                </a:lnTo>
                <a:lnTo>
                  <a:pt x="7674412" y="1143000"/>
                </a:lnTo>
                <a:lnTo>
                  <a:pt x="7645828" y="1168400"/>
                </a:lnTo>
                <a:lnTo>
                  <a:pt x="7617659" y="1206500"/>
                </a:lnTo>
                <a:lnTo>
                  <a:pt x="7589912" y="1244600"/>
                </a:lnTo>
                <a:lnTo>
                  <a:pt x="7562591" y="1282700"/>
                </a:lnTo>
                <a:lnTo>
                  <a:pt x="7535703" y="1320800"/>
                </a:lnTo>
                <a:lnTo>
                  <a:pt x="7509252" y="1358900"/>
                </a:lnTo>
                <a:lnTo>
                  <a:pt x="7483245" y="1397000"/>
                </a:lnTo>
                <a:lnTo>
                  <a:pt x="7457687" y="1435100"/>
                </a:lnTo>
                <a:lnTo>
                  <a:pt x="7432583" y="1473200"/>
                </a:lnTo>
                <a:lnTo>
                  <a:pt x="7407939" y="1511300"/>
                </a:lnTo>
                <a:lnTo>
                  <a:pt x="7383760" y="1549400"/>
                </a:lnTo>
                <a:lnTo>
                  <a:pt x="7360052" y="1600200"/>
                </a:lnTo>
                <a:lnTo>
                  <a:pt x="7336821" y="1638300"/>
                </a:lnTo>
                <a:lnTo>
                  <a:pt x="7314072" y="1676400"/>
                </a:lnTo>
                <a:lnTo>
                  <a:pt x="7291810" y="1714500"/>
                </a:lnTo>
                <a:lnTo>
                  <a:pt x="7270041" y="1765300"/>
                </a:lnTo>
                <a:lnTo>
                  <a:pt x="7248770" y="1803400"/>
                </a:lnTo>
                <a:lnTo>
                  <a:pt x="7228004" y="1841500"/>
                </a:lnTo>
                <a:lnTo>
                  <a:pt x="4185239" y="8267700"/>
                </a:lnTo>
                <a:lnTo>
                  <a:pt x="4163786" y="8305800"/>
                </a:lnTo>
                <a:lnTo>
                  <a:pt x="4140296" y="8356600"/>
                </a:lnTo>
                <a:lnTo>
                  <a:pt x="4114870" y="8394700"/>
                </a:lnTo>
                <a:lnTo>
                  <a:pt x="4087608" y="8420100"/>
                </a:lnTo>
                <a:lnTo>
                  <a:pt x="4058610" y="8458200"/>
                </a:lnTo>
                <a:lnTo>
                  <a:pt x="4027976" y="8496300"/>
                </a:lnTo>
                <a:lnTo>
                  <a:pt x="3995806" y="8521700"/>
                </a:lnTo>
                <a:lnTo>
                  <a:pt x="3962201" y="8547100"/>
                </a:lnTo>
                <a:lnTo>
                  <a:pt x="3927260" y="8572500"/>
                </a:lnTo>
                <a:lnTo>
                  <a:pt x="3891084" y="8597900"/>
                </a:lnTo>
                <a:lnTo>
                  <a:pt x="3853773" y="8623300"/>
                </a:lnTo>
                <a:lnTo>
                  <a:pt x="3815426" y="8648700"/>
                </a:lnTo>
                <a:lnTo>
                  <a:pt x="3736027" y="8674100"/>
                </a:lnTo>
                <a:lnTo>
                  <a:pt x="3569213" y="8724900"/>
                </a:lnTo>
                <a:lnTo>
                  <a:pt x="6918320" y="8724900"/>
                </a:lnTo>
                <a:lnTo>
                  <a:pt x="9636364" y="2984500"/>
                </a:lnTo>
                <a:lnTo>
                  <a:pt x="9658132" y="2946400"/>
                </a:lnTo>
                <a:lnTo>
                  <a:pt x="9682066" y="2908300"/>
                </a:lnTo>
                <a:lnTo>
                  <a:pt x="9708055" y="2870200"/>
                </a:lnTo>
                <a:lnTo>
                  <a:pt x="9735990" y="2832100"/>
                </a:lnTo>
                <a:lnTo>
                  <a:pt x="9765763" y="2794000"/>
                </a:lnTo>
                <a:lnTo>
                  <a:pt x="9797264" y="2768600"/>
                </a:lnTo>
                <a:lnTo>
                  <a:pt x="9830384" y="2730500"/>
                </a:lnTo>
                <a:lnTo>
                  <a:pt x="9865013" y="2705100"/>
                </a:lnTo>
                <a:lnTo>
                  <a:pt x="9901043" y="2679700"/>
                </a:lnTo>
                <a:lnTo>
                  <a:pt x="9938364" y="2654300"/>
                </a:lnTo>
                <a:lnTo>
                  <a:pt x="9976867" y="2628900"/>
                </a:lnTo>
                <a:lnTo>
                  <a:pt x="10016442" y="2616200"/>
                </a:lnTo>
                <a:lnTo>
                  <a:pt x="10056982" y="2590800"/>
                </a:lnTo>
                <a:lnTo>
                  <a:pt x="10183289" y="2552700"/>
                </a:lnTo>
                <a:lnTo>
                  <a:pt x="10226590" y="2552700"/>
                </a:lnTo>
                <a:lnTo>
                  <a:pt x="10270309" y="2540000"/>
                </a:lnTo>
                <a:lnTo>
                  <a:pt x="10446874" y="2540000"/>
                </a:lnTo>
                <a:lnTo>
                  <a:pt x="9401997" y="0"/>
                </a:lnTo>
                <a:close/>
              </a:path>
              <a:path w="10452100" h="10287000">
                <a:moveTo>
                  <a:pt x="10446874" y="2540000"/>
                </a:moveTo>
                <a:lnTo>
                  <a:pt x="10402879" y="2540000"/>
                </a:lnTo>
                <a:lnTo>
                  <a:pt x="10447176" y="2552700"/>
                </a:lnTo>
                <a:lnTo>
                  <a:pt x="10452099" y="2552700"/>
                </a:lnTo>
                <a:lnTo>
                  <a:pt x="10446874" y="2540000"/>
                </a:lnTo>
                <a:close/>
              </a:path>
            </a:pathLst>
          </a:custGeom>
          <a:solidFill>
            <a:srgbClr val="46A8B3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Прямоугольник: скругленные углы 24"/>
          <p:cNvSpPr/>
          <p:nvPr/>
        </p:nvSpPr>
        <p:spPr>
          <a:xfrm>
            <a:off x="568009" y="3141448"/>
            <a:ext cx="10119042" cy="933894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24"/>
          <p:cNvSpPr/>
          <p:nvPr/>
        </p:nvSpPr>
        <p:spPr>
          <a:xfrm>
            <a:off x="568009" y="1959219"/>
            <a:ext cx="10119042" cy="933894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27" y="1750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Слайд think-cell" r:id="rId7" imgW="9525" imgH="9525" progId="TCLayout.ActiveDocument.1">
                  <p:embed/>
                </p:oleObj>
              </mc:Choice>
              <mc:Fallback>
                <p:oleObj name="Слайд think-cell" r:id="rId7" imgW="9525" imgH="9525" progId="TCLayout.ActiveDocument.1">
                  <p:embed/>
                  <p:pic>
                    <p:nvPicPr>
                      <p:cNvPr id="0" name="Объект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7" y="1750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3085" b="1" dirty="0">
              <a:solidFill>
                <a:schemeClr val="tx1"/>
              </a:solidFill>
              <a:latin typeface="GPN_DIN Condensed" panose="020B0506020202020204" pitchFamily="34" charset="-52"/>
              <a:cs typeface="Arial" panose="020B0604020202020204" pitchFamily="34" charset="0"/>
              <a:sym typeface="GPN_DIN Condensed" panose="020B0506020202020204" pitchFamily="34" charset="-52"/>
            </a:endParaRPr>
          </a:p>
        </p:txBody>
      </p:sp>
      <p:sp>
        <p:nvSpPr>
          <p:cNvPr id="5" name="Прямоугольник 4" hidden="1"/>
          <p:cNvSpPr/>
          <p:nvPr>
            <p:custDataLst>
              <p:tags r:id="rId4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2645" dirty="0"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340664" y="3449938"/>
            <a:ext cx="265430" cy="8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9782" tIns="34890" rIns="69782" bIns="3489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44" name="Rectangle 15"/>
          <p:cNvSpPr>
            <a:spLocks noChangeArrowheads="1"/>
          </p:cNvSpPr>
          <p:nvPr/>
        </p:nvSpPr>
        <p:spPr bwMode="auto">
          <a:xfrm>
            <a:off x="8247714" y="2592583"/>
            <a:ext cx="2860693" cy="8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9782" tIns="34890" rIns="69782" bIns="3489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sz="100" b="1" dirty="0">
                <a:solidFill>
                  <a:schemeClr val="tx2"/>
                </a:solidFill>
                <a:latin typeface="+mn-lt"/>
              </a:rPr>
              <a:t>Программа Встречи</a:t>
            </a:r>
            <a:endParaRPr kumimoji="0" lang="ru-RU" sz="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-1771312" y="4337860"/>
            <a:ext cx="4089481" cy="1198453"/>
          </a:xfrm>
          <a:prstGeom prst="rect">
            <a:avLst/>
          </a:prstGeom>
          <a:noFill/>
        </p:spPr>
        <p:txBody>
          <a:bodyPr wrap="square" lIns="0" tIns="146522" rIns="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600" i="0" u="none" strike="noStrike" kern="1200" cap="none" spc="0" normalizeH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68008" y="4453098"/>
            <a:ext cx="3481447" cy="43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2" rIns="63305" bIns="31652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Спикеры: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676" y="552723"/>
            <a:ext cx="9172279" cy="472853"/>
          </a:xfrm>
        </p:spPr>
        <p:txBody>
          <a:bodyPr vert="horz">
            <a:noAutofit/>
          </a:bodyPr>
          <a:lstStyle/>
          <a:p>
            <a:pPr marL="0" marR="0" lvl="0" indent="0" algn="l" defTabSz="6330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6230" algn="l"/>
              </a:tabLst>
              <a:defRPr/>
            </a:pPr>
            <a:r>
              <a:rPr kumimoji="1" lang="ru-RU" altLang="ru-RU" sz="4400" b="1" dirty="0">
                <a:solidFill>
                  <a:srgbClr val="3A96A8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ПЛАН ВЕБИНАРА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7250" y="2190459"/>
            <a:ext cx="11715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74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программы поддержки сотрудников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57250" y="3384654"/>
            <a:ext cx="11715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74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–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11:00 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на вопросы</a:t>
            </a:r>
          </a:p>
        </p:txBody>
      </p:sp>
      <p:pic>
        <p:nvPicPr>
          <p:cNvPr id="26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332" y="315481"/>
            <a:ext cx="947335" cy="9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Изображение 2"/>
          <p:cNvPicPr>
            <a:picLocks noChangeAspect="1"/>
          </p:cNvPicPr>
          <p:nvPr/>
        </p:nvPicPr>
        <p:blipFill rotWithShape="1">
          <a:blip r:embed="rId10"/>
          <a:srcRect l="4589" t="2886" r="1687" b="4588"/>
          <a:stretch>
            <a:fillRect/>
          </a:stretch>
        </p:blipFill>
        <p:spPr>
          <a:xfrm>
            <a:off x="450676" y="5100513"/>
            <a:ext cx="1750161" cy="1727790"/>
          </a:xfrm>
          <a:prstGeom prst="ellipse">
            <a:avLst/>
          </a:prstGeom>
          <a:noFill/>
          <a:ln w="12700">
            <a:solidFill>
              <a:srgbClr val="389494"/>
            </a:solidFill>
          </a:ln>
        </p:spPr>
      </p:pic>
      <p:sp>
        <p:nvSpPr>
          <p:cNvPr id="27" name="Rectangle 16"/>
          <p:cNvSpPr/>
          <p:nvPr/>
        </p:nvSpPr>
        <p:spPr>
          <a:xfrm>
            <a:off x="2231360" y="5418104"/>
            <a:ext cx="448376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Татьяна Бурцева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директор программы поддержки сотрудников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Добросервис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"/>
          <p:cNvSpPr/>
          <p:nvPr/>
        </p:nvSpPr>
        <p:spPr>
          <a:xfrm>
            <a:off x="5748095" y="-1"/>
            <a:ext cx="7681003" cy="7559675"/>
          </a:xfrm>
          <a:custGeom>
            <a:avLst/>
            <a:gdLst/>
            <a:ahLst/>
            <a:cxnLst/>
            <a:rect l="l" t="t" r="r" b="b"/>
            <a:pathLst>
              <a:path w="10452100" h="10287000">
                <a:moveTo>
                  <a:pt x="6426191" y="0"/>
                </a:moveTo>
                <a:lnTo>
                  <a:pt x="3462945" y="0"/>
                </a:lnTo>
                <a:lnTo>
                  <a:pt x="348752" y="6413500"/>
                </a:lnTo>
                <a:lnTo>
                  <a:pt x="327670" y="6451600"/>
                </a:lnTo>
                <a:lnTo>
                  <a:pt x="307259" y="6502400"/>
                </a:lnTo>
                <a:lnTo>
                  <a:pt x="287518" y="6540500"/>
                </a:lnTo>
                <a:lnTo>
                  <a:pt x="268446" y="6591300"/>
                </a:lnTo>
                <a:lnTo>
                  <a:pt x="250040" y="6629400"/>
                </a:lnTo>
                <a:lnTo>
                  <a:pt x="232300" y="6680200"/>
                </a:lnTo>
                <a:lnTo>
                  <a:pt x="215225" y="6731000"/>
                </a:lnTo>
                <a:lnTo>
                  <a:pt x="198813" y="6769100"/>
                </a:lnTo>
                <a:lnTo>
                  <a:pt x="183062" y="6819900"/>
                </a:lnTo>
                <a:lnTo>
                  <a:pt x="167971" y="6858000"/>
                </a:lnTo>
                <a:lnTo>
                  <a:pt x="153540" y="6908800"/>
                </a:lnTo>
                <a:lnTo>
                  <a:pt x="139766" y="6946900"/>
                </a:lnTo>
                <a:lnTo>
                  <a:pt x="126648" y="6997700"/>
                </a:lnTo>
                <a:lnTo>
                  <a:pt x="114185" y="7048500"/>
                </a:lnTo>
                <a:lnTo>
                  <a:pt x="102376" y="7086600"/>
                </a:lnTo>
                <a:lnTo>
                  <a:pt x="91218" y="7137400"/>
                </a:lnTo>
                <a:lnTo>
                  <a:pt x="80712" y="7188200"/>
                </a:lnTo>
                <a:lnTo>
                  <a:pt x="70854" y="7226300"/>
                </a:lnTo>
                <a:lnTo>
                  <a:pt x="61645" y="7277100"/>
                </a:lnTo>
                <a:lnTo>
                  <a:pt x="53083" y="7327900"/>
                </a:lnTo>
                <a:lnTo>
                  <a:pt x="45166" y="7366000"/>
                </a:lnTo>
                <a:lnTo>
                  <a:pt x="37892" y="7416800"/>
                </a:lnTo>
                <a:lnTo>
                  <a:pt x="31262" y="7467600"/>
                </a:lnTo>
                <a:lnTo>
                  <a:pt x="25272" y="7505700"/>
                </a:lnTo>
                <a:lnTo>
                  <a:pt x="19923" y="7556500"/>
                </a:lnTo>
                <a:lnTo>
                  <a:pt x="15212" y="7607300"/>
                </a:lnTo>
                <a:lnTo>
                  <a:pt x="11138" y="7645400"/>
                </a:lnTo>
                <a:lnTo>
                  <a:pt x="7700" y="7696200"/>
                </a:lnTo>
                <a:lnTo>
                  <a:pt x="4897" y="7747000"/>
                </a:lnTo>
                <a:lnTo>
                  <a:pt x="2726" y="7785100"/>
                </a:lnTo>
                <a:lnTo>
                  <a:pt x="1187" y="7835900"/>
                </a:lnTo>
                <a:lnTo>
                  <a:pt x="279" y="7886700"/>
                </a:lnTo>
                <a:lnTo>
                  <a:pt x="0" y="7924800"/>
                </a:lnTo>
                <a:lnTo>
                  <a:pt x="348" y="7975600"/>
                </a:lnTo>
                <a:lnTo>
                  <a:pt x="1322" y="8026400"/>
                </a:lnTo>
                <a:lnTo>
                  <a:pt x="2922" y="8064500"/>
                </a:lnTo>
                <a:lnTo>
                  <a:pt x="5145" y="8115300"/>
                </a:lnTo>
                <a:lnTo>
                  <a:pt x="7990" y="8166100"/>
                </a:lnTo>
                <a:lnTo>
                  <a:pt x="11456" y="8204200"/>
                </a:lnTo>
                <a:lnTo>
                  <a:pt x="15541" y="8255000"/>
                </a:lnTo>
                <a:lnTo>
                  <a:pt x="20245" y="8305800"/>
                </a:lnTo>
                <a:lnTo>
                  <a:pt x="25565" y="8343900"/>
                </a:lnTo>
                <a:lnTo>
                  <a:pt x="31501" y="8394700"/>
                </a:lnTo>
                <a:lnTo>
                  <a:pt x="38050" y="8432800"/>
                </a:lnTo>
                <a:lnTo>
                  <a:pt x="45213" y="8483600"/>
                </a:lnTo>
                <a:lnTo>
                  <a:pt x="52987" y="8534400"/>
                </a:lnTo>
                <a:lnTo>
                  <a:pt x="61370" y="8572500"/>
                </a:lnTo>
                <a:lnTo>
                  <a:pt x="70362" y="8623300"/>
                </a:lnTo>
                <a:lnTo>
                  <a:pt x="79962" y="8661400"/>
                </a:lnTo>
                <a:lnTo>
                  <a:pt x="90167" y="8712200"/>
                </a:lnTo>
                <a:lnTo>
                  <a:pt x="100977" y="8763000"/>
                </a:lnTo>
                <a:lnTo>
                  <a:pt x="112390" y="8801100"/>
                </a:lnTo>
                <a:lnTo>
                  <a:pt x="124405" y="8851900"/>
                </a:lnTo>
                <a:lnTo>
                  <a:pt x="137020" y="8890000"/>
                </a:lnTo>
                <a:lnTo>
                  <a:pt x="150235" y="8940800"/>
                </a:lnTo>
                <a:lnTo>
                  <a:pt x="164047" y="8978900"/>
                </a:lnTo>
                <a:lnTo>
                  <a:pt x="178455" y="9029700"/>
                </a:lnTo>
                <a:lnTo>
                  <a:pt x="193458" y="9067800"/>
                </a:lnTo>
                <a:lnTo>
                  <a:pt x="209055" y="9118600"/>
                </a:lnTo>
                <a:lnTo>
                  <a:pt x="225245" y="9156700"/>
                </a:lnTo>
                <a:lnTo>
                  <a:pt x="242025" y="9194800"/>
                </a:lnTo>
                <a:lnTo>
                  <a:pt x="259394" y="9245600"/>
                </a:lnTo>
                <a:lnTo>
                  <a:pt x="277352" y="9283700"/>
                </a:lnTo>
                <a:lnTo>
                  <a:pt x="295897" y="9334500"/>
                </a:lnTo>
                <a:lnTo>
                  <a:pt x="315027" y="9372600"/>
                </a:lnTo>
                <a:lnTo>
                  <a:pt x="334741" y="9410700"/>
                </a:lnTo>
                <a:lnTo>
                  <a:pt x="355038" y="9461500"/>
                </a:lnTo>
                <a:lnTo>
                  <a:pt x="375917" y="9499600"/>
                </a:lnTo>
                <a:lnTo>
                  <a:pt x="397375" y="9537700"/>
                </a:lnTo>
                <a:lnTo>
                  <a:pt x="419412" y="9575800"/>
                </a:lnTo>
                <a:lnTo>
                  <a:pt x="442027" y="9626600"/>
                </a:lnTo>
                <a:lnTo>
                  <a:pt x="465217" y="9664700"/>
                </a:lnTo>
                <a:lnTo>
                  <a:pt x="488982" y="9702800"/>
                </a:lnTo>
                <a:lnTo>
                  <a:pt x="513320" y="9740900"/>
                </a:lnTo>
                <a:lnTo>
                  <a:pt x="538230" y="9779000"/>
                </a:lnTo>
                <a:lnTo>
                  <a:pt x="563711" y="9817100"/>
                </a:lnTo>
                <a:lnTo>
                  <a:pt x="589761" y="9855200"/>
                </a:lnTo>
                <a:lnTo>
                  <a:pt x="616378" y="9906000"/>
                </a:lnTo>
                <a:lnTo>
                  <a:pt x="643562" y="9944100"/>
                </a:lnTo>
                <a:lnTo>
                  <a:pt x="671311" y="9982200"/>
                </a:lnTo>
                <a:lnTo>
                  <a:pt x="699623" y="10020300"/>
                </a:lnTo>
                <a:lnTo>
                  <a:pt x="728498" y="10058400"/>
                </a:lnTo>
                <a:lnTo>
                  <a:pt x="757934" y="10083800"/>
                </a:lnTo>
                <a:lnTo>
                  <a:pt x="787930" y="10121900"/>
                </a:lnTo>
                <a:lnTo>
                  <a:pt x="818484" y="10160000"/>
                </a:lnTo>
                <a:lnTo>
                  <a:pt x="849594" y="10198100"/>
                </a:lnTo>
                <a:lnTo>
                  <a:pt x="881261" y="10236200"/>
                </a:lnTo>
                <a:lnTo>
                  <a:pt x="913481" y="10274300"/>
                </a:lnTo>
                <a:lnTo>
                  <a:pt x="933940" y="10287000"/>
                </a:lnTo>
                <a:lnTo>
                  <a:pt x="6004168" y="10287000"/>
                </a:lnTo>
                <a:lnTo>
                  <a:pt x="6034343" y="10248900"/>
                </a:lnTo>
                <a:lnTo>
                  <a:pt x="6064142" y="10223500"/>
                </a:lnTo>
                <a:lnTo>
                  <a:pt x="6093560" y="10185400"/>
                </a:lnTo>
                <a:lnTo>
                  <a:pt x="6122591" y="10147300"/>
                </a:lnTo>
                <a:lnTo>
                  <a:pt x="6151231" y="10109200"/>
                </a:lnTo>
                <a:lnTo>
                  <a:pt x="6179472" y="10083800"/>
                </a:lnTo>
                <a:lnTo>
                  <a:pt x="6207311" y="10045700"/>
                </a:lnTo>
                <a:lnTo>
                  <a:pt x="6234742" y="10007600"/>
                </a:lnTo>
                <a:lnTo>
                  <a:pt x="6261759" y="9969500"/>
                </a:lnTo>
                <a:lnTo>
                  <a:pt x="6288357" y="9931400"/>
                </a:lnTo>
                <a:lnTo>
                  <a:pt x="6314532" y="9893300"/>
                </a:lnTo>
                <a:lnTo>
                  <a:pt x="6340276" y="9855200"/>
                </a:lnTo>
                <a:lnTo>
                  <a:pt x="6365586" y="9817100"/>
                </a:lnTo>
                <a:lnTo>
                  <a:pt x="6390456" y="9779000"/>
                </a:lnTo>
                <a:lnTo>
                  <a:pt x="6414881" y="9740900"/>
                </a:lnTo>
                <a:lnTo>
                  <a:pt x="6438854" y="9702800"/>
                </a:lnTo>
                <a:lnTo>
                  <a:pt x="6462372" y="9664700"/>
                </a:lnTo>
                <a:lnTo>
                  <a:pt x="6485428" y="9626600"/>
                </a:lnTo>
                <a:lnTo>
                  <a:pt x="6508017" y="9575800"/>
                </a:lnTo>
                <a:lnTo>
                  <a:pt x="6530134" y="9537700"/>
                </a:lnTo>
                <a:lnTo>
                  <a:pt x="6551773" y="9499600"/>
                </a:lnTo>
                <a:lnTo>
                  <a:pt x="6572930" y="9448800"/>
                </a:lnTo>
                <a:lnTo>
                  <a:pt x="6593598" y="9410700"/>
                </a:lnTo>
                <a:lnTo>
                  <a:pt x="6918320" y="8724900"/>
                </a:lnTo>
                <a:lnTo>
                  <a:pt x="3353921" y="8724900"/>
                </a:lnTo>
                <a:lnTo>
                  <a:pt x="3142781" y="8661400"/>
                </a:lnTo>
                <a:lnTo>
                  <a:pt x="3102153" y="8636000"/>
                </a:lnTo>
                <a:lnTo>
                  <a:pt x="3062291" y="8623300"/>
                </a:lnTo>
                <a:lnTo>
                  <a:pt x="3023296" y="8597900"/>
                </a:lnTo>
                <a:lnTo>
                  <a:pt x="2985269" y="8572500"/>
                </a:lnTo>
                <a:lnTo>
                  <a:pt x="2948308" y="8534400"/>
                </a:lnTo>
                <a:lnTo>
                  <a:pt x="2911491" y="8509000"/>
                </a:lnTo>
                <a:lnTo>
                  <a:pt x="2877123" y="8470900"/>
                </a:lnTo>
                <a:lnTo>
                  <a:pt x="2845231" y="8432800"/>
                </a:lnTo>
                <a:lnTo>
                  <a:pt x="2815843" y="8394700"/>
                </a:lnTo>
                <a:lnTo>
                  <a:pt x="2788985" y="8356600"/>
                </a:lnTo>
                <a:lnTo>
                  <a:pt x="2764684" y="8318500"/>
                </a:lnTo>
                <a:lnTo>
                  <a:pt x="2742967" y="8267700"/>
                </a:lnTo>
                <a:lnTo>
                  <a:pt x="2723861" y="8229600"/>
                </a:lnTo>
                <a:lnTo>
                  <a:pt x="2707393" y="8178800"/>
                </a:lnTo>
                <a:lnTo>
                  <a:pt x="2693589" y="8140700"/>
                </a:lnTo>
                <a:lnTo>
                  <a:pt x="2682477" y="8089900"/>
                </a:lnTo>
                <a:lnTo>
                  <a:pt x="2674083" y="8051800"/>
                </a:lnTo>
                <a:lnTo>
                  <a:pt x="2668434" y="8001000"/>
                </a:lnTo>
                <a:lnTo>
                  <a:pt x="2665558" y="7950200"/>
                </a:lnTo>
                <a:lnTo>
                  <a:pt x="2665480" y="7899400"/>
                </a:lnTo>
                <a:lnTo>
                  <a:pt x="2668228" y="7861300"/>
                </a:lnTo>
                <a:lnTo>
                  <a:pt x="2673829" y="7810500"/>
                </a:lnTo>
                <a:lnTo>
                  <a:pt x="2682310" y="7759700"/>
                </a:lnTo>
                <a:lnTo>
                  <a:pt x="2693697" y="7721600"/>
                </a:lnTo>
                <a:lnTo>
                  <a:pt x="2708018" y="7670800"/>
                </a:lnTo>
                <a:lnTo>
                  <a:pt x="2725299" y="7620000"/>
                </a:lnTo>
                <a:lnTo>
                  <a:pt x="2745567" y="7581900"/>
                </a:lnTo>
                <a:lnTo>
                  <a:pt x="6426191" y="0"/>
                </a:lnTo>
                <a:close/>
              </a:path>
              <a:path w="10452100" h="10287000">
                <a:moveTo>
                  <a:pt x="10452099" y="4953000"/>
                </a:moveTo>
                <a:lnTo>
                  <a:pt x="7989407" y="10287000"/>
                </a:lnTo>
                <a:lnTo>
                  <a:pt x="10452099" y="10287000"/>
                </a:lnTo>
                <a:lnTo>
                  <a:pt x="10452099" y="4953000"/>
                </a:lnTo>
                <a:close/>
              </a:path>
              <a:path w="10452100" h="10287000">
                <a:moveTo>
                  <a:pt x="9401997" y="0"/>
                </a:moveTo>
                <a:lnTo>
                  <a:pt x="9385106" y="12700"/>
                </a:lnTo>
                <a:lnTo>
                  <a:pt x="9136181" y="88900"/>
                </a:lnTo>
                <a:lnTo>
                  <a:pt x="9095304" y="114300"/>
                </a:lnTo>
                <a:lnTo>
                  <a:pt x="8973834" y="152400"/>
                </a:lnTo>
                <a:lnTo>
                  <a:pt x="8933749" y="177800"/>
                </a:lnTo>
                <a:lnTo>
                  <a:pt x="8893875" y="190500"/>
                </a:lnTo>
                <a:lnTo>
                  <a:pt x="8854218" y="215900"/>
                </a:lnTo>
                <a:lnTo>
                  <a:pt x="8814784" y="228600"/>
                </a:lnTo>
                <a:lnTo>
                  <a:pt x="8775577" y="254000"/>
                </a:lnTo>
                <a:lnTo>
                  <a:pt x="8736604" y="266700"/>
                </a:lnTo>
                <a:lnTo>
                  <a:pt x="8659382" y="317500"/>
                </a:lnTo>
                <a:lnTo>
                  <a:pt x="8621143" y="330200"/>
                </a:lnTo>
                <a:lnTo>
                  <a:pt x="8583159" y="355600"/>
                </a:lnTo>
                <a:lnTo>
                  <a:pt x="8433893" y="457200"/>
                </a:lnTo>
                <a:lnTo>
                  <a:pt x="8397270" y="469900"/>
                </a:lnTo>
                <a:lnTo>
                  <a:pt x="8324898" y="520700"/>
                </a:lnTo>
                <a:lnTo>
                  <a:pt x="8289158" y="558800"/>
                </a:lnTo>
                <a:lnTo>
                  <a:pt x="8183794" y="635000"/>
                </a:lnTo>
                <a:lnTo>
                  <a:pt x="8115151" y="685800"/>
                </a:lnTo>
                <a:lnTo>
                  <a:pt x="8081326" y="723900"/>
                </a:lnTo>
                <a:lnTo>
                  <a:pt x="8014697" y="774700"/>
                </a:lnTo>
                <a:lnTo>
                  <a:pt x="7981905" y="812800"/>
                </a:lnTo>
                <a:lnTo>
                  <a:pt x="7949467" y="838200"/>
                </a:lnTo>
                <a:lnTo>
                  <a:pt x="7917389" y="876300"/>
                </a:lnTo>
                <a:lnTo>
                  <a:pt x="7885678" y="901700"/>
                </a:lnTo>
                <a:lnTo>
                  <a:pt x="7854338" y="939800"/>
                </a:lnTo>
                <a:lnTo>
                  <a:pt x="7823376" y="965200"/>
                </a:lnTo>
                <a:lnTo>
                  <a:pt x="7792796" y="1003300"/>
                </a:lnTo>
                <a:lnTo>
                  <a:pt x="7762604" y="1028700"/>
                </a:lnTo>
                <a:lnTo>
                  <a:pt x="7732805" y="1066800"/>
                </a:lnTo>
                <a:lnTo>
                  <a:pt x="7703406" y="1104900"/>
                </a:lnTo>
                <a:lnTo>
                  <a:pt x="7674412" y="1143000"/>
                </a:lnTo>
                <a:lnTo>
                  <a:pt x="7645828" y="1168400"/>
                </a:lnTo>
                <a:lnTo>
                  <a:pt x="7617659" y="1206500"/>
                </a:lnTo>
                <a:lnTo>
                  <a:pt x="7589912" y="1244600"/>
                </a:lnTo>
                <a:lnTo>
                  <a:pt x="7562591" y="1282700"/>
                </a:lnTo>
                <a:lnTo>
                  <a:pt x="7535703" y="1320800"/>
                </a:lnTo>
                <a:lnTo>
                  <a:pt x="7509252" y="1358900"/>
                </a:lnTo>
                <a:lnTo>
                  <a:pt x="7483245" y="1397000"/>
                </a:lnTo>
                <a:lnTo>
                  <a:pt x="7457687" y="1435100"/>
                </a:lnTo>
                <a:lnTo>
                  <a:pt x="7432583" y="1473200"/>
                </a:lnTo>
                <a:lnTo>
                  <a:pt x="7407939" y="1511300"/>
                </a:lnTo>
                <a:lnTo>
                  <a:pt x="7383760" y="1549400"/>
                </a:lnTo>
                <a:lnTo>
                  <a:pt x="7360052" y="1600200"/>
                </a:lnTo>
                <a:lnTo>
                  <a:pt x="7336821" y="1638300"/>
                </a:lnTo>
                <a:lnTo>
                  <a:pt x="7314072" y="1676400"/>
                </a:lnTo>
                <a:lnTo>
                  <a:pt x="7291810" y="1714500"/>
                </a:lnTo>
                <a:lnTo>
                  <a:pt x="7270041" y="1765300"/>
                </a:lnTo>
                <a:lnTo>
                  <a:pt x="7248770" y="1803400"/>
                </a:lnTo>
                <a:lnTo>
                  <a:pt x="7228004" y="1841500"/>
                </a:lnTo>
                <a:lnTo>
                  <a:pt x="4185239" y="8267700"/>
                </a:lnTo>
                <a:lnTo>
                  <a:pt x="4163786" y="8305800"/>
                </a:lnTo>
                <a:lnTo>
                  <a:pt x="4140296" y="8356600"/>
                </a:lnTo>
                <a:lnTo>
                  <a:pt x="4114870" y="8394700"/>
                </a:lnTo>
                <a:lnTo>
                  <a:pt x="4087608" y="8420100"/>
                </a:lnTo>
                <a:lnTo>
                  <a:pt x="4058610" y="8458200"/>
                </a:lnTo>
                <a:lnTo>
                  <a:pt x="4027976" y="8496300"/>
                </a:lnTo>
                <a:lnTo>
                  <a:pt x="3995806" y="8521700"/>
                </a:lnTo>
                <a:lnTo>
                  <a:pt x="3962201" y="8547100"/>
                </a:lnTo>
                <a:lnTo>
                  <a:pt x="3927260" y="8572500"/>
                </a:lnTo>
                <a:lnTo>
                  <a:pt x="3891084" y="8597900"/>
                </a:lnTo>
                <a:lnTo>
                  <a:pt x="3853773" y="8623300"/>
                </a:lnTo>
                <a:lnTo>
                  <a:pt x="3815426" y="8648700"/>
                </a:lnTo>
                <a:lnTo>
                  <a:pt x="3736027" y="8674100"/>
                </a:lnTo>
                <a:lnTo>
                  <a:pt x="3569213" y="8724900"/>
                </a:lnTo>
                <a:lnTo>
                  <a:pt x="6918320" y="8724900"/>
                </a:lnTo>
                <a:lnTo>
                  <a:pt x="9636364" y="2984500"/>
                </a:lnTo>
                <a:lnTo>
                  <a:pt x="9658132" y="2946400"/>
                </a:lnTo>
                <a:lnTo>
                  <a:pt x="9682066" y="2908300"/>
                </a:lnTo>
                <a:lnTo>
                  <a:pt x="9708055" y="2870200"/>
                </a:lnTo>
                <a:lnTo>
                  <a:pt x="9735990" y="2832100"/>
                </a:lnTo>
                <a:lnTo>
                  <a:pt x="9765763" y="2794000"/>
                </a:lnTo>
                <a:lnTo>
                  <a:pt x="9797264" y="2768600"/>
                </a:lnTo>
                <a:lnTo>
                  <a:pt x="9830384" y="2730500"/>
                </a:lnTo>
                <a:lnTo>
                  <a:pt x="9865013" y="2705100"/>
                </a:lnTo>
                <a:lnTo>
                  <a:pt x="9901043" y="2679700"/>
                </a:lnTo>
                <a:lnTo>
                  <a:pt x="9938364" y="2654300"/>
                </a:lnTo>
                <a:lnTo>
                  <a:pt x="9976867" y="2628900"/>
                </a:lnTo>
                <a:lnTo>
                  <a:pt x="10016442" y="2616200"/>
                </a:lnTo>
                <a:lnTo>
                  <a:pt x="10056982" y="2590800"/>
                </a:lnTo>
                <a:lnTo>
                  <a:pt x="10183289" y="2552700"/>
                </a:lnTo>
                <a:lnTo>
                  <a:pt x="10226590" y="2552700"/>
                </a:lnTo>
                <a:lnTo>
                  <a:pt x="10270309" y="2540000"/>
                </a:lnTo>
                <a:lnTo>
                  <a:pt x="10446874" y="2540000"/>
                </a:lnTo>
                <a:lnTo>
                  <a:pt x="9401997" y="0"/>
                </a:lnTo>
                <a:close/>
              </a:path>
              <a:path w="10452100" h="10287000">
                <a:moveTo>
                  <a:pt x="10446874" y="2540000"/>
                </a:moveTo>
                <a:lnTo>
                  <a:pt x="10402879" y="2540000"/>
                </a:lnTo>
                <a:lnTo>
                  <a:pt x="10447176" y="2552700"/>
                </a:lnTo>
                <a:lnTo>
                  <a:pt x="10452099" y="2552700"/>
                </a:lnTo>
                <a:lnTo>
                  <a:pt x="10446874" y="2540000"/>
                </a:lnTo>
                <a:close/>
              </a:path>
            </a:pathLst>
          </a:custGeom>
          <a:solidFill>
            <a:srgbClr val="46A8B3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88" y="1650619"/>
            <a:ext cx="2437818" cy="52780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00" y="1667951"/>
            <a:ext cx="2437818" cy="52780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69954" y="2610429"/>
            <a:ext cx="5947286" cy="31463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51515" y="2610429"/>
            <a:ext cx="5947286" cy="31463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9980" y="2113951"/>
            <a:ext cx="573018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Оптимальное и здоровое питание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оптимального рациона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Гарвардской тарелки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Суперфуды и «радуга» на тарелке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E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Вес: набор и снижение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Гайд по снижению веса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Гайд по набору веса</a:t>
            </a:r>
          </a:p>
          <a:p>
            <a:endParaRPr lang="ru-RU" sz="1400" dirty="0">
              <a:solidFill>
                <a:srgbClr val="3E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 и восстановление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Гайд «Повышение качества сна»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Недосыпание: причины и </a:t>
            </a:r>
            <a:r>
              <a:rPr lang="ru-RU" sz="1400" dirty="0" smtClean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</a:t>
            </a:r>
          </a:p>
          <a:p>
            <a:endParaRPr lang="ru-RU" sz="1400" dirty="0">
              <a:solidFill>
                <a:srgbClr val="3E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и энергия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Гайд «Как повысить свою энергию»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Памятка «Повышение энергии при сидячей работе»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Памятка «Снижение боли в спине»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Памятка «Снижение головной боли»</a:t>
            </a:r>
          </a:p>
          <a:p>
            <a:endParaRPr lang="ru-RU" sz="1400" b="1" dirty="0">
              <a:solidFill>
                <a:srgbClr val="3E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Здоровые и вредные привычки 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Гайд по формированию новых привычек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Чек-лист и характеристики полезных и вредных привычек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196402" y="1393322"/>
            <a:ext cx="4168309" cy="420989"/>
          </a:xfrm>
          <a:prstGeom prst="roundRect">
            <a:avLst/>
          </a:prstGeom>
          <a:solidFill>
            <a:srgbClr val="5D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96402" y="1433952"/>
            <a:ext cx="3972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гайдов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5 направлениям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" name="Замещающее содержимое 6" descr="5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94141" y="78975"/>
            <a:ext cx="892028" cy="1143775"/>
          </a:xfrm>
          <a:prstGeom prst="rect">
            <a:avLst/>
          </a:prstGeom>
        </p:spPr>
      </p:pic>
      <p:sp>
        <p:nvSpPr>
          <p:cNvPr id="22" name="Заголовок 1"/>
          <p:cNvSpPr txBox="1"/>
          <p:nvPr/>
        </p:nvSpPr>
        <p:spPr>
          <a:xfrm>
            <a:off x="1333689" y="437093"/>
            <a:ext cx="11591925" cy="6565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33095" eaLnBrk="0" hangingPunct="0">
              <a:lnSpc>
                <a:spcPct val="110000"/>
              </a:lnSpc>
              <a:tabLst>
                <a:tab pos="316230" algn="l"/>
              </a:tabLst>
              <a:defRPr/>
            </a:pPr>
            <a:r>
              <a:rPr lang="en-GB" sz="3600" b="1" cap="all" dirty="0" smtClean="0">
                <a:solidFill>
                  <a:srgbClr val="FF0000"/>
                </a:solidFill>
                <a:latin typeface="Arial Narrow" panose="020B0606020202030204" pitchFamily="34" charset="0"/>
                <a:ea typeface="GPN_DIN Condensed Bold" panose="020B0706020202020204" pitchFamily="34" charset="77"/>
                <a:cs typeface="Arial" panose="020B0604020202020204" pitchFamily="34" charset="0"/>
                <a:sym typeface="+mn-ea"/>
              </a:rPr>
              <a:t>NEW </a:t>
            </a:r>
            <a:r>
              <a:rPr kumimoji="1" lang="ru-RU" altLang="ru-RU" sz="3600" b="1" dirty="0">
                <a:solidFill>
                  <a:srgbClr val="3A96A8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ГАЙДЫ ПО ЗДОРОВОМУ ОБРАЗУ ЖИЗНИ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61" y="1403651"/>
            <a:ext cx="2489596" cy="5390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76" y="1466861"/>
            <a:ext cx="2431205" cy="5263774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750070" y="1725715"/>
            <a:ext cx="1611124" cy="313911"/>
          </a:xfrm>
          <a:prstGeom prst="roundRect">
            <a:avLst/>
          </a:prstGeom>
          <a:solidFill>
            <a:srgbClr val="3A9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object 2"/>
          <p:cNvGrpSpPr/>
          <p:nvPr/>
        </p:nvGrpSpPr>
        <p:grpSpPr>
          <a:xfrm>
            <a:off x="5748095" y="-1"/>
            <a:ext cx="7681003" cy="7559675"/>
            <a:chOff x="7835900" y="0"/>
            <a:chExt cx="10452100" cy="10287000"/>
          </a:xfrm>
        </p:grpSpPr>
        <p:sp>
          <p:nvSpPr>
            <p:cNvPr id="35" name="object 3"/>
            <p:cNvSpPr/>
            <p:nvPr/>
          </p:nvSpPr>
          <p:spPr>
            <a:xfrm>
              <a:off x="7835900" y="0"/>
              <a:ext cx="10452100" cy="10287000"/>
            </a:xfrm>
            <a:custGeom>
              <a:avLst/>
              <a:gdLst/>
              <a:ahLst/>
              <a:cxnLst/>
              <a:rect l="l" t="t" r="r" b="b"/>
              <a:pathLst>
                <a:path w="10452100" h="10287000">
                  <a:moveTo>
                    <a:pt x="6426191" y="0"/>
                  </a:moveTo>
                  <a:lnTo>
                    <a:pt x="3462945" y="0"/>
                  </a:lnTo>
                  <a:lnTo>
                    <a:pt x="348752" y="6413500"/>
                  </a:lnTo>
                  <a:lnTo>
                    <a:pt x="327670" y="6451600"/>
                  </a:lnTo>
                  <a:lnTo>
                    <a:pt x="307259" y="6502400"/>
                  </a:lnTo>
                  <a:lnTo>
                    <a:pt x="287518" y="6540500"/>
                  </a:lnTo>
                  <a:lnTo>
                    <a:pt x="268446" y="6591300"/>
                  </a:lnTo>
                  <a:lnTo>
                    <a:pt x="250040" y="6629400"/>
                  </a:lnTo>
                  <a:lnTo>
                    <a:pt x="232300" y="6680200"/>
                  </a:lnTo>
                  <a:lnTo>
                    <a:pt x="215225" y="6731000"/>
                  </a:lnTo>
                  <a:lnTo>
                    <a:pt x="198813" y="6769100"/>
                  </a:lnTo>
                  <a:lnTo>
                    <a:pt x="183062" y="6819900"/>
                  </a:lnTo>
                  <a:lnTo>
                    <a:pt x="167971" y="6858000"/>
                  </a:lnTo>
                  <a:lnTo>
                    <a:pt x="153540" y="6908800"/>
                  </a:lnTo>
                  <a:lnTo>
                    <a:pt x="139766" y="6946900"/>
                  </a:lnTo>
                  <a:lnTo>
                    <a:pt x="126648" y="6997700"/>
                  </a:lnTo>
                  <a:lnTo>
                    <a:pt x="114185" y="7048500"/>
                  </a:lnTo>
                  <a:lnTo>
                    <a:pt x="102376" y="7086600"/>
                  </a:lnTo>
                  <a:lnTo>
                    <a:pt x="91218" y="7137400"/>
                  </a:lnTo>
                  <a:lnTo>
                    <a:pt x="80712" y="7188200"/>
                  </a:lnTo>
                  <a:lnTo>
                    <a:pt x="70854" y="7226300"/>
                  </a:lnTo>
                  <a:lnTo>
                    <a:pt x="61645" y="7277100"/>
                  </a:lnTo>
                  <a:lnTo>
                    <a:pt x="53083" y="7327900"/>
                  </a:lnTo>
                  <a:lnTo>
                    <a:pt x="45166" y="7366000"/>
                  </a:lnTo>
                  <a:lnTo>
                    <a:pt x="37892" y="7416800"/>
                  </a:lnTo>
                  <a:lnTo>
                    <a:pt x="31262" y="7467600"/>
                  </a:lnTo>
                  <a:lnTo>
                    <a:pt x="25272" y="7505700"/>
                  </a:lnTo>
                  <a:lnTo>
                    <a:pt x="19923" y="7556500"/>
                  </a:lnTo>
                  <a:lnTo>
                    <a:pt x="15212" y="7607300"/>
                  </a:lnTo>
                  <a:lnTo>
                    <a:pt x="11138" y="7645400"/>
                  </a:lnTo>
                  <a:lnTo>
                    <a:pt x="7700" y="7696200"/>
                  </a:lnTo>
                  <a:lnTo>
                    <a:pt x="4897" y="7747000"/>
                  </a:lnTo>
                  <a:lnTo>
                    <a:pt x="2726" y="7785100"/>
                  </a:lnTo>
                  <a:lnTo>
                    <a:pt x="1187" y="7835900"/>
                  </a:lnTo>
                  <a:lnTo>
                    <a:pt x="279" y="7886700"/>
                  </a:lnTo>
                  <a:lnTo>
                    <a:pt x="0" y="7924800"/>
                  </a:lnTo>
                  <a:lnTo>
                    <a:pt x="348" y="7975600"/>
                  </a:lnTo>
                  <a:lnTo>
                    <a:pt x="1322" y="8026400"/>
                  </a:lnTo>
                  <a:lnTo>
                    <a:pt x="2922" y="8064500"/>
                  </a:lnTo>
                  <a:lnTo>
                    <a:pt x="5145" y="8115300"/>
                  </a:lnTo>
                  <a:lnTo>
                    <a:pt x="7990" y="8166100"/>
                  </a:lnTo>
                  <a:lnTo>
                    <a:pt x="11456" y="8204200"/>
                  </a:lnTo>
                  <a:lnTo>
                    <a:pt x="15541" y="8255000"/>
                  </a:lnTo>
                  <a:lnTo>
                    <a:pt x="20245" y="8305800"/>
                  </a:lnTo>
                  <a:lnTo>
                    <a:pt x="25565" y="8343900"/>
                  </a:lnTo>
                  <a:lnTo>
                    <a:pt x="31501" y="8394700"/>
                  </a:lnTo>
                  <a:lnTo>
                    <a:pt x="38050" y="8432800"/>
                  </a:lnTo>
                  <a:lnTo>
                    <a:pt x="45213" y="8483600"/>
                  </a:lnTo>
                  <a:lnTo>
                    <a:pt x="52987" y="8534400"/>
                  </a:lnTo>
                  <a:lnTo>
                    <a:pt x="61370" y="8572500"/>
                  </a:lnTo>
                  <a:lnTo>
                    <a:pt x="70362" y="8623300"/>
                  </a:lnTo>
                  <a:lnTo>
                    <a:pt x="79962" y="8661400"/>
                  </a:lnTo>
                  <a:lnTo>
                    <a:pt x="90167" y="8712200"/>
                  </a:lnTo>
                  <a:lnTo>
                    <a:pt x="100977" y="8763000"/>
                  </a:lnTo>
                  <a:lnTo>
                    <a:pt x="112390" y="8801100"/>
                  </a:lnTo>
                  <a:lnTo>
                    <a:pt x="124405" y="8851900"/>
                  </a:lnTo>
                  <a:lnTo>
                    <a:pt x="137020" y="8890000"/>
                  </a:lnTo>
                  <a:lnTo>
                    <a:pt x="150235" y="8940800"/>
                  </a:lnTo>
                  <a:lnTo>
                    <a:pt x="164047" y="8978900"/>
                  </a:lnTo>
                  <a:lnTo>
                    <a:pt x="178455" y="9029700"/>
                  </a:lnTo>
                  <a:lnTo>
                    <a:pt x="193458" y="9067800"/>
                  </a:lnTo>
                  <a:lnTo>
                    <a:pt x="209055" y="9118600"/>
                  </a:lnTo>
                  <a:lnTo>
                    <a:pt x="225245" y="9156700"/>
                  </a:lnTo>
                  <a:lnTo>
                    <a:pt x="242025" y="9194800"/>
                  </a:lnTo>
                  <a:lnTo>
                    <a:pt x="259394" y="9245600"/>
                  </a:lnTo>
                  <a:lnTo>
                    <a:pt x="277352" y="9283700"/>
                  </a:lnTo>
                  <a:lnTo>
                    <a:pt x="295897" y="9334500"/>
                  </a:lnTo>
                  <a:lnTo>
                    <a:pt x="315027" y="9372600"/>
                  </a:lnTo>
                  <a:lnTo>
                    <a:pt x="334741" y="9410700"/>
                  </a:lnTo>
                  <a:lnTo>
                    <a:pt x="355038" y="9461500"/>
                  </a:lnTo>
                  <a:lnTo>
                    <a:pt x="375917" y="9499600"/>
                  </a:lnTo>
                  <a:lnTo>
                    <a:pt x="397375" y="9537700"/>
                  </a:lnTo>
                  <a:lnTo>
                    <a:pt x="419412" y="9575800"/>
                  </a:lnTo>
                  <a:lnTo>
                    <a:pt x="442027" y="9626600"/>
                  </a:lnTo>
                  <a:lnTo>
                    <a:pt x="465217" y="9664700"/>
                  </a:lnTo>
                  <a:lnTo>
                    <a:pt x="488982" y="9702800"/>
                  </a:lnTo>
                  <a:lnTo>
                    <a:pt x="513320" y="9740900"/>
                  </a:lnTo>
                  <a:lnTo>
                    <a:pt x="538230" y="9779000"/>
                  </a:lnTo>
                  <a:lnTo>
                    <a:pt x="563711" y="9817100"/>
                  </a:lnTo>
                  <a:lnTo>
                    <a:pt x="589761" y="9855200"/>
                  </a:lnTo>
                  <a:lnTo>
                    <a:pt x="616378" y="9906000"/>
                  </a:lnTo>
                  <a:lnTo>
                    <a:pt x="643562" y="9944100"/>
                  </a:lnTo>
                  <a:lnTo>
                    <a:pt x="671311" y="9982200"/>
                  </a:lnTo>
                  <a:lnTo>
                    <a:pt x="699623" y="10020300"/>
                  </a:lnTo>
                  <a:lnTo>
                    <a:pt x="728498" y="10058400"/>
                  </a:lnTo>
                  <a:lnTo>
                    <a:pt x="757934" y="10083800"/>
                  </a:lnTo>
                  <a:lnTo>
                    <a:pt x="787930" y="10121900"/>
                  </a:lnTo>
                  <a:lnTo>
                    <a:pt x="818484" y="10160000"/>
                  </a:lnTo>
                  <a:lnTo>
                    <a:pt x="849594" y="10198100"/>
                  </a:lnTo>
                  <a:lnTo>
                    <a:pt x="881261" y="10236200"/>
                  </a:lnTo>
                  <a:lnTo>
                    <a:pt x="913481" y="10274300"/>
                  </a:lnTo>
                  <a:lnTo>
                    <a:pt x="933940" y="10287000"/>
                  </a:lnTo>
                  <a:lnTo>
                    <a:pt x="6004168" y="10287000"/>
                  </a:lnTo>
                  <a:lnTo>
                    <a:pt x="6034343" y="10248900"/>
                  </a:lnTo>
                  <a:lnTo>
                    <a:pt x="6064142" y="10223500"/>
                  </a:lnTo>
                  <a:lnTo>
                    <a:pt x="6093560" y="10185400"/>
                  </a:lnTo>
                  <a:lnTo>
                    <a:pt x="6122591" y="10147300"/>
                  </a:lnTo>
                  <a:lnTo>
                    <a:pt x="6151231" y="10109200"/>
                  </a:lnTo>
                  <a:lnTo>
                    <a:pt x="6179472" y="10083800"/>
                  </a:lnTo>
                  <a:lnTo>
                    <a:pt x="6207311" y="10045700"/>
                  </a:lnTo>
                  <a:lnTo>
                    <a:pt x="6234742" y="10007600"/>
                  </a:lnTo>
                  <a:lnTo>
                    <a:pt x="6261759" y="9969500"/>
                  </a:lnTo>
                  <a:lnTo>
                    <a:pt x="6288357" y="9931400"/>
                  </a:lnTo>
                  <a:lnTo>
                    <a:pt x="6314532" y="9893300"/>
                  </a:lnTo>
                  <a:lnTo>
                    <a:pt x="6340276" y="9855200"/>
                  </a:lnTo>
                  <a:lnTo>
                    <a:pt x="6365586" y="9817100"/>
                  </a:lnTo>
                  <a:lnTo>
                    <a:pt x="6390456" y="9779000"/>
                  </a:lnTo>
                  <a:lnTo>
                    <a:pt x="6414881" y="9740900"/>
                  </a:lnTo>
                  <a:lnTo>
                    <a:pt x="6438854" y="9702800"/>
                  </a:lnTo>
                  <a:lnTo>
                    <a:pt x="6462372" y="9664700"/>
                  </a:lnTo>
                  <a:lnTo>
                    <a:pt x="6485428" y="9626600"/>
                  </a:lnTo>
                  <a:lnTo>
                    <a:pt x="6508017" y="9575800"/>
                  </a:lnTo>
                  <a:lnTo>
                    <a:pt x="6530134" y="9537700"/>
                  </a:lnTo>
                  <a:lnTo>
                    <a:pt x="6551773" y="9499600"/>
                  </a:lnTo>
                  <a:lnTo>
                    <a:pt x="6572930" y="9448800"/>
                  </a:lnTo>
                  <a:lnTo>
                    <a:pt x="6593598" y="9410700"/>
                  </a:lnTo>
                  <a:lnTo>
                    <a:pt x="6918320" y="8724900"/>
                  </a:lnTo>
                  <a:lnTo>
                    <a:pt x="3353921" y="8724900"/>
                  </a:lnTo>
                  <a:lnTo>
                    <a:pt x="3142781" y="8661400"/>
                  </a:lnTo>
                  <a:lnTo>
                    <a:pt x="3102153" y="8636000"/>
                  </a:lnTo>
                  <a:lnTo>
                    <a:pt x="3062291" y="8623300"/>
                  </a:lnTo>
                  <a:lnTo>
                    <a:pt x="3023296" y="8597900"/>
                  </a:lnTo>
                  <a:lnTo>
                    <a:pt x="2985269" y="8572500"/>
                  </a:lnTo>
                  <a:lnTo>
                    <a:pt x="2948308" y="8534400"/>
                  </a:lnTo>
                  <a:lnTo>
                    <a:pt x="2911491" y="8509000"/>
                  </a:lnTo>
                  <a:lnTo>
                    <a:pt x="2877123" y="8470900"/>
                  </a:lnTo>
                  <a:lnTo>
                    <a:pt x="2845231" y="8432800"/>
                  </a:lnTo>
                  <a:lnTo>
                    <a:pt x="2815843" y="8394700"/>
                  </a:lnTo>
                  <a:lnTo>
                    <a:pt x="2788985" y="8356600"/>
                  </a:lnTo>
                  <a:lnTo>
                    <a:pt x="2764684" y="8318500"/>
                  </a:lnTo>
                  <a:lnTo>
                    <a:pt x="2742967" y="8267700"/>
                  </a:lnTo>
                  <a:lnTo>
                    <a:pt x="2723861" y="8229600"/>
                  </a:lnTo>
                  <a:lnTo>
                    <a:pt x="2707393" y="8178800"/>
                  </a:lnTo>
                  <a:lnTo>
                    <a:pt x="2693589" y="8140700"/>
                  </a:lnTo>
                  <a:lnTo>
                    <a:pt x="2682477" y="8089900"/>
                  </a:lnTo>
                  <a:lnTo>
                    <a:pt x="2674083" y="8051800"/>
                  </a:lnTo>
                  <a:lnTo>
                    <a:pt x="2668434" y="8001000"/>
                  </a:lnTo>
                  <a:lnTo>
                    <a:pt x="2665558" y="7950200"/>
                  </a:lnTo>
                  <a:lnTo>
                    <a:pt x="2665480" y="7899400"/>
                  </a:lnTo>
                  <a:lnTo>
                    <a:pt x="2668228" y="7861300"/>
                  </a:lnTo>
                  <a:lnTo>
                    <a:pt x="2673829" y="7810500"/>
                  </a:lnTo>
                  <a:lnTo>
                    <a:pt x="2682310" y="7759700"/>
                  </a:lnTo>
                  <a:lnTo>
                    <a:pt x="2693697" y="7721600"/>
                  </a:lnTo>
                  <a:lnTo>
                    <a:pt x="2708018" y="7670800"/>
                  </a:lnTo>
                  <a:lnTo>
                    <a:pt x="2725299" y="7620000"/>
                  </a:lnTo>
                  <a:lnTo>
                    <a:pt x="2745567" y="7581900"/>
                  </a:lnTo>
                  <a:lnTo>
                    <a:pt x="6426191" y="0"/>
                  </a:lnTo>
                  <a:close/>
                </a:path>
                <a:path w="10452100" h="10287000">
                  <a:moveTo>
                    <a:pt x="10452099" y="4953000"/>
                  </a:moveTo>
                  <a:lnTo>
                    <a:pt x="7989407" y="10287000"/>
                  </a:lnTo>
                  <a:lnTo>
                    <a:pt x="10452099" y="10287000"/>
                  </a:lnTo>
                  <a:lnTo>
                    <a:pt x="10452099" y="4953000"/>
                  </a:lnTo>
                  <a:close/>
                </a:path>
                <a:path w="10452100" h="10287000">
                  <a:moveTo>
                    <a:pt x="9401997" y="0"/>
                  </a:moveTo>
                  <a:lnTo>
                    <a:pt x="9385106" y="12700"/>
                  </a:lnTo>
                  <a:lnTo>
                    <a:pt x="9136181" y="88900"/>
                  </a:lnTo>
                  <a:lnTo>
                    <a:pt x="9095304" y="114300"/>
                  </a:lnTo>
                  <a:lnTo>
                    <a:pt x="8973834" y="152400"/>
                  </a:lnTo>
                  <a:lnTo>
                    <a:pt x="8933749" y="177800"/>
                  </a:lnTo>
                  <a:lnTo>
                    <a:pt x="8893875" y="190500"/>
                  </a:lnTo>
                  <a:lnTo>
                    <a:pt x="8854218" y="215900"/>
                  </a:lnTo>
                  <a:lnTo>
                    <a:pt x="8814784" y="228600"/>
                  </a:lnTo>
                  <a:lnTo>
                    <a:pt x="8775577" y="254000"/>
                  </a:lnTo>
                  <a:lnTo>
                    <a:pt x="8736604" y="266700"/>
                  </a:lnTo>
                  <a:lnTo>
                    <a:pt x="8659382" y="317500"/>
                  </a:lnTo>
                  <a:lnTo>
                    <a:pt x="8621143" y="330200"/>
                  </a:lnTo>
                  <a:lnTo>
                    <a:pt x="8583159" y="355600"/>
                  </a:lnTo>
                  <a:lnTo>
                    <a:pt x="8433893" y="457200"/>
                  </a:lnTo>
                  <a:lnTo>
                    <a:pt x="8397270" y="469900"/>
                  </a:lnTo>
                  <a:lnTo>
                    <a:pt x="8324898" y="520700"/>
                  </a:lnTo>
                  <a:lnTo>
                    <a:pt x="8289158" y="558800"/>
                  </a:lnTo>
                  <a:lnTo>
                    <a:pt x="8183794" y="635000"/>
                  </a:lnTo>
                  <a:lnTo>
                    <a:pt x="8115151" y="685800"/>
                  </a:lnTo>
                  <a:lnTo>
                    <a:pt x="8081326" y="723900"/>
                  </a:lnTo>
                  <a:lnTo>
                    <a:pt x="8014697" y="774700"/>
                  </a:lnTo>
                  <a:lnTo>
                    <a:pt x="7981905" y="812800"/>
                  </a:lnTo>
                  <a:lnTo>
                    <a:pt x="7949467" y="838200"/>
                  </a:lnTo>
                  <a:lnTo>
                    <a:pt x="7917389" y="876300"/>
                  </a:lnTo>
                  <a:lnTo>
                    <a:pt x="7885678" y="901700"/>
                  </a:lnTo>
                  <a:lnTo>
                    <a:pt x="7854338" y="939800"/>
                  </a:lnTo>
                  <a:lnTo>
                    <a:pt x="7823376" y="965200"/>
                  </a:lnTo>
                  <a:lnTo>
                    <a:pt x="7792796" y="1003300"/>
                  </a:lnTo>
                  <a:lnTo>
                    <a:pt x="7762604" y="1028700"/>
                  </a:lnTo>
                  <a:lnTo>
                    <a:pt x="7732805" y="1066800"/>
                  </a:lnTo>
                  <a:lnTo>
                    <a:pt x="7703406" y="1104900"/>
                  </a:lnTo>
                  <a:lnTo>
                    <a:pt x="7674412" y="1143000"/>
                  </a:lnTo>
                  <a:lnTo>
                    <a:pt x="7645828" y="1168400"/>
                  </a:lnTo>
                  <a:lnTo>
                    <a:pt x="7617659" y="1206500"/>
                  </a:lnTo>
                  <a:lnTo>
                    <a:pt x="7589912" y="1244600"/>
                  </a:lnTo>
                  <a:lnTo>
                    <a:pt x="7562591" y="1282700"/>
                  </a:lnTo>
                  <a:lnTo>
                    <a:pt x="7535703" y="1320800"/>
                  </a:lnTo>
                  <a:lnTo>
                    <a:pt x="7509252" y="1358900"/>
                  </a:lnTo>
                  <a:lnTo>
                    <a:pt x="7483245" y="1397000"/>
                  </a:lnTo>
                  <a:lnTo>
                    <a:pt x="7457687" y="1435100"/>
                  </a:lnTo>
                  <a:lnTo>
                    <a:pt x="7432583" y="1473200"/>
                  </a:lnTo>
                  <a:lnTo>
                    <a:pt x="7407939" y="1511300"/>
                  </a:lnTo>
                  <a:lnTo>
                    <a:pt x="7383760" y="1549400"/>
                  </a:lnTo>
                  <a:lnTo>
                    <a:pt x="7360052" y="1600200"/>
                  </a:lnTo>
                  <a:lnTo>
                    <a:pt x="7336821" y="1638300"/>
                  </a:lnTo>
                  <a:lnTo>
                    <a:pt x="7314072" y="1676400"/>
                  </a:lnTo>
                  <a:lnTo>
                    <a:pt x="7291810" y="1714500"/>
                  </a:lnTo>
                  <a:lnTo>
                    <a:pt x="7270041" y="1765300"/>
                  </a:lnTo>
                  <a:lnTo>
                    <a:pt x="7248770" y="1803400"/>
                  </a:lnTo>
                  <a:lnTo>
                    <a:pt x="7228004" y="1841500"/>
                  </a:lnTo>
                  <a:lnTo>
                    <a:pt x="4185239" y="8267700"/>
                  </a:lnTo>
                  <a:lnTo>
                    <a:pt x="4163786" y="8305800"/>
                  </a:lnTo>
                  <a:lnTo>
                    <a:pt x="4140296" y="8356600"/>
                  </a:lnTo>
                  <a:lnTo>
                    <a:pt x="4114870" y="8394700"/>
                  </a:lnTo>
                  <a:lnTo>
                    <a:pt x="4087608" y="8420100"/>
                  </a:lnTo>
                  <a:lnTo>
                    <a:pt x="4058610" y="8458200"/>
                  </a:lnTo>
                  <a:lnTo>
                    <a:pt x="4027976" y="8496300"/>
                  </a:lnTo>
                  <a:lnTo>
                    <a:pt x="3995806" y="8521700"/>
                  </a:lnTo>
                  <a:lnTo>
                    <a:pt x="3962201" y="8547100"/>
                  </a:lnTo>
                  <a:lnTo>
                    <a:pt x="3927260" y="8572500"/>
                  </a:lnTo>
                  <a:lnTo>
                    <a:pt x="3891084" y="8597900"/>
                  </a:lnTo>
                  <a:lnTo>
                    <a:pt x="3853773" y="8623300"/>
                  </a:lnTo>
                  <a:lnTo>
                    <a:pt x="3815426" y="8648700"/>
                  </a:lnTo>
                  <a:lnTo>
                    <a:pt x="3736027" y="8674100"/>
                  </a:lnTo>
                  <a:lnTo>
                    <a:pt x="3569213" y="8724900"/>
                  </a:lnTo>
                  <a:lnTo>
                    <a:pt x="6918320" y="8724900"/>
                  </a:lnTo>
                  <a:lnTo>
                    <a:pt x="9636364" y="2984500"/>
                  </a:lnTo>
                  <a:lnTo>
                    <a:pt x="9658132" y="2946400"/>
                  </a:lnTo>
                  <a:lnTo>
                    <a:pt x="9682066" y="2908300"/>
                  </a:lnTo>
                  <a:lnTo>
                    <a:pt x="9708055" y="2870200"/>
                  </a:lnTo>
                  <a:lnTo>
                    <a:pt x="9735990" y="2832100"/>
                  </a:lnTo>
                  <a:lnTo>
                    <a:pt x="9765763" y="2794000"/>
                  </a:lnTo>
                  <a:lnTo>
                    <a:pt x="9797264" y="2768600"/>
                  </a:lnTo>
                  <a:lnTo>
                    <a:pt x="9830384" y="2730500"/>
                  </a:lnTo>
                  <a:lnTo>
                    <a:pt x="9865013" y="2705100"/>
                  </a:lnTo>
                  <a:lnTo>
                    <a:pt x="9901043" y="2679700"/>
                  </a:lnTo>
                  <a:lnTo>
                    <a:pt x="9938364" y="2654300"/>
                  </a:lnTo>
                  <a:lnTo>
                    <a:pt x="9976867" y="2628900"/>
                  </a:lnTo>
                  <a:lnTo>
                    <a:pt x="10016442" y="2616200"/>
                  </a:lnTo>
                  <a:lnTo>
                    <a:pt x="10056982" y="2590800"/>
                  </a:lnTo>
                  <a:lnTo>
                    <a:pt x="10183289" y="2552700"/>
                  </a:lnTo>
                  <a:lnTo>
                    <a:pt x="10226590" y="2552700"/>
                  </a:lnTo>
                  <a:lnTo>
                    <a:pt x="10270309" y="2540000"/>
                  </a:lnTo>
                  <a:lnTo>
                    <a:pt x="10446874" y="2540000"/>
                  </a:lnTo>
                  <a:lnTo>
                    <a:pt x="9401997" y="0"/>
                  </a:lnTo>
                  <a:close/>
                </a:path>
                <a:path w="10452100" h="10287000">
                  <a:moveTo>
                    <a:pt x="10446874" y="2540000"/>
                  </a:moveTo>
                  <a:lnTo>
                    <a:pt x="10402879" y="2540000"/>
                  </a:lnTo>
                  <a:lnTo>
                    <a:pt x="10447176" y="2552700"/>
                  </a:lnTo>
                  <a:lnTo>
                    <a:pt x="10452099" y="2552700"/>
                  </a:lnTo>
                  <a:lnTo>
                    <a:pt x="10446874" y="2540000"/>
                  </a:lnTo>
                  <a:close/>
                </a:path>
              </a:pathLst>
            </a:custGeom>
            <a:solidFill>
              <a:srgbClr val="46A8B3">
                <a:alpha val="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24000" y="762000"/>
              <a:ext cx="3048000" cy="533400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1227446" y="604858"/>
            <a:ext cx="91833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b="1" cap="all" dirty="0" smtClean="0">
                <a:solidFill>
                  <a:srgbClr val="FF0000"/>
                </a:solidFill>
                <a:latin typeface="Arial Narrow" panose="020B0606020202030204" pitchFamily="34" charset="0"/>
                <a:ea typeface="GPN_DIN Condensed Bold" panose="020B0706020202020204" pitchFamily="34" charset="77"/>
                <a:cs typeface="Arial" panose="020B0604020202020204" pitchFamily="34" charset="0"/>
                <a:sym typeface="+mn-ea"/>
              </a:rPr>
              <a:t>NEW </a:t>
            </a:r>
            <a:r>
              <a:rPr lang="ru-RU" sz="3600" b="1" dirty="0">
                <a:solidFill>
                  <a:srgbClr val="3A9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ФИТНЕС - ТЕРНИРОВКИ В ЗАПИСИ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49868" y="2525554"/>
            <a:ext cx="5947286" cy="31463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24571" y="2546555"/>
            <a:ext cx="5947286" cy="31463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1287" y="3283537"/>
            <a:ext cx="5730184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Растяжка, йога, ЛФК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тренировки в записи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E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Силовые тренировки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тренировки в записи</a:t>
            </a:r>
          </a:p>
          <a:p>
            <a:endParaRPr lang="ru-RU" sz="1400" dirty="0">
              <a:solidFill>
                <a:srgbClr val="3E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Дыхательная гимнастика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тренировок </a:t>
            </a:r>
            <a:r>
              <a:rPr lang="ru-RU" sz="1400" dirty="0" err="1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Бодифлекс</a:t>
            </a: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dirty="0" err="1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цигун</a:t>
            </a: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E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Бег, ходьба, аэробные нагрузки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тренировки: аэробные нагрузки и скандинавская ходьба</a:t>
            </a:r>
          </a:p>
          <a:p>
            <a:endParaRPr lang="ru-RU" sz="1400" b="1" dirty="0">
              <a:solidFill>
                <a:srgbClr val="3E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Производственная гимнастика</a:t>
            </a:r>
          </a:p>
          <a:p>
            <a:pPr marL="252095" indent="-25209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тренировок для сидячей, стоячей работы, на растяжку, суставная разминка, для здоровой спины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8392" y="2118232"/>
            <a:ext cx="4087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Короткие видео-тренировки в записи для самостоятельных занятий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12183" y="1713367"/>
            <a:ext cx="6719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E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для здорового образа жизни</a:t>
            </a: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750069" y="2220568"/>
            <a:ext cx="1611125" cy="294032"/>
          </a:xfrm>
          <a:prstGeom prst="roundRect">
            <a:avLst/>
          </a:prstGeom>
          <a:solidFill>
            <a:srgbClr val="3A9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27191" y="1728081"/>
            <a:ext cx="1704907" cy="318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7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направлений </a:t>
            </a:r>
            <a:endParaRPr lang="ru-RU" sz="147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7267" y="2220568"/>
            <a:ext cx="1592558" cy="32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7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+ видео</a:t>
            </a:r>
            <a:endParaRPr lang="ru-RU" sz="1470" dirty="0">
              <a:solidFill>
                <a:schemeClr val="bg1"/>
              </a:solidFill>
            </a:endParaRPr>
          </a:p>
        </p:txBody>
      </p:sp>
      <p:pic>
        <p:nvPicPr>
          <p:cNvPr id="17" name="Замещающее содержимое 6" descr="5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304055" y="205440"/>
            <a:ext cx="892028" cy="1143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24"/>
          <p:cNvSpPr/>
          <p:nvPr/>
        </p:nvSpPr>
        <p:spPr bwMode="auto">
          <a:xfrm>
            <a:off x="7359161" y="1367505"/>
            <a:ext cx="5442439" cy="5597198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24"/>
          <p:cNvSpPr/>
          <p:nvPr/>
        </p:nvSpPr>
        <p:spPr bwMode="auto">
          <a:xfrm>
            <a:off x="403140" y="1369505"/>
            <a:ext cx="6420541" cy="5595197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27" y="1750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Слайд think-cell" r:id="rId7" imgW="9525" imgH="9525" progId="TCLayout.ActiveDocument.1">
                  <p:embed/>
                </p:oleObj>
              </mc:Choice>
              <mc:Fallback>
                <p:oleObj name="Слайд think-cell" r:id="rId7" imgW="9525" imgH="9525" progId="TCLayout.ActiveDocument.1">
                  <p:embed/>
                  <p:pic>
                    <p:nvPicPr>
                      <p:cNvPr id="0" name="Объект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7" y="1750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3085" b="1" dirty="0">
              <a:solidFill>
                <a:schemeClr val="tx1"/>
              </a:solidFill>
              <a:latin typeface="GPN_DIN Condensed" panose="020B0506020202020204" pitchFamily="34" charset="-52"/>
              <a:cs typeface="Arial" panose="020B0604020202020204" pitchFamily="34" charset="0"/>
              <a:sym typeface="GPN_DIN Condensed" panose="020B0506020202020204" pitchFamily="34" charset="-52"/>
            </a:endParaRPr>
          </a:p>
        </p:txBody>
      </p:sp>
      <p:sp>
        <p:nvSpPr>
          <p:cNvPr id="5" name="Прямоугольник 4" hidden="1"/>
          <p:cNvSpPr/>
          <p:nvPr>
            <p:custDataLst>
              <p:tags r:id="rId4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2645" dirty="0"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2302" y="1423536"/>
            <a:ext cx="6125056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>
                  <a:lumMod val="65000"/>
                </a:schemeClr>
              </a:buClr>
            </a:pPr>
            <a:r>
              <a:rPr lang="ru-RU" b="1" dirty="0">
                <a:solidFill>
                  <a:srgbClr val="389494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Помощь в поддержании и сохранении</a:t>
            </a:r>
          </a:p>
          <a:p>
            <a:pPr>
              <a:spcAft>
                <a:spcPts val="0"/>
              </a:spcAft>
              <a:buClr>
                <a:schemeClr val="bg1">
                  <a:lumMod val="65000"/>
                </a:schemeClr>
              </a:buClr>
            </a:pPr>
            <a:r>
              <a:rPr kumimoji="1" lang="ru-RU" sz="176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здоровья животных</a:t>
            </a:r>
            <a:r>
              <a:rPr lang="ru-RU" sz="1760" dirty="0" smtClean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:</a:t>
            </a:r>
            <a:endParaRPr lang="ru-RU" sz="1760" dirty="0"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 и состояние домашних </a:t>
            </a:r>
            <a:r>
              <a:rPr kumimoji="1"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животных</a:t>
            </a:r>
            <a:r>
              <a:rPr kumimoji="1"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Советы по уходу, лечению, выбору подходящих препаратов, здоровому питанию, </a:t>
            </a:r>
            <a:r>
              <a:rPr kumimoji="1"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чипированию</a:t>
            </a:r>
            <a:r>
              <a:rPr kumimoji="1"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1"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грумингу</a:t>
            </a:r>
            <a:r>
              <a:rPr kumimoji="1"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вакцинации, проверке </a:t>
            </a:r>
            <a:r>
              <a:rPr kumimoji="1"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анализов.</a:t>
            </a:r>
            <a:endParaRPr kumimoji="1"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«Второе мнения ветеринара узкой специализации по поставленному диагнозу, диагностике, выбранному методу лечения.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плана питания, подбор диеты – перечень продуктов, типы кормов, с учетом вида, породы, возраста и состояния здоровья </a:t>
            </a:r>
            <a:r>
              <a:rPr kumimoji="1"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питомца. </a:t>
            </a:r>
            <a:endParaRPr lang="ru-RU" sz="1760" dirty="0"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sp>
        <p:nvSpPr>
          <p:cNvPr id="23" name="Прямоугольник 1"/>
          <p:cNvSpPr/>
          <p:nvPr/>
        </p:nvSpPr>
        <p:spPr>
          <a:xfrm>
            <a:off x="562302" y="4798329"/>
            <a:ext cx="534427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ru-RU" altLang="ru-RU" b="1" dirty="0">
                <a:solidFill>
                  <a:srgbClr val="389494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Кто</a:t>
            </a:r>
            <a:r>
              <a:rPr lang="ru-RU" altLang="ru-RU" sz="1765" b="1" dirty="0">
                <a:solidFill>
                  <a:srgbClr val="389494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 оказывает консультации</a:t>
            </a:r>
            <a:r>
              <a:rPr lang="ru-RU" altLang="ru-RU" sz="1765" b="1" dirty="0" smtClean="0">
                <a:solidFill>
                  <a:srgbClr val="389494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?</a:t>
            </a:r>
            <a:endParaRPr lang="ru-RU" altLang="ru-RU" sz="1765" b="1" dirty="0">
              <a:solidFill>
                <a:srgbClr val="389494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2302" y="5166190"/>
            <a:ext cx="5915660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Ветеринары с высшим образованием и опытом работы более 5 лет.</a:t>
            </a:r>
            <a:endParaRPr lang="ru-RU" altLang="ru-RU" sz="1600" b="1" dirty="0"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Специалист по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лечению животных (ветеринар) и со сопутствующими обязанностями.</a:t>
            </a:r>
            <a:endParaRPr lang="ru-RU" sz="1600" dirty="0"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2302" y="6398926"/>
            <a:ext cx="3468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Aft>
                <a:spcPts val="0"/>
              </a:spcAft>
            </a:pPr>
            <a:r>
              <a:rPr lang="ru-RU" b="1" dirty="0">
                <a:solidFill>
                  <a:srgbClr val="389494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Формат консультации</a:t>
            </a:r>
            <a:r>
              <a:rPr lang="ru-RU" sz="1760" b="1" dirty="0">
                <a:solidFill>
                  <a:srgbClr val="389494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: </a:t>
            </a:r>
            <a:r>
              <a:rPr lang="ru-RU" sz="176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аудио</a:t>
            </a:r>
            <a:endParaRPr lang="ru-RU" sz="1765" dirty="0"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951" y="413163"/>
            <a:ext cx="12081323" cy="8205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633095" eaLnBrk="0" fontAlgn="base" hangingPunct="0">
              <a:lnSpc>
                <a:spcPct val="100000"/>
              </a:lnSpc>
              <a:buClrTx/>
              <a:buSzTx/>
              <a:buFontTx/>
              <a:tabLst>
                <a:tab pos="316230" algn="l"/>
              </a:tabLst>
              <a:defRPr/>
            </a:pPr>
            <a:r>
              <a:rPr lang="ru-RU" sz="3085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  </a:t>
            </a:r>
            <a:r>
              <a:rPr kumimoji="1" lang="ru-RU" sz="3600" b="1" dirty="0">
                <a:solidFill>
                  <a:srgbClr val="389494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ЗАЩИТА ПИТОМЦА</a:t>
            </a:r>
          </a:p>
        </p:txBody>
      </p:sp>
      <p:pic>
        <p:nvPicPr>
          <p:cNvPr id="19" name="Picture 2" descr="https://gas-kvas.com/uploads/posts/2023-02/1675690472_gas-kvas-com-p-risunok-vracha-veterinara-s-zhivotnimi-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0" y="279394"/>
            <a:ext cx="956078" cy="9560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11" y="365951"/>
            <a:ext cx="636388" cy="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12040098" y="61478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8"/>
          <p:cNvSpPr/>
          <p:nvPr/>
        </p:nvSpPr>
        <p:spPr>
          <a:xfrm>
            <a:off x="7486878" y="1485330"/>
            <a:ext cx="5108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65455">
              <a:buClr>
                <a:srgbClr val="A5A5A5"/>
              </a:buClr>
            </a:pPr>
            <a:r>
              <a:rPr lang="ru-RU" b="1" dirty="0">
                <a:solidFill>
                  <a:srgbClr val="389494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Самые частые вопросы к </a:t>
            </a:r>
            <a:r>
              <a:rPr lang="ru-RU" b="1" dirty="0" smtClean="0">
                <a:solidFill>
                  <a:srgbClr val="389494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ветеринару 2024</a:t>
            </a:r>
            <a:endParaRPr lang="ru-RU" b="1" dirty="0">
              <a:solidFill>
                <a:srgbClr val="389494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7562839" y="2125593"/>
          <a:ext cx="5108065" cy="467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4"/>
          <p:cNvSpPr/>
          <p:nvPr/>
        </p:nvSpPr>
        <p:spPr bwMode="auto">
          <a:xfrm>
            <a:off x="252096" y="1485329"/>
            <a:ext cx="6420541" cy="5595197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4BA9BE"/>
              </a:buClr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Помощь в решении вопросов </a:t>
            </a:r>
            <a:r>
              <a:rPr lang="ru-RU" b="1" dirty="0" smtClean="0">
                <a:solidFill>
                  <a:srgbClr val="389494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бытового характера</a:t>
            </a:r>
            <a:r>
              <a:rPr lang="ru-RU" dirty="0" smtClean="0">
                <a:solidFill>
                  <a:srgbClr val="389494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:</a:t>
            </a:r>
            <a:endParaRPr lang="ru-RU" dirty="0" smtClean="0">
              <a:solidFill>
                <a:srgbClr val="389494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  <a:p>
            <a:pPr marL="285750" indent="-285750" defTabSz="68453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Консультации по ежедневным жизненными проблемами: </a:t>
            </a:r>
          </a:p>
          <a:p>
            <a:pPr marL="285750" indent="-285750" defTabSz="68453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уход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за детьми и пожилыми, </a:t>
            </a:r>
          </a:p>
          <a:p>
            <a:pPr marL="285750" indent="-285750" defTabSz="68453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туризм, переезд </a:t>
            </a:r>
          </a:p>
          <a:p>
            <a:pPr marL="285750" indent="-285750" defTabSz="68453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рекомендации экспертов по услугам (сантехники, электрики и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тд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)  </a:t>
            </a:r>
          </a:p>
          <a:p>
            <a:pPr marL="285750" indent="-285750" defTabSz="68453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  <a:sym typeface="+mn-ea"/>
            </a:endParaRPr>
          </a:p>
          <a:p>
            <a:pPr defTabSz="684530">
              <a:buFont typeface="Arial" panose="020B0604020202020204" pitchFamily="34" charset="0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Подробно опишите ваш запрос, учитывая все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нюансы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, </a:t>
            </a:r>
          </a:p>
          <a:p>
            <a:pPr defTabSz="684530">
              <a:buFont typeface="Arial" panose="020B0604020202020204" pitchFamily="34" charset="0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например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: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  <a:sym typeface="+mn-ea"/>
            </a:endParaRPr>
          </a:p>
          <a:p>
            <a:pPr marL="285750" indent="-285750" defTabSz="68453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Нужна компания доставки воды домой в район Балашиха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  <a:sym typeface="+mn-ea"/>
            </a:endParaRPr>
          </a:p>
          <a:p>
            <a:pPr marL="285750" indent="-285750" defTabSz="68453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Нужна компания для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переезда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  <a:sym typeface="+mn-ea"/>
            </a:endParaRPr>
          </a:p>
          <a:p>
            <a:pPr marL="285750" indent="-285750" defTabSz="68453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Оказанной услугой будет считаться подбор по данному параметру 3-5 подходящих кандидатов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  <a:sym typeface="+mn-ea"/>
            </a:endParaRPr>
          </a:p>
          <a:p>
            <a:pPr marL="285750" indent="-285750" defTabSz="68453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  <a:sym typeface="+mn-ea"/>
            </a:endParaRPr>
          </a:p>
          <a:p>
            <a:pPr marL="285750" indent="-285750" defTabSz="68453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  <a:sym typeface="+mn-ea"/>
            </a:endParaRPr>
          </a:p>
          <a:p>
            <a:pPr marL="285750" indent="-285750" defTabSz="68453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  <a:sym typeface="+mn-ea"/>
            </a:endParaRPr>
          </a:p>
          <a:p>
            <a:pPr marL="285750" indent="-285750" defTabSz="68453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  <a:sym typeface="+mn-ea"/>
            </a:endParaRPr>
          </a:p>
        </p:txBody>
      </p:sp>
      <p:sp>
        <p:nvSpPr>
          <p:cNvPr id="19" name="Прямоугольник: скругленные углы 24"/>
          <p:cNvSpPr/>
          <p:nvPr/>
        </p:nvSpPr>
        <p:spPr bwMode="auto">
          <a:xfrm>
            <a:off x="7486878" y="1485330"/>
            <a:ext cx="5442439" cy="5595196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9221" y="406422"/>
            <a:ext cx="885451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ts val="2000"/>
            </a:pPr>
            <a:r>
              <a:rPr lang="ru-RU" sz="3600" b="1" dirty="0" smtClean="0">
                <a:solidFill>
                  <a:srgbClr val="4E979E"/>
                </a:solidFill>
                <a:latin typeface="Arial Narrow" panose="020B0606020202030204" pitchFamily="34" charset="0"/>
              </a:rPr>
              <a:t>КОНСЬЕРЖ БЫТОВЫХ УСЛУГ</a:t>
            </a:r>
            <a:endParaRPr lang="ru-RU" altLang="en-US" sz="3600" b="1" dirty="0">
              <a:solidFill>
                <a:srgbClr val="4E979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7597679" y="2032760"/>
          <a:ext cx="5160217" cy="468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Замещающее содержимое 99"/>
          <p:cNvPicPr/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9320"/>
          <a:stretch>
            <a:fillRect/>
          </a:stretch>
        </p:blipFill>
        <p:spPr>
          <a:xfrm>
            <a:off x="252096" y="215554"/>
            <a:ext cx="1127125" cy="1024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Rectangle 8"/>
          <p:cNvSpPr/>
          <p:nvPr/>
        </p:nvSpPr>
        <p:spPr>
          <a:xfrm>
            <a:off x="7705400" y="1671705"/>
            <a:ext cx="3539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65455">
              <a:buClr>
                <a:srgbClr val="A5A5A5"/>
              </a:buClr>
            </a:pPr>
            <a:r>
              <a:rPr lang="ru-RU" b="1" dirty="0">
                <a:solidFill>
                  <a:srgbClr val="389494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Самые частые вопросы </a:t>
            </a:r>
            <a:r>
              <a:rPr lang="ru-RU" b="1" dirty="0" smtClean="0">
                <a:solidFill>
                  <a:srgbClr val="389494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2024</a:t>
            </a:r>
            <a:endParaRPr lang="ru-RU" b="1" dirty="0">
              <a:solidFill>
                <a:srgbClr val="389494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2096" y="6228918"/>
            <a:ext cx="5179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Aft>
                <a:spcPts val="0"/>
              </a:spcAft>
            </a:pPr>
            <a:r>
              <a:rPr lang="ru-RU" b="1" dirty="0">
                <a:solidFill>
                  <a:srgbClr val="389494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ФОРМАТ КОНСУЛЬТАЦИИ: </a:t>
            </a:r>
            <a:r>
              <a:rPr lang="ru-RU" dirty="0">
                <a:latin typeface="Arial" panose="020B0604020202020204" pitchFamily="34" charset="0"/>
                <a:sym typeface="+mn-ea"/>
              </a:rPr>
              <a:t>письменно</a:t>
            </a:r>
            <a:r>
              <a:rPr lang="en-GB" dirty="0">
                <a:latin typeface="Arial" panose="020B0604020202020204" pitchFamily="34" charset="0"/>
                <a:sym typeface="+mn-ea"/>
              </a:rPr>
              <a:t>/</a:t>
            </a:r>
            <a:r>
              <a:rPr lang="ru-RU" dirty="0">
                <a:latin typeface="Arial" panose="020B0604020202020204" pitchFamily="34" charset="0"/>
                <a:sym typeface="+mn-ea"/>
              </a:rPr>
              <a:t>в чате</a:t>
            </a:r>
            <a:endParaRPr lang="ru-RU" dirty="0"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pic>
        <p:nvPicPr>
          <p:cNvPr id="24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12040099" y="61478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11" y="365951"/>
            <a:ext cx="636388" cy="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24"/>
          <p:cNvSpPr/>
          <p:nvPr/>
        </p:nvSpPr>
        <p:spPr bwMode="auto">
          <a:xfrm>
            <a:off x="9484258" y="1482269"/>
            <a:ext cx="3441267" cy="5119826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27" y="1750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Слайд think-cell" r:id="rId7" imgW="9525" imgH="9525" progId="TCLayout.ActiveDocument.1">
                  <p:embed/>
                </p:oleObj>
              </mc:Choice>
              <mc:Fallback>
                <p:oleObj name="Слайд think-cell" r:id="rId7" imgW="9525" imgH="9525" progId="TCLayout.ActiveDocument.1">
                  <p:embed/>
                  <p:pic>
                    <p:nvPicPr>
                      <p:cNvPr id="0" name="Объект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7" y="1750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3085" b="1" dirty="0" smtClean="0">
              <a:solidFill>
                <a:schemeClr val="tx1"/>
              </a:solidFill>
              <a:latin typeface="GPN_DIN Condensed" panose="020B0506020202020204" pitchFamily="34" charset="-52"/>
              <a:cs typeface="Arial" panose="020B0604020202020204" pitchFamily="34" charset="0"/>
              <a:sym typeface="GPN_DIN Condensed" panose="020B0506020202020204" pitchFamily="34" charset="-52"/>
            </a:endParaRPr>
          </a:p>
        </p:txBody>
      </p:sp>
      <p:sp>
        <p:nvSpPr>
          <p:cNvPr id="5" name="Прямоугольник 4" hidden="1"/>
          <p:cNvSpPr/>
          <p:nvPr>
            <p:custDataLst>
              <p:tags r:id="rId4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2645" dirty="0"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9395" y="281940"/>
            <a:ext cx="12686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>
                <a:solidFill>
                  <a:srgbClr val="3A96A8"/>
                </a:solidFill>
                <a:latin typeface="Arial Narrow" panose="020B0606020202030204" pitchFamily="34" charset="0"/>
                <a:ea typeface="GPN_DIN Condensed Bold" panose="020B0706020202020204" pitchFamily="34" charset="77"/>
                <a:cs typeface="Arial" panose="020B0604020202020204" pitchFamily="34" charset="0"/>
              </a:rPr>
              <a:t>Информационный портал </a:t>
            </a:r>
            <a:r>
              <a:rPr lang="ru-RU" sz="3600" b="1" cap="all" dirty="0" err="1" smtClean="0">
                <a:solidFill>
                  <a:srgbClr val="3A96A8"/>
                </a:solidFill>
                <a:latin typeface="Arial Narrow" panose="020B0606020202030204" pitchFamily="34" charset="0"/>
                <a:ea typeface="GPN_DIN Condensed Bold" panose="020B0706020202020204" pitchFamily="34" charset="77"/>
                <a:cs typeface="Arial" panose="020B0604020202020204" pitchFamily="34" charset="0"/>
              </a:rPr>
              <a:t>Добросервис</a:t>
            </a:r>
            <a:r>
              <a:rPr lang="ru-RU" sz="3600" b="1" cap="all" dirty="0" smtClean="0">
                <a:solidFill>
                  <a:srgbClr val="3A96A8"/>
                </a:solidFill>
                <a:latin typeface="Arial Narrow" panose="020B0606020202030204" pitchFamily="34" charset="0"/>
                <a:ea typeface="GPN_DIN Condensed Bold" panose="020B0706020202020204" pitchFamily="34" charset="77"/>
                <a:cs typeface="Arial" panose="020B0604020202020204" pitchFamily="34" charset="0"/>
              </a:rPr>
              <a:t> для сотрудников ЛЕМАНА ПРО</a:t>
            </a:r>
            <a:endParaRPr lang="ru-RU" sz="3600" b="1" cap="all" dirty="0">
              <a:solidFill>
                <a:srgbClr val="3A96A8"/>
              </a:solidFill>
              <a:latin typeface="Arial Narrow" panose="020B0606020202030204" pitchFamily="34" charset="0"/>
              <a:ea typeface="GPN_DIN Condensed Bold" panose="020B0706020202020204" pitchFamily="34" charset="77"/>
              <a:cs typeface="Arial" panose="020B0604020202020204" pitchFamily="34" charset="0"/>
            </a:endParaRPr>
          </a:p>
        </p:txBody>
      </p:sp>
      <p:pic>
        <p:nvPicPr>
          <p:cNvPr id="30" name="Изображение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395" y="6869032"/>
            <a:ext cx="2901890" cy="5751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9604375" y="1577340"/>
            <a:ext cx="3201035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Перейдите по ссылке</a:t>
            </a:r>
          </a:p>
          <a:p>
            <a:pPr algn="ctr"/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https://dobroservice.netboard.me/b1clmhl5anols3i/?tab=765178</a:t>
            </a: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#</a:t>
            </a:r>
            <a:endParaRPr lang="ru-RU" altLang="en-US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или отсканируйте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код, чтобы быть в курсе событий</a:t>
            </a:r>
          </a:p>
          <a:p>
            <a:pPr algn="ctr"/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24"/>
          <p:cNvSpPr/>
          <p:nvPr/>
        </p:nvSpPr>
        <p:spPr bwMode="auto">
          <a:xfrm>
            <a:off x="252096" y="1485330"/>
            <a:ext cx="8856735" cy="5116766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4530"/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  <a:sym typeface="+mn-ea"/>
            </a:endParaRPr>
          </a:p>
          <a:p>
            <a:pPr marL="285750" indent="-285750" defTabSz="68453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  <a:sym typeface="+mn-ea"/>
            </a:endParaRPr>
          </a:p>
          <a:p>
            <a:pPr marL="285750" indent="-285750" defTabSz="68453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  <a:sym typeface="+mn-ea"/>
            </a:endParaRPr>
          </a:p>
          <a:p>
            <a:pPr marL="285750" indent="-285750" defTabSz="68453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516" y="1864659"/>
            <a:ext cx="8387389" cy="4379295"/>
          </a:xfrm>
          <a:prstGeom prst="rect">
            <a:avLst/>
          </a:prstGeom>
        </p:spPr>
      </p:pic>
      <p:pic>
        <p:nvPicPr>
          <p:cNvPr id="27657" name="Picture 9" descr="http://qrcoder.ru/code/?https%3A%2F%2Fdobroservice.netboard.me%2Fb1clmhl5anols3i%2F%3Ftab%3D765178%23&amp;4&amp;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87" y="4502689"/>
            <a:ext cx="1965383" cy="196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9180473" y="3888157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281" y="352278"/>
            <a:ext cx="520304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cap="all" dirty="0" smtClean="0">
                <a:solidFill>
                  <a:srgbClr val="E84A4B"/>
                </a:solidFill>
                <a:latin typeface="Arial Narrow" panose="020B0606020202030204" pitchFamily="34" charset="0"/>
                <a:ea typeface="GPN_DIN Condensed Bold" panose="020B0706020202020204" pitchFamily="34" charset="77"/>
                <a:cs typeface="Arial" panose="020B0604020202020204" pitchFamily="34" charset="0"/>
              </a:rPr>
              <a:t>NEW</a:t>
            </a:r>
            <a:r>
              <a:rPr lang="en-GB" sz="3600" b="1" cap="all" dirty="0" smtClean="0">
                <a:solidFill>
                  <a:srgbClr val="3A96A8"/>
                </a:solidFill>
                <a:latin typeface="Arial Narrow" panose="020B0606020202030204" pitchFamily="34" charset="0"/>
                <a:ea typeface="GPN_DIN Condensed Bold" panose="020B0706020202020204" pitchFamily="34" charset="77"/>
                <a:cs typeface="Arial" panose="020B0604020202020204" pitchFamily="34" charset="0"/>
              </a:rPr>
              <a:t> </a:t>
            </a:r>
            <a:r>
              <a:rPr lang="ru-RU" sz="3600" b="1" cap="all" dirty="0" smtClean="0">
                <a:solidFill>
                  <a:srgbClr val="3A96A8"/>
                </a:solidFill>
                <a:latin typeface="Arial Narrow" panose="020B0606020202030204" pitchFamily="34" charset="0"/>
                <a:ea typeface="GPN_DIN Condensed Bold" panose="020B0706020202020204" pitchFamily="34" charset="77"/>
                <a:cs typeface="Arial" panose="020B0604020202020204" pitchFamily="34" charset="0"/>
              </a:rPr>
              <a:t>СЕМЕЙНЫЙ КЛУБ</a:t>
            </a:r>
            <a:endParaRPr lang="ru-RU" sz="3600" b="1" cap="all" dirty="0">
              <a:solidFill>
                <a:srgbClr val="3A96A8"/>
              </a:solidFill>
              <a:latin typeface="Arial Narrow" panose="020B0606020202030204" pitchFamily="34" charset="0"/>
              <a:ea typeface="GPN_DIN Condensed Bold" panose="020B0706020202020204" pitchFamily="34" charset="77"/>
              <a:cs typeface="Arial" panose="020B0604020202020204" pitchFamily="34" charset="0"/>
            </a:endParaRPr>
          </a:p>
        </p:txBody>
      </p:sp>
      <p:pic>
        <p:nvPicPr>
          <p:cNvPr id="3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11" y="365951"/>
            <a:ext cx="636388" cy="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12040099" y="61478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256" y="1563965"/>
            <a:ext cx="2943419" cy="5284117"/>
          </a:xfrm>
          <a:prstGeom prst="rect">
            <a:avLst/>
          </a:prstGeom>
          <a:ln w="12700"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150" t="4856" r="4401" b="6640"/>
          <a:stretch>
            <a:fillRect/>
          </a:stretch>
        </p:blipFill>
        <p:spPr>
          <a:xfrm>
            <a:off x="371222" y="1563965"/>
            <a:ext cx="4200526" cy="26808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9752826" y="5514975"/>
            <a:ext cx="3344277" cy="526235"/>
          </a:xfrm>
          <a:prstGeom prst="roundRect">
            <a:avLst/>
          </a:prstGeom>
          <a:noFill/>
          <a:ln w="38100">
            <a:solidFill>
              <a:srgbClr val="E84A4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237" y="5097336"/>
            <a:ext cx="4200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анал-журнал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чтобы помочь вам почувствовать себя лучше и увереннее в каждом аспекте семейной жизни.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66253" y="1563518"/>
            <a:ext cx="4828825" cy="501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3A96A8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щательно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отобранный контент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темы: психология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саморазвитие, отношения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красота,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здоровое питание, творческое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развитие,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игры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беременность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рождение,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взросление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подростковый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детей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spcAft>
                <a:spcPts val="1200"/>
              </a:spcAft>
              <a:buClr>
                <a:srgbClr val="3A96A8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Каждую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неделю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интересные статьи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ведущих экспертов в различных областях.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3A96A8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Живые онлайн встречи с экспертами по расписанию клуба.</a:t>
            </a:r>
          </a:p>
          <a:p>
            <a:pPr>
              <a:spcAft>
                <a:spcPts val="600"/>
              </a:spcAft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ространство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где обсуждаются высокие семейные ценности и находятся оптимальные решения для всех вопросов, связанных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с семьей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-39799" y="6201544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-104821" y="6591796"/>
            <a:ext cx="933923" cy="9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1 - Mine\- WEB-design UI-UX\- Works\33- ДоброСЕРВИС\10 Визитка\ppt\Vect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54" y="-603531"/>
            <a:ext cx="1348702" cy="160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24"/>
          <p:cNvSpPr/>
          <p:nvPr/>
        </p:nvSpPr>
        <p:spPr bwMode="auto">
          <a:xfrm>
            <a:off x="6598282" y="1630275"/>
            <a:ext cx="6607764" cy="5809661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75167" y="1617950"/>
            <a:ext cx="6217729" cy="5821987"/>
          </a:xfrm>
          <a:prstGeom prst="roundRect">
            <a:avLst>
              <a:gd name="adj" fmla="val 6087"/>
            </a:avLst>
          </a:prstGeom>
          <a:solidFill>
            <a:schemeClr val="bg1"/>
          </a:solidFill>
          <a:ln w="12700">
            <a:solidFill>
              <a:srgbClr val="38949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66"/>
          <p:cNvSpPr/>
          <p:nvPr/>
        </p:nvSpPr>
        <p:spPr>
          <a:xfrm>
            <a:off x="721141" y="1630276"/>
            <a:ext cx="5754937" cy="497224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733" tIns="158733" rIns="79366" bIns="158733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ru-RU" sz="1325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GPN_DIN Regular" panose="020B0504020202020204" pitchFamily="34" charset="0"/>
              <a:ea typeface="GPN_DIN Regular" panose="020B0504020202020204" pitchFamily="34" charset="0"/>
              <a:cs typeface="+mn-cs"/>
            </a:endParaRPr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27" y="1750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Слайд think-cell" r:id="rId7" imgW="9525" imgH="9525" progId="TCLayout.ActiveDocument.1">
                  <p:embed/>
                </p:oleObj>
              </mc:Choice>
              <mc:Fallback>
                <p:oleObj name="Слайд think-cell" r:id="rId7" imgW="9525" imgH="9525" progId="TCLayout.ActiveDocument.1">
                  <p:embed/>
                  <p:pic>
                    <p:nvPicPr>
                      <p:cNvPr id="0" name="Объект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7" y="1750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3085" b="1" dirty="0">
              <a:solidFill>
                <a:schemeClr val="tx1"/>
              </a:solidFill>
              <a:latin typeface="GPN_DIN Condensed" panose="020B0506020202020204" pitchFamily="34" charset="-52"/>
              <a:cs typeface="Arial" panose="020B0604020202020204" pitchFamily="34" charset="0"/>
              <a:sym typeface="GPN_DIN Condensed" panose="020B0506020202020204" pitchFamily="34" charset="-52"/>
            </a:endParaRPr>
          </a:p>
        </p:txBody>
      </p:sp>
      <p:sp>
        <p:nvSpPr>
          <p:cNvPr id="5" name="Прямоугольник 4" hidden="1"/>
          <p:cNvSpPr/>
          <p:nvPr>
            <p:custDataLst>
              <p:tags r:id="rId4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2645" dirty="0"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225" y="1799151"/>
            <a:ext cx="5258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3973"/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Получить 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услуги можно по </a:t>
            </a:r>
            <a:r>
              <a:rPr lang="ru-RU" sz="1600" b="1" dirty="0">
                <a:solidFill>
                  <a:srgbClr val="38949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телефону, в мобильном приложении и личном кабинете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47182" y="1721909"/>
            <a:ext cx="5665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</a:pPr>
            <a:r>
              <a:rPr lang="ru-RU" sz="2000" b="1" dirty="0">
                <a:solidFill>
                  <a:srgbClr val="38949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Ответственность клиента: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175167" y="354611"/>
            <a:ext cx="11591925" cy="6565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33095" eaLnBrk="0" fontAlgn="base" hangingPunct="0">
              <a:lnSpc>
                <a:spcPct val="100000"/>
              </a:lnSpc>
              <a:spcAft>
                <a:spcPct val="0"/>
              </a:spcAft>
              <a:tabLst>
                <a:tab pos="316230" algn="l"/>
              </a:tabLst>
              <a:defRPr/>
            </a:pPr>
            <a:r>
              <a:rPr lang="ru-RU" altLang="ru-RU" sz="3600" b="1" dirty="0">
                <a:solidFill>
                  <a:srgbClr val="389494"/>
                </a:solidFill>
                <a:latin typeface="Arial Narrow" panose="020B060602020203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ПРАВИЛА ОКАЗАНИЯ УСЛУГ И ГАРАНТИИ</a:t>
            </a:r>
          </a:p>
        </p:txBody>
      </p:sp>
      <p:sp>
        <p:nvSpPr>
          <p:cNvPr id="7" name="Rectangle 6"/>
          <p:cNvSpPr/>
          <p:nvPr/>
        </p:nvSpPr>
        <p:spPr>
          <a:xfrm>
            <a:off x="6947182" y="2247484"/>
            <a:ext cx="6178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</a:pPr>
            <a:r>
              <a:rPr lang="ru-RU" sz="175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Обеспечить себе стабильную телефонную и интернет-связь</a:t>
            </a:r>
          </a:p>
        </p:txBody>
      </p:sp>
      <p:sp>
        <p:nvSpPr>
          <p:cNvPr id="8" name="Rectangle 7"/>
          <p:cNvSpPr/>
          <p:nvPr/>
        </p:nvSpPr>
        <p:spPr>
          <a:xfrm>
            <a:off x="6947181" y="2974858"/>
            <a:ext cx="6492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</a:pPr>
            <a:r>
              <a:rPr lang="ru-RU" sz="175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Уважительно общаться, не использовать нецензурную     или ненормативную лексику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7182" y="3663132"/>
            <a:ext cx="6178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</a:pPr>
            <a:r>
              <a:rPr lang="ru-RU" sz="175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Отменить или перенести назначенную консультацию     по звонку клиентскому менеджеру не менее, чем за 1 час до ее начала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47182" y="4654290"/>
            <a:ext cx="6178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</a:pPr>
            <a:r>
              <a:rPr lang="ru-RU" sz="175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случае пропуска консультации, оформить заявку заново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7182" y="5384201"/>
            <a:ext cx="67183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</a:pPr>
            <a:r>
              <a:rPr lang="ru-RU" sz="175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Предоставить полную и достоверную информацию, необходимую для оказания услуг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47182" y="6121823"/>
            <a:ext cx="63497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</a:pPr>
            <a:r>
              <a:rPr lang="ru-RU" sz="175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использовать услуги сервиса в целях, противоречащих законодательству РФ, а равно не совершать действий   при их использовании, которые могут нанести вред сервису и/или третьим лицам</a:t>
            </a:r>
          </a:p>
        </p:txBody>
      </p:sp>
      <p:sp>
        <p:nvSpPr>
          <p:cNvPr id="20" name="Oval 19"/>
          <p:cNvSpPr/>
          <p:nvPr/>
        </p:nvSpPr>
        <p:spPr>
          <a:xfrm>
            <a:off x="6711180" y="2500969"/>
            <a:ext cx="152821" cy="152821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38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11180" y="3196729"/>
            <a:ext cx="152821" cy="152821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38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11180" y="4037629"/>
            <a:ext cx="152821" cy="152821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38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11180" y="4878529"/>
            <a:ext cx="152821" cy="152821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38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11180" y="5617831"/>
            <a:ext cx="152821" cy="152821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38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11180" y="6603869"/>
            <a:ext cx="152821" cy="152821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38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64301" y="2036083"/>
            <a:ext cx="152821" cy="152821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38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64301" y="2893906"/>
            <a:ext cx="152821" cy="152821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38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7225" y="2555123"/>
            <a:ext cx="5386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3973"/>
              </a:buClr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Экстренные консультации оказываются </a:t>
            </a:r>
            <a:r>
              <a:rPr lang="ru-RU" sz="1600" b="1" dirty="0">
                <a:solidFill>
                  <a:srgbClr val="38949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немедленно</a:t>
            </a:r>
            <a:r>
              <a:rPr lang="ru-RU" sz="1600" b="1" dirty="0">
                <a:solidFill>
                  <a:srgbClr val="00397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момент обращения по телефону или через мобильное приложение (24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/7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Oval 34"/>
          <p:cNvSpPr/>
          <p:nvPr/>
        </p:nvSpPr>
        <p:spPr>
          <a:xfrm>
            <a:off x="464301" y="3899308"/>
            <a:ext cx="152821" cy="152821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38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57225" y="3560525"/>
            <a:ext cx="5759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3973"/>
              </a:buClr>
            </a:pPr>
            <a:r>
              <a:rPr lang="ru-RU" sz="1600" b="1" dirty="0">
                <a:solidFill>
                  <a:srgbClr val="38949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Устные консультации 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оказываются ежедневно по записи в промежутке от 24 до 72 часов с момента поступления запроса</a:t>
            </a:r>
          </a:p>
        </p:txBody>
      </p:sp>
      <p:sp>
        <p:nvSpPr>
          <p:cNvPr id="37" name="Oval 36"/>
          <p:cNvSpPr/>
          <p:nvPr/>
        </p:nvSpPr>
        <p:spPr>
          <a:xfrm>
            <a:off x="464301" y="4825506"/>
            <a:ext cx="152821" cy="152821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38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57225" y="4620094"/>
            <a:ext cx="5647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3973"/>
              </a:buClr>
            </a:pPr>
            <a:r>
              <a:rPr lang="ru-RU" sz="1600" b="1" dirty="0">
                <a:solidFill>
                  <a:srgbClr val="38949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Письменные консультации 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оказываются в промежутке от 72 до 120 часов с момента поступления запроса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57225" y="5414177"/>
            <a:ext cx="5583751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3973"/>
              </a:buClr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>
                <a:solidFill>
                  <a:srgbClr val="38949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любым вопросам обслуживания 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поддержку оказывают </a:t>
            </a:r>
            <a:r>
              <a:rPr lang="ru-RU" sz="1600" b="1" dirty="0">
                <a:solidFill>
                  <a:srgbClr val="38949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клиентские менеджеры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ежедневно 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/7</a:t>
            </a:r>
          </a:p>
        </p:txBody>
      </p:sp>
      <p:sp>
        <p:nvSpPr>
          <p:cNvPr id="40" name="Oval 39"/>
          <p:cNvSpPr/>
          <p:nvPr/>
        </p:nvSpPr>
        <p:spPr>
          <a:xfrm>
            <a:off x="464301" y="5744653"/>
            <a:ext cx="152821" cy="152821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38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7225" y="6182800"/>
            <a:ext cx="53477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3973"/>
              </a:buClr>
            </a:pP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Консультации оказываются самому клиенту и его первому кругу (супруг/а, родители, дети) из </a:t>
            </a:r>
            <a:r>
              <a:rPr lang="ru-RU" sz="1600" b="1" dirty="0">
                <a:solidFill>
                  <a:srgbClr val="38949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личного кабинета клиента</a:t>
            </a:r>
          </a:p>
        </p:txBody>
      </p:sp>
      <p:sp>
        <p:nvSpPr>
          <p:cNvPr id="17" name="Oval 39"/>
          <p:cNvSpPr/>
          <p:nvPr/>
        </p:nvSpPr>
        <p:spPr>
          <a:xfrm>
            <a:off x="459952" y="6510979"/>
            <a:ext cx="152821" cy="152821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389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12040099" y="61478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11" y="365951"/>
            <a:ext cx="636388" cy="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27" y="1750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Слайд think-cell" r:id="rId7" imgW="9525" imgH="9525" progId="TCLayout.ActiveDocument.1">
                  <p:embed/>
                </p:oleObj>
              </mc:Choice>
              <mc:Fallback>
                <p:oleObj name="Слайд think-cell" r:id="rId7" imgW="9525" imgH="9525" progId="TCLayout.ActiveDocument.1">
                  <p:embed/>
                  <p:pic>
                    <p:nvPicPr>
                      <p:cNvPr id="0" name="Объект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7" y="1750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3085" b="1" dirty="0">
              <a:solidFill>
                <a:schemeClr val="tx1"/>
              </a:solidFill>
              <a:latin typeface="GPN_DIN Condensed" panose="020B0506020202020204" pitchFamily="34" charset="-52"/>
              <a:cs typeface="Arial" panose="020B0604020202020204" pitchFamily="34" charset="0"/>
              <a:sym typeface="GPN_DIN Condensed" panose="020B0506020202020204" pitchFamily="34" charset="-52"/>
            </a:endParaRPr>
          </a:p>
        </p:txBody>
      </p:sp>
      <p:sp>
        <p:nvSpPr>
          <p:cNvPr id="5" name="Прямоугольник 4" hidden="1"/>
          <p:cNvSpPr/>
          <p:nvPr>
            <p:custDataLst>
              <p:tags r:id="rId4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2645" dirty="0"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2"/>
          <a:stretch>
            <a:fillRect/>
          </a:stretch>
        </p:blipFill>
        <p:spPr>
          <a:xfrm>
            <a:off x="469232" y="1716815"/>
            <a:ext cx="4532548" cy="4691962"/>
          </a:xfrm>
          <a:prstGeom prst="rect">
            <a:avLst/>
          </a:prstGeom>
          <a:ln w="12700">
            <a:solidFill>
              <a:srgbClr val="38949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5974" y="2743918"/>
            <a:ext cx="1344738" cy="131887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82460" y="2755602"/>
            <a:ext cx="50622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Чтобы не пропустить консультацию 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получать полезную информацию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сервиса, включите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пуш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-уведомления в настройках телефона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5555974" y="1765753"/>
            <a:ext cx="8258133" cy="656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33095" eaLnBrk="0" fontAlgn="base" hangingPunct="0">
              <a:lnSpc>
                <a:spcPct val="100000"/>
              </a:lnSpc>
              <a:spcAft>
                <a:spcPct val="0"/>
              </a:spcAft>
              <a:tabLst>
                <a:tab pos="316230" algn="l"/>
              </a:tabLst>
              <a:defRPr/>
            </a:pPr>
            <a:r>
              <a:rPr lang="ru-RU" altLang="ru-RU" sz="280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Как включить </a:t>
            </a:r>
            <a:r>
              <a:rPr lang="ru-RU" altLang="ru-RU" sz="2800" dirty="0" err="1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пуш</a:t>
            </a:r>
            <a:r>
              <a:rPr lang="ru-RU" altLang="ru-RU" sz="2800" dirty="0"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-уведомления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232" y="350831"/>
            <a:ext cx="8595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33095" eaLnBrk="0" fontAlgn="base" hangingPunct="0">
              <a:lnSpc>
                <a:spcPct val="100000"/>
              </a:lnSpc>
              <a:spcAft>
                <a:spcPct val="0"/>
              </a:spcAft>
              <a:tabLst>
                <a:tab pos="316230" algn="l"/>
              </a:tabLst>
              <a:defRPr/>
            </a:pPr>
            <a:r>
              <a:rPr lang="ru-RU" altLang="ru-RU" sz="3600" b="1" dirty="0">
                <a:solidFill>
                  <a:srgbClr val="389494"/>
                </a:solidFill>
                <a:latin typeface="Arial Narrow" panose="020B060602020203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ВАЖНЫЕ НАСТРОЙКИ</a:t>
            </a:r>
          </a:p>
        </p:txBody>
      </p:sp>
      <p:pic>
        <p:nvPicPr>
          <p:cNvPr id="12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11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9565">
            <a:off x="9560128" y="4118712"/>
            <a:ext cx="3359468" cy="33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11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9565">
            <a:off x="9053452" y="4852338"/>
            <a:ext cx="2107664" cy="208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11" y="365951"/>
            <a:ext cx="636388" cy="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12040099" y="61478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50562" y="6429563"/>
            <a:ext cx="7199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Запишите эти номера в свою адресную книгу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40313"/>
          <a:stretch>
            <a:fillRect/>
          </a:stretch>
        </p:blipFill>
        <p:spPr>
          <a:xfrm>
            <a:off x="86234" y="1395536"/>
            <a:ext cx="5978093" cy="6164139"/>
          </a:xfrm>
          <a:prstGeom prst="rect">
            <a:avLst/>
          </a:prstGeom>
        </p:spPr>
      </p:pic>
      <p:sp>
        <p:nvSpPr>
          <p:cNvPr id="11" name="AutoShape 2"/>
          <p:cNvSpPr>
            <a:spLocks noChangeAspect="1" noChangeArrowheads="1"/>
          </p:cNvSpPr>
          <p:nvPr/>
        </p:nvSpPr>
        <p:spPr bwMode="auto">
          <a:xfrm>
            <a:off x="6567488" y="420283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t="3439" b="44805"/>
          <a:stretch>
            <a:fillRect/>
          </a:stretch>
        </p:blipFill>
        <p:spPr>
          <a:xfrm>
            <a:off x="446014" y="2359200"/>
            <a:ext cx="4866941" cy="5212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262490" y="5145610"/>
            <a:ext cx="3949590" cy="461665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+7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499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215-09-01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4905" y="6198731"/>
            <a:ext cx="3915728" cy="461665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+7 (499) 215-75-85 </a:t>
            </a:r>
          </a:p>
        </p:txBody>
      </p:sp>
      <p:sp>
        <p:nvSpPr>
          <p:cNvPr id="7" name="Овал 6"/>
          <p:cNvSpPr/>
          <p:nvPr/>
        </p:nvSpPr>
        <p:spPr>
          <a:xfrm>
            <a:off x="2276864" y="2526638"/>
            <a:ext cx="1176489" cy="1121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63"/>
          <p:cNvSpPr/>
          <p:nvPr/>
        </p:nvSpPr>
        <p:spPr>
          <a:xfrm>
            <a:off x="2462355" y="2712597"/>
            <a:ext cx="834257" cy="75001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lIns="0" tIns="0" rIns="0" bIns="0" anchor="t" anchorCtr="0"/>
          <a:lstStyle/>
          <a:p>
            <a:pPr defTabSz="714375"/>
            <a:endParaRPr lang="ru-RU" altLang="ru-RU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0562" y="2749228"/>
            <a:ext cx="586807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Calibri" panose="020F0502020204030204" pitchFamily="34" charset="0"/>
              </a:defRPr>
            </a:lvl1pPr>
          </a:lstStyle>
          <a:p>
            <a:endParaRPr lang="ru-RU" sz="2000" dirty="0"/>
          </a:p>
          <a:p>
            <a:r>
              <a:rPr lang="ru-RU" sz="2000" dirty="0"/>
              <a:t>Для оказания устных консультаций эксперты </a:t>
            </a:r>
            <a:r>
              <a:rPr lang="ru-RU" sz="2000" dirty="0" err="1"/>
              <a:t>Добросервиса</a:t>
            </a:r>
            <a:r>
              <a:rPr lang="ru-RU" sz="2000" dirty="0"/>
              <a:t> будут звонить с телефонов</a:t>
            </a:r>
          </a:p>
          <a:p>
            <a:endParaRPr lang="ru-RU" sz="2000" dirty="0"/>
          </a:p>
        </p:txBody>
      </p:sp>
      <p:sp>
        <p:nvSpPr>
          <p:cNvPr id="18" name="Заголовок 1"/>
          <p:cNvSpPr txBox="1"/>
          <p:nvPr/>
        </p:nvSpPr>
        <p:spPr>
          <a:xfrm>
            <a:off x="224641" y="335330"/>
            <a:ext cx="11591925" cy="6565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007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33095" eaLnBrk="0" fontAlgn="base" hangingPunct="0">
              <a:lnSpc>
                <a:spcPct val="100000"/>
              </a:lnSpc>
              <a:spcAft>
                <a:spcPct val="0"/>
              </a:spcAft>
              <a:tabLst>
                <a:tab pos="316230" algn="l"/>
              </a:tabLst>
              <a:defRPr/>
            </a:pPr>
            <a:r>
              <a:rPr lang="ru-RU" altLang="ru-RU" sz="3600" b="1" dirty="0">
                <a:solidFill>
                  <a:srgbClr val="389494"/>
                </a:solidFill>
                <a:latin typeface="Arial Narrow" panose="020B0606020202030204" pitchFamily="34" charset="0"/>
                <a:ea typeface="GPN_DIN Regular" panose="020B0504020202020204" pitchFamily="34" charset="-52"/>
                <a:cs typeface="Arial" panose="020B0604020202020204" pitchFamily="34" charset="0"/>
                <a:sym typeface="+mn-ea"/>
              </a:rPr>
              <a:t>ВАЖНЫЕ НАСТРОЙКИ</a:t>
            </a:r>
          </a:p>
        </p:txBody>
      </p:sp>
      <p:sp>
        <p:nvSpPr>
          <p:cNvPr id="4" name="Arc 3"/>
          <p:cNvSpPr/>
          <p:nvPr/>
        </p:nvSpPr>
        <p:spPr>
          <a:xfrm rot="5400000">
            <a:off x="4356930" y="2411050"/>
            <a:ext cx="3081361" cy="3081361"/>
          </a:xfrm>
          <a:prstGeom prst="arc">
            <a:avLst/>
          </a:prstGeom>
          <a:ln w="25400">
            <a:solidFill>
              <a:srgbClr val="389494"/>
            </a:solidFill>
            <a:headEnd type="oval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D:\1 - Mine\- WEB-design UI-UX\- Works\33- ДоброСЕРВИС\10 Визитка\ppt\Vector.png"/>
          <p:cNvPicPr>
            <a:picLocks noChangeAspect="1" noChangeArrowheads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309" y="1641926"/>
            <a:ext cx="4351896" cy="471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11" y="365951"/>
            <a:ext cx="636388" cy="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12040099" y="61478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06" y="1370864"/>
            <a:ext cx="2134136" cy="4742526"/>
          </a:xfrm>
          <a:prstGeom prst="rect">
            <a:avLst/>
          </a:prstGeom>
        </p:spPr>
      </p:pic>
      <p:sp>
        <p:nvSpPr>
          <p:cNvPr id="18" name="Прямоугольник: скругленные углы 24"/>
          <p:cNvSpPr/>
          <p:nvPr/>
        </p:nvSpPr>
        <p:spPr>
          <a:xfrm>
            <a:off x="227105" y="1143001"/>
            <a:ext cx="9577295" cy="5108330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27" y="1750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Слайд think-cell" r:id="rId8" imgW="9525" imgH="9525" progId="TCLayout.ActiveDocument.1">
                  <p:embed/>
                </p:oleObj>
              </mc:Choice>
              <mc:Fallback>
                <p:oleObj name="Слайд think-cell" r:id="rId8" imgW="9525" imgH="9525" progId="TCLayout.ActiveDocument.1">
                  <p:embed/>
                  <p:pic>
                    <p:nvPicPr>
                      <p:cNvPr id="0" name="Объект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27" y="1750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spcBef>
                <a:spcPts val="600"/>
              </a:spcBef>
            </a:pPr>
            <a:endParaRPr lang="ru-RU" sz="3085" b="1" dirty="0">
              <a:solidFill>
                <a:schemeClr val="tx1"/>
              </a:solidFill>
              <a:latin typeface="GPN_DIN Condensed" panose="020B0506020202020204" pitchFamily="34" charset="-52"/>
              <a:cs typeface="Arial" panose="020B0604020202020204" pitchFamily="34" charset="0"/>
              <a:sym typeface="GPN_DIN Condensed" panose="020B0506020202020204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5315" y="1360583"/>
            <a:ext cx="878086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</a:pPr>
            <a:r>
              <a:rPr lang="ru-RU" b="1" dirty="0">
                <a:solidFill>
                  <a:srgbClr val="3A9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МОБИЛЬНОЕ ПРИЛОЖЕНИЕ ДОБРОСЕРВИС</a:t>
            </a:r>
          </a:p>
          <a:p>
            <a:pPr>
              <a:buFont typeface="+mj-lt"/>
            </a:pPr>
            <a:r>
              <a:rPr lang="ru-RU" b="1" dirty="0">
                <a:solidFill>
                  <a:srgbClr val="389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389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685" indent="-400685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Убедитесь, что на устройстве выключен VPN 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(корпоративный WI-FI), он может блокировать работу</a:t>
            </a:r>
          </a:p>
          <a:p>
            <a:pPr marL="400685" indent="-400685">
              <a:spcBef>
                <a:spcPts val="600"/>
              </a:spcBef>
              <a:buFont typeface="+mj-lt"/>
              <a:buAutoNum type="arabicPeriod" startAt="2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Скачайте мобильное приложение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ДОБРОСЕРВИС</a:t>
            </a:r>
          </a:p>
          <a:p>
            <a:pPr marL="400685" indent="-400685">
              <a:spcBef>
                <a:spcPts val="600"/>
              </a:spcBef>
              <a:buFont typeface="+mj-lt"/>
              <a:buAutoNum type="arabicPeriod" startAt="2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Введите ваш телефон </a:t>
            </a:r>
          </a:p>
          <a:p>
            <a:pPr marL="400685" indent="-400685">
              <a:spcBef>
                <a:spcPts val="600"/>
              </a:spcBef>
              <a:buFont typeface="+mj-lt"/>
              <a:buAutoNum type="arabicPeriod" startAt="2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Введите промокод компании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ЛЕМАНАПРО</a:t>
            </a:r>
          </a:p>
          <a:p>
            <a:pPr marL="400685" indent="-400685">
              <a:spcBef>
                <a:spcPts val="600"/>
              </a:spcBef>
              <a:buFont typeface="+mj-lt"/>
              <a:buAutoNum type="arabicPeriod" startAt="2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Заполните форму регистрации и укажите 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корпоративный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@lemanapro.ru/.kz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685" indent="-400685">
              <a:spcBef>
                <a:spcPts val="600"/>
              </a:spcBef>
              <a:buFont typeface="+mj-lt"/>
              <a:buAutoNum type="arabicPeriod" startAt="6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Подтвердите активацию на корпоративной почте</a:t>
            </a:r>
          </a:p>
          <a:p>
            <a:pPr>
              <a:spcBef>
                <a:spcPts val="600"/>
              </a:spcBef>
            </a:pPr>
            <a:endParaRPr lang="ru-RU" b="1" dirty="0"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  <a:sym typeface="+mn-ea"/>
            </a:endParaRPr>
          </a:p>
          <a:p>
            <a:pPr>
              <a:spcBef>
                <a:spcPts val="600"/>
              </a:spcBef>
            </a:pPr>
            <a:r>
              <a:rPr lang="ru-RU" b="1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  <a:sym typeface="+mn-ea"/>
              </a:rPr>
              <a:t>Активация аккаунта завершена! </a:t>
            </a:r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  <a:sym typeface="+mn-ea"/>
              </a:rPr>
              <a:t>В </a:t>
            </a: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  <a:sym typeface="+mn-ea"/>
              </a:rPr>
              <a:t>сообщениях на указанный 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  <a:sym typeface="+mn-ea"/>
              </a:rPr>
              <a:t>номер телефона и почту придет информация об 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  <a:sym typeface="+mn-ea"/>
              </a:rPr>
              <a:t>открытии доступа к услугам</a:t>
            </a:r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  <a:sym typeface="+mn-ea"/>
              </a:rPr>
              <a:t>.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Прямоугольник 4" hidden="1"/>
          <p:cNvSpPr/>
          <p:nvPr>
            <p:custDataLst>
              <p:tags r:id="rId4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2645" dirty="0"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315" y="337863"/>
            <a:ext cx="3928633" cy="540523"/>
          </a:xfrm>
        </p:spPr>
        <p:txBody>
          <a:bodyPr vert="horz"/>
          <a:lstStyle/>
          <a:p>
            <a:pPr marL="0" marR="0" lvl="0" indent="0" algn="l" defTabSz="6330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6230" algn="l"/>
              </a:tabLst>
              <a:defRPr/>
            </a:pPr>
            <a:r>
              <a:rPr lang="ru-RU" altLang="ru-RU" sz="3600" b="1" dirty="0">
                <a:solidFill>
                  <a:srgbClr val="3A95A8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РЕГИСТРАЦИЯ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88177" y="6579012"/>
            <a:ext cx="853353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A9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ТЕХНИЧЕСКОЙ ПОДДЕРЖКИ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8 800 775 99 53 </a:t>
            </a:r>
            <a:r>
              <a:rPr lang="ru-RU" altLang="en-US" sz="2000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или напиши </a:t>
            </a:r>
            <a:r>
              <a:rPr lang="ru-RU" altLang="en-US" sz="2000" b="1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leroy@dobro.els24.com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qrcoder.ru/code/?http%3A%2F%2Fels24.com%2F35n&amp;4&amp;0"/>
          <p:cNvPicPr>
            <a:picLocks noGrp="1" noChangeAspect="1" noChangeArrowheads="1"/>
          </p:cNvPicPr>
          <p:nvPr>
            <p:ph sz="quarter" idx="1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t="9092" r="8540" b="11223"/>
          <a:stretch>
            <a:fillRect/>
          </a:stretch>
        </p:blipFill>
        <p:spPr bwMode="auto">
          <a:xfrm>
            <a:off x="7444415" y="2914574"/>
            <a:ext cx="1122682" cy="109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41"/>
          <a:stretch>
            <a:fillRect/>
          </a:stretch>
        </p:blipFill>
        <p:spPr>
          <a:xfrm>
            <a:off x="6807121" y="1308344"/>
            <a:ext cx="2397271" cy="115609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Изображение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168" y="6784084"/>
            <a:ext cx="2737400" cy="5425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0924" y="1100794"/>
            <a:ext cx="2512064" cy="5108330"/>
          </a:xfrm>
          <a:prstGeom prst="rect">
            <a:avLst/>
          </a:prstGeom>
        </p:spPr>
      </p:pic>
      <p:sp>
        <p:nvSpPr>
          <p:cNvPr id="10" name="Текстовое поле 8"/>
          <p:cNvSpPr txBox="1"/>
          <p:nvPr/>
        </p:nvSpPr>
        <p:spPr>
          <a:xfrm>
            <a:off x="6899415" y="2512396"/>
            <a:ext cx="2397271" cy="295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325" b="1" dirty="0">
                <a:solidFill>
                  <a:srgbClr val="389494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Google Play или AppStore </a:t>
            </a:r>
            <a:endParaRPr lang="ru-RU" altLang="en-US" sz="1325" b="1" dirty="0">
              <a:solidFill>
                <a:srgbClr val="389494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Текстовое поле 9"/>
          <p:cNvSpPr txBox="1"/>
          <p:nvPr/>
        </p:nvSpPr>
        <p:spPr>
          <a:xfrm>
            <a:off x="7581112" y="4222636"/>
            <a:ext cx="1084196" cy="295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325" b="1" dirty="0">
                <a:solidFill>
                  <a:srgbClr val="389494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RuStore</a:t>
            </a:r>
            <a:endParaRPr lang="ru-RU" altLang="en-US" sz="1325" b="1" dirty="0">
              <a:solidFill>
                <a:srgbClr val="389494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2" name="Замещающее содержимое 10"/>
          <p:cNvPicPr>
            <a:picLocks noChangeAspect="1"/>
          </p:cNvPicPr>
          <p:nvPr/>
        </p:nvPicPr>
        <p:blipFill rotWithShape="1">
          <a:blip r:embed="rId14"/>
          <a:srcRect l="8952" t="5879" r="7210" b="6276"/>
          <a:stretch>
            <a:fillRect/>
          </a:stretch>
        </p:blipFill>
        <p:spPr>
          <a:xfrm>
            <a:off x="7454947" y="4518551"/>
            <a:ext cx="1112150" cy="109822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88259" y="1150110"/>
            <a:ext cx="5836023" cy="6179413"/>
          </a:xfrm>
          <a:prstGeom prst="rect">
            <a:avLst/>
          </a:prstGeom>
          <a:solidFill>
            <a:schemeClr val="bg1"/>
          </a:solidFill>
          <a:ln w="12700">
            <a:solidFill>
              <a:srgbClr val="3A96A8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6169" y="202101"/>
            <a:ext cx="12240193" cy="807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15760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5585" kern="120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defTabSz="115760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5585">
                <a:solidFill>
                  <a:schemeClr val="tx1"/>
                </a:solidFill>
                <a:latin typeface="Calibri Light" panose="020F03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l" defTabSz="115760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5585">
                <a:solidFill>
                  <a:schemeClr val="tx1"/>
                </a:solidFill>
                <a:latin typeface="Calibri Light" panose="020F03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l" defTabSz="115760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5585">
                <a:solidFill>
                  <a:schemeClr val="tx1"/>
                </a:solidFill>
                <a:latin typeface="Calibri Light" panose="020F03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l" defTabSz="115760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5585">
                <a:solidFill>
                  <a:schemeClr val="tx1"/>
                </a:solidFill>
                <a:latin typeface="Calibri Light" panose="020F03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26415" algn="l" defTabSz="115824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5585">
                <a:solidFill>
                  <a:schemeClr val="tx1"/>
                </a:solidFill>
                <a:latin typeface="Calibri Light" panose="020F03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1051560" algn="l" defTabSz="115824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5585">
                <a:solidFill>
                  <a:schemeClr val="tx1"/>
                </a:solidFill>
                <a:latin typeface="Calibri Light" panose="020F03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1577975" algn="l" defTabSz="115824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5585">
                <a:solidFill>
                  <a:schemeClr val="tx1"/>
                </a:solidFill>
                <a:latin typeface="Calibri Light" panose="020F03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103755" algn="l" defTabSz="115824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5585">
                <a:solidFill>
                  <a:schemeClr val="tx1"/>
                </a:solidFill>
                <a:latin typeface="Calibri Light" panose="020F03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33095">
              <a:lnSpc>
                <a:spcPct val="100000"/>
              </a:lnSpc>
              <a:tabLst>
                <a:tab pos="316230" algn="l"/>
              </a:tabLst>
            </a:pPr>
            <a:r>
              <a:rPr lang="ru-RU" altLang="ru-RU" sz="3600" b="1" cap="all" dirty="0" smtClean="0">
                <a:solidFill>
                  <a:srgbClr val="3A96A8"/>
                </a:solidFill>
                <a:latin typeface="Arial Narrow" panose="020B0606020202030204" pitchFamily="34" charset="0"/>
              </a:rPr>
              <a:t>С 18 марта 2022 года ДЛЯ СОТРУДНИКОВ оказано:</a:t>
            </a:r>
            <a:endParaRPr lang="ru-RU" altLang="ru-RU" sz="3600" b="1" cap="all" dirty="0">
              <a:solidFill>
                <a:srgbClr val="3A96A8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7039" y="1368593"/>
            <a:ext cx="1044350" cy="99722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7037" y="2507904"/>
            <a:ext cx="1044347" cy="103803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7038" y="3686866"/>
            <a:ext cx="1064058" cy="1052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8" name="Овал 7"/>
          <p:cNvSpPr/>
          <p:nvPr/>
        </p:nvSpPr>
        <p:spPr>
          <a:xfrm>
            <a:off x="311812" y="4902576"/>
            <a:ext cx="1064057" cy="103240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17038" y="6098417"/>
            <a:ext cx="1044351" cy="9965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338795546"/>
              </p:ext>
            </p:extLst>
          </p:nvPr>
        </p:nvGraphicFramePr>
        <p:xfrm>
          <a:off x="6831106" y="1150111"/>
          <a:ext cx="6347012" cy="318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817502" y="4457759"/>
            <a:ext cx="3360616" cy="2889819"/>
          </a:xfrm>
          <a:prstGeom prst="rect">
            <a:avLst/>
          </a:prstGeom>
          <a:ln w="12700">
            <a:solidFill>
              <a:srgbClr val="3894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6458" y="1643622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28 000+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474" y="2802803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18 000+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5940" y="4055150"/>
            <a:ext cx="575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32+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0721" y="5234113"/>
            <a:ext cx="896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7 000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9167" y="6412050"/>
            <a:ext cx="77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75869" y="2694961"/>
            <a:ext cx="3988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Сотрудников приняли участие в мероприятиях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Добросервис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75869" y="1507858"/>
            <a:ext cx="3988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Консультаций экспертов получили сотрудники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81097" y="3900697"/>
            <a:ext cx="3988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32 услуг по разным направлениям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75869" y="5095613"/>
            <a:ext cx="3988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Сотрудников прошли психологическое тестирование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81097" y="6177158"/>
            <a:ext cx="4245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Опрошенных благодарны компаниям за сервис, который помогает решать жизненные вопросы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17502" y="4484091"/>
            <a:ext cx="3166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Оценка качества услуг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23193" y="4867311"/>
            <a:ext cx="33833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ru-RU" sz="1400" dirty="0"/>
              <a:t>Вовлечено в программу более </a:t>
            </a:r>
            <a:r>
              <a:rPr lang="ru-RU" sz="1400" b="1" dirty="0" smtClean="0"/>
              <a:t>16 000 </a:t>
            </a:r>
            <a:r>
              <a:rPr lang="ru-RU" sz="1400" dirty="0" smtClean="0"/>
              <a:t>сотрудников</a:t>
            </a: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b="1" dirty="0"/>
              <a:t>Оценка 5 </a:t>
            </a:r>
            <a:r>
              <a:rPr lang="en-US" sz="1400" dirty="0"/>
              <a:t>– </a:t>
            </a:r>
            <a:r>
              <a:rPr lang="ru-RU" sz="1400" dirty="0" smtClean="0"/>
              <a:t>3 369</a:t>
            </a:r>
            <a:endParaRPr lang="ru-RU" sz="1400" b="1" dirty="0"/>
          </a:p>
          <a:p>
            <a:pPr marL="0" indent="0">
              <a:buNone/>
            </a:pPr>
            <a:r>
              <a:rPr lang="ru-RU" sz="1400" b="1" dirty="0"/>
              <a:t>Оценка 4 </a:t>
            </a:r>
            <a:r>
              <a:rPr lang="en-US" sz="1400" dirty="0"/>
              <a:t>–</a:t>
            </a:r>
            <a:r>
              <a:rPr lang="ru-RU" sz="1400" dirty="0"/>
              <a:t> </a:t>
            </a:r>
            <a:r>
              <a:rPr lang="ru-RU" sz="1400" dirty="0" smtClean="0"/>
              <a:t>77</a:t>
            </a:r>
            <a:endParaRPr lang="ru-RU" sz="1400" b="1" dirty="0"/>
          </a:p>
          <a:p>
            <a:pPr marL="0" indent="0">
              <a:buNone/>
            </a:pPr>
            <a:r>
              <a:rPr lang="ru-RU" sz="1400" dirty="0"/>
              <a:t>Оценка 3 </a:t>
            </a:r>
            <a:r>
              <a:rPr lang="en-US" sz="1400" dirty="0"/>
              <a:t>–</a:t>
            </a:r>
            <a:r>
              <a:rPr lang="ru-RU" sz="1400" dirty="0"/>
              <a:t> </a:t>
            </a:r>
            <a:r>
              <a:rPr lang="ru-RU" sz="1400" dirty="0" smtClean="0"/>
              <a:t>31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Оценка 2 </a:t>
            </a:r>
            <a:r>
              <a:rPr lang="en-US" sz="1400" dirty="0"/>
              <a:t>–</a:t>
            </a:r>
            <a:r>
              <a:rPr lang="ru-RU" sz="1400" dirty="0"/>
              <a:t> </a:t>
            </a:r>
            <a:r>
              <a:rPr lang="ru-RU" sz="1400" dirty="0" smtClean="0"/>
              <a:t>18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Оценка 1 </a:t>
            </a:r>
            <a:r>
              <a:rPr lang="en-US" sz="1400" dirty="0"/>
              <a:t>–</a:t>
            </a:r>
            <a:r>
              <a:rPr lang="ru-RU" sz="1400" dirty="0"/>
              <a:t> </a:t>
            </a:r>
            <a:r>
              <a:rPr lang="ru-RU" sz="1400" dirty="0" smtClean="0"/>
              <a:t>78</a:t>
            </a:r>
            <a:endParaRPr lang="ru-RU" sz="1400" dirty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r>
              <a:rPr lang="ru-RU" sz="1400" b="1" dirty="0"/>
              <a:t>Благодарностей</a:t>
            </a:r>
            <a:r>
              <a:rPr lang="en-US" sz="1400" dirty="0"/>
              <a:t> – </a:t>
            </a:r>
            <a:r>
              <a:rPr lang="ru-RU" sz="1400" dirty="0" smtClean="0"/>
              <a:t>862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Претензий </a:t>
            </a:r>
            <a:r>
              <a:rPr lang="en-US" sz="1400" dirty="0"/>
              <a:t>– </a:t>
            </a:r>
            <a:r>
              <a:rPr lang="ru-RU" sz="1400" dirty="0" smtClean="0"/>
              <a:t>41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37281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5" descr="Картинки по запросу &quot;поддержка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3439775" cy="633974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Группа 2"/>
          <p:cNvGrpSpPr/>
          <p:nvPr/>
        </p:nvGrpSpPr>
        <p:grpSpPr>
          <a:xfrm>
            <a:off x="0" y="-1"/>
            <a:ext cx="13439775" cy="9448800"/>
            <a:chOff x="-3" y="0"/>
            <a:chExt cx="16839" cy="1292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-2" y="0"/>
              <a:ext cx="16838" cy="11905"/>
            </a:xfrm>
            <a:prstGeom prst="rect">
              <a:avLst/>
            </a:prstGeom>
            <a:solidFill>
              <a:srgbClr val="3EA2A3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fontAlgn="base"/>
              <a:endParaRPr lang="ru-RU" altLang="ru-RU" noProof="1">
                <a:solidFill>
                  <a:srgbClr val="FFFFFF"/>
                </a:solidFill>
              </a:endParaRPr>
            </a:p>
          </p:txBody>
        </p:sp>
        <p:sp>
          <p:nvSpPr>
            <p:cNvPr id="9" name="Двойная волна 8"/>
            <p:cNvSpPr/>
            <p:nvPr/>
          </p:nvSpPr>
          <p:spPr>
            <a:xfrm flipV="1">
              <a:off x="-3" y="6412"/>
              <a:ext cx="16838" cy="6510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</a:defRPr>
              </a:lvl1pPr>
              <a:lvl2pPr marL="457200" lvl="1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lvl="2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lvl="3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lvl="4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lvl="0" algn="ctr" fontAlgn="base"/>
              <a:endParaRPr lang="ru-RU" altLang="ru-RU" noProof="1">
                <a:solidFill>
                  <a:srgbClr val="FFFFFF"/>
                </a:solidFill>
              </a:endParaRPr>
            </a:p>
          </p:txBody>
        </p:sp>
      </p:grpSp>
      <p:sp>
        <p:nvSpPr>
          <p:cNvPr id="36869" name="Прямоугольник 1"/>
          <p:cNvSpPr/>
          <p:nvPr/>
        </p:nvSpPr>
        <p:spPr>
          <a:xfrm>
            <a:off x="1708666" y="2097461"/>
            <a:ext cx="10121489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</a:rPr>
              <a:t>Будьте благополучны, мы всегда на связи!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306" y="6226134"/>
            <a:ext cx="4595499" cy="91077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4"/>
          <p:cNvSpPr/>
          <p:nvPr/>
        </p:nvSpPr>
        <p:spPr>
          <a:xfrm>
            <a:off x="391629" y="5327373"/>
            <a:ext cx="12796702" cy="1987819"/>
          </a:xfrm>
          <a:prstGeom prst="roundRect">
            <a:avLst>
              <a:gd name="adj" fmla="val 6784"/>
            </a:avLst>
          </a:prstGeom>
          <a:solidFill>
            <a:schemeClr val="bg1"/>
          </a:solidFill>
          <a:ln w="12700">
            <a:solidFill>
              <a:srgbClr val="38949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24"/>
          <p:cNvSpPr/>
          <p:nvPr/>
        </p:nvSpPr>
        <p:spPr>
          <a:xfrm>
            <a:off x="7003497" y="1362339"/>
            <a:ext cx="6184834" cy="3350146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12700"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1939" y="284716"/>
            <a:ext cx="1034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745" fontAlgn="auto">
              <a:spcBef>
                <a:spcPts val="0"/>
              </a:spcBef>
              <a:spcAft>
                <a:spcPts val="0"/>
              </a:spcAft>
            </a:pPr>
            <a:r>
              <a:rPr kumimoji="1" lang="ru-RU" sz="3600" b="1" cap="all" dirty="0" smtClean="0">
                <a:solidFill>
                  <a:srgbClr val="389494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ДОБРОСЕРВИС </a:t>
            </a:r>
            <a:r>
              <a:rPr kumimoji="1" lang="ru-RU" sz="3600" b="1" cap="all" dirty="0">
                <a:solidFill>
                  <a:srgbClr val="389494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программа поддержки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44712" y="5450382"/>
            <a:ext cx="9418566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745" fontAlgn="auto">
              <a:spcBef>
                <a:spcPts val="0"/>
              </a:spcBef>
              <a:spcAft>
                <a:spcPts val="0"/>
              </a:spcAft>
            </a:pPr>
            <a:r>
              <a:rPr lang="en-US" sz="1765" b="1" dirty="0">
                <a:solidFill>
                  <a:srgbClr val="389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765" b="1" dirty="0">
                <a:solidFill>
                  <a:srgbClr val="389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1 600 000 </a:t>
            </a:r>
            <a:r>
              <a:rPr lang="ru-RU" sz="1765" b="1" dirty="0">
                <a:solidFill>
                  <a:srgbClr val="27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 различных компаний имеют доступ к услугам поддержки</a:t>
            </a:r>
            <a:endParaRPr lang="en-US" sz="1765" b="1" dirty="0">
              <a:solidFill>
                <a:srgbClr val="273C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03497" y="1362339"/>
            <a:ext cx="6393217" cy="307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25145" eaLnBrk="0" hangingPunct="0"/>
            <a:endParaRPr lang="ru-RU" sz="1765" b="1" dirty="0">
              <a:solidFill>
                <a:srgbClr val="3A96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5145" eaLnBrk="0" hangingPunct="0"/>
            <a:r>
              <a:rPr lang="ru-RU" sz="1765" b="1" dirty="0">
                <a:solidFill>
                  <a:srgbClr val="389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ДОБРОСЕРВИС:</a:t>
            </a:r>
          </a:p>
          <a:p>
            <a:pPr marL="252095" indent="-252095" defTabSz="525145" eaLnBrk="0" hangingPunct="0">
              <a:buFont typeface="Arial" panose="020B0604020202020204" pitchFamily="34" charset="0"/>
              <a:buChar char="•"/>
            </a:pPr>
            <a:r>
              <a:rPr lang="ru-RU" sz="176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социально – психологической поддержки персонала.</a:t>
            </a:r>
          </a:p>
          <a:p>
            <a:pPr marL="252095" indent="-252095" defTabSz="525145" eaLnBrk="0" hangingPunct="0">
              <a:buFont typeface="Arial" panose="020B0604020202020204" pitchFamily="34" charset="0"/>
              <a:buChar char="•"/>
            </a:pPr>
            <a:r>
              <a:rPr lang="ru-RU" sz="176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собственная платформа обслуживания с передачей данных по защищённому протоколу.</a:t>
            </a:r>
          </a:p>
          <a:p>
            <a:pPr marL="252095" indent="-252095" defTabSz="525145" eaLnBrk="0" hangingPunct="0">
              <a:buFont typeface="Arial" panose="020B0604020202020204" pitchFamily="34" charset="0"/>
              <a:buChar char="•"/>
            </a:pPr>
            <a:r>
              <a:rPr lang="ru-RU" sz="176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 специалистов в штате: юристы, психологи, врачи, финансовые и </a:t>
            </a:r>
            <a:r>
              <a:rPr lang="ru-RU" sz="176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зож</a:t>
            </a:r>
            <a:r>
              <a:rPr lang="ru-RU" sz="176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советники, клиентские менеджеры.</a:t>
            </a:r>
          </a:p>
          <a:p>
            <a:pPr defTabSz="525145" eaLnBrk="0" hangingPunct="0"/>
            <a:endParaRPr lang="ru-RU" sz="176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95" indent="-252095" defTabSz="525145" eaLnBrk="0" hangingPunct="0">
              <a:buFont typeface="Arial" panose="020B0604020202020204" pitchFamily="34" charset="0"/>
              <a:buChar char="•"/>
            </a:pPr>
            <a:endParaRPr lang="ru-RU" sz="176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95" indent="-252095" defTabSz="525145" eaLnBrk="0" hangingPunct="0">
              <a:buFont typeface="Arial" panose="020B0604020202020204" pitchFamily="34" charset="0"/>
              <a:buChar char="•"/>
            </a:pPr>
            <a:r>
              <a:rPr lang="ru-RU" sz="176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 в премии «Лучшие ESG проекты России </a:t>
            </a:r>
            <a:r>
              <a:rPr lang="ru-RU" sz="176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2024»</a:t>
            </a:r>
            <a:endParaRPr lang="ru-RU" sz="176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7107771" y="6055955"/>
            <a:ext cx="6011409" cy="117827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525145" eaLnBrk="0" hangingPunct="0"/>
            <a:r>
              <a:rPr lang="ru-RU" sz="1765" dirty="0">
                <a:solidFill>
                  <a:srgbClr val="27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перс данных: </a:t>
            </a:r>
          </a:p>
          <a:p>
            <a:pPr marL="252095" indent="-252095" defTabSz="525145" eaLnBrk="0" hangingPunct="0">
              <a:buFont typeface="Arial" panose="020B0604020202020204" pitchFamily="34" charset="0"/>
              <a:buChar char="•"/>
            </a:pPr>
            <a:r>
              <a:rPr lang="ru-RU" sz="1765" dirty="0">
                <a:solidFill>
                  <a:srgbClr val="27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Теледоктор 24 и ООО ЕЮС  </a:t>
            </a:r>
          </a:p>
          <a:p>
            <a:pPr marL="252095" indent="-252095" defTabSz="525145" eaLnBrk="0" hangingPunct="0">
              <a:buFont typeface="Arial" panose="020B0604020202020204" pitchFamily="34" charset="0"/>
              <a:buChar char="•"/>
            </a:pPr>
            <a:r>
              <a:rPr lang="ru-RU" sz="1765" dirty="0">
                <a:solidFill>
                  <a:srgbClr val="27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(№ в реестре 77-14-002108)</a:t>
            </a:r>
          </a:p>
          <a:p>
            <a:pPr marL="252095" indent="-252095" defTabSz="525145" eaLnBrk="0" hangingPunct="0">
              <a:buFont typeface="Arial" panose="020B0604020202020204" pitchFamily="34" charset="0"/>
              <a:buChar char="•"/>
            </a:pPr>
            <a:r>
              <a:rPr lang="ru-RU" sz="1765" dirty="0">
                <a:solidFill>
                  <a:srgbClr val="273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Линия ГК «Европейская юридическая служба» </a:t>
            </a:r>
          </a:p>
        </p:txBody>
      </p:sp>
      <p:pic>
        <p:nvPicPr>
          <p:cNvPr id="55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9" y="1362339"/>
            <a:ext cx="6415606" cy="3350146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dashDot"/>
            <a:round/>
            <a:headEnd type="none" w="med" len="med"/>
            <a:tailEnd type="none" w="med" len="med"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5512827" y="2230194"/>
            <a:ext cx="1294408" cy="1342951"/>
          </a:xfrm>
          <a:prstGeom prst="roundRect">
            <a:avLst/>
          </a:prstGeom>
          <a:solidFill>
            <a:sysClr val="window" lastClr="FFFFFF"/>
          </a:solidFill>
          <a:ln w="48000" cap="flat" cmpd="thickThin" algn="ctr">
            <a:solidFill>
              <a:srgbClr val="389494"/>
            </a:solidFill>
            <a:prstDash val="solid"/>
          </a:ln>
          <a:effectLst/>
        </p:spPr>
        <p:txBody>
          <a:bodyPr anchor="ctr"/>
          <a:lstStyle>
            <a:lvl1pPr marL="195580" indent="-195580" algn="l" defTabSz="787400" rtl="0" eaLnBrk="0" fontAlgn="base" hangingPunct="0">
              <a:lnSpc>
                <a:spcPct val="90000"/>
              </a:lnSpc>
              <a:spcBef>
                <a:spcPts val="86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90550" indent="-195580" algn="l" defTabSz="787400" rtl="0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84250" indent="-195580" algn="l" defTabSz="787400" rtl="0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9855" indent="-195580" algn="l" defTabSz="787400" rtl="0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773555" indent="-195580" algn="l" defTabSz="787400" rtl="0" eaLnBrk="0" fontAlgn="base" hangingPunct="0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indent="0" defTabSz="52514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ru-RU" sz="1030" b="1" dirty="0" smtClean="0">
                <a:solidFill>
                  <a:srgbClr val="3EA2A3"/>
                </a:solidFill>
                <a:latin typeface="Arial" panose="020B0604020202020204" pitchFamily="34" charset="0"/>
              </a:rPr>
              <a:t>ПСИХОЛОГ</a:t>
            </a:r>
            <a:endParaRPr lang="ru-RU" altLang="ru-RU" sz="1030" b="1" dirty="0" smtClean="0">
              <a:solidFill>
                <a:srgbClr val="3EA2A3"/>
              </a:solidFill>
              <a:latin typeface="Arial" panose="020B0604020202020204" pitchFamily="34" charset="0"/>
            </a:endParaRPr>
          </a:p>
          <a:p>
            <a:pPr marL="0" indent="0" defTabSz="52514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030" b="1" dirty="0" smtClean="0">
                <a:solidFill>
                  <a:srgbClr val="3EA2A3"/>
                </a:solidFill>
                <a:latin typeface="Arial" panose="020B0604020202020204" pitchFamily="34" charset="0"/>
              </a:rPr>
              <a:t>КОУЧ</a:t>
            </a:r>
            <a:endParaRPr lang="ru-RU" altLang="ru-RU" sz="1030" b="1" dirty="0">
              <a:solidFill>
                <a:srgbClr val="3EA2A3"/>
              </a:solidFill>
              <a:latin typeface="Arial" panose="020B0604020202020204" pitchFamily="34" charset="0"/>
            </a:endParaRPr>
          </a:p>
          <a:p>
            <a:pPr marL="0" indent="0" defTabSz="52514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030" b="1" dirty="0" smtClean="0">
                <a:solidFill>
                  <a:srgbClr val="3EA2A3"/>
                </a:solidFill>
                <a:latin typeface="Arial" panose="020B0604020202020204" pitchFamily="34" charset="0"/>
              </a:rPr>
              <a:t>ЮРИСТ</a:t>
            </a:r>
            <a:endParaRPr lang="ru-RU" altLang="ru-RU" sz="1030" b="1" dirty="0">
              <a:solidFill>
                <a:srgbClr val="3EA2A3"/>
              </a:solidFill>
              <a:latin typeface="Arial" panose="020B0604020202020204" pitchFamily="34" charset="0"/>
            </a:endParaRPr>
          </a:p>
          <a:p>
            <a:pPr marL="0" indent="0" defTabSz="52514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030" b="1" dirty="0" smtClean="0">
                <a:solidFill>
                  <a:srgbClr val="3EA2A3"/>
                </a:solidFill>
                <a:latin typeface="Arial" panose="020B0604020202020204" pitchFamily="34" charset="0"/>
              </a:rPr>
              <a:t>ФИНАНСИСТ</a:t>
            </a:r>
            <a:endParaRPr lang="ru-RU" altLang="ru-RU" sz="1030" b="1" dirty="0">
              <a:solidFill>
                <a:srgbClr val="3EA2A3"/>
              </a:solidFill>
              <a:latin typeface="Arial" panose="020B0604020202020204" pitchFamily="34" charset="0"/>
            </a:endParaRPr>
          </a:p>
          <a:p>
            <a:pPr marL="0" indent="0" defTabSz="52514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030" b="1" dirty="0" smtClean="0">
                <a:solidFill>
                  <a:srgbClr val="3EA2A3"/>
                </a:solidFill>
                <a:latin typeface="Arial" panose="020B0604020202020204" pitchFamily="34" charset="0"/>
              </a:rPr>
              <a:t>ЗОЖ</a:t>
            </a:r>
          </a:p>
          <a:p>
            <a:pPr marL="0" indent="0" defTabSz="52514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030" b="1" dirty="0" smtClean="0">
                <a:solidFill>
                  <a:srgbClr val="3EA2A3"/>
                </a:solidFill>
                <a:latin typeface="Arial" panose="020B0604020202020204" pitchFamily="34" charset="0"/>
              </a:rPr>
              <a:t>ВРАЧ</a:t>
            </a:r>
            <a:endParaRPr lang="ru-RU" altLang="ru-RU" sz="1030" b="1" dirty="0">
              <a:solidFill>
                <a:srgbClr val="3EA2A3"/>
              </a:solidFill>
              <a:latin typeface="Arial" panose="020B0604020202020204" pitchFamily="34" charset="0"/>
            </a:endParaRPr>
          </a:p>
          <a:p>
            <a:pPr marL="0" indent="0" defTabSz="52514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030" b="1" dirty="0" smtClean="0">
                <a:solidFill>
                  <a:srgbClr val="3EA2A3"/>
                </a:solidFill>
                <a:latin typeface="Arial" panose="020B0604020202020204" pitchFamily="34" charset="0"/>
              </a:rPr>
              <a:t>ВЕТЕРИНАР</a:t>
            </a:r>
          </a:p>
          <a:p>
            <a:pPr marL="0" indent="0" defTabSz="52514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1030" b="1" dirty="0" smtClean="0">
                <a:solidFill>
                  <a:srgbClr val="3EA2A3"/>
                </a:solidFill>
                <a:latin typeface="Arial" panose="020B0604020202020204" pitchFamily="34" charset="0"/>
              </a:rPr>
              <a:t>КОНСЬЕРЖ</a:t>
            </a:r>
            <a:endParaRPr lang="en-US" altLang="ru-RU" sz="1030" b="1" dirty="0">
              <a:solidFill>
                <a:srgbClr val="3EA2A3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4626" y="6055955"/>
            <a:ext cx="3938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525145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52514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Связь 24/7 с экспертами </a:t>
            </a:r>
          </a:p>
          <a:p>
            <a:pPr marL="0" marR="0" lvl="0" indent="0" defTabSz="52514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через мобильное приложение, личный кабинет и по телефону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79017" y="-3103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9" y="301369"/>
            <a:ext cx="636388" cy="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599432" y="4870450"/>
            <a:ext cx="331218" cy="17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773680" y="4265352"/>
            <a:ext cx="274320" cy="266008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701004" y="4259856"/>
            <a:ext cx="419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DA73B8"/>
                </a:solidFill>
              </a:rPr>
              <a:t>320</a:t>
            </a:r>
            <a:endParaRPr lang="ru-RU" sz="1200" b="1" dirty="0">
              <a:solidFill>
                <a:srgbClr val="DA73B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"/>
          <p:cNvSpPr/>
          <p:nvPr/>
        </p:nvSpPr>
        <p:spPr>
          <a:xfrm>
            <a:off x="6869002" y="3500"/>
            <a:ext cx="7479198" cy="7556175"/>
          </a:xfrm>
          <a:custGeom>
            <a:avLst/>
            <a:gdLst/>
            <a:ahLst/>
            <a:cxnLst/>
            <a:rect l="l" t="t" r="r" b="b"/>
            <a:pathLst>
              <a:path w="10452100" h="10287000">
                <a:moveTo>
                  <a:pt x="6426191" y="0"/>
                </a:moveTo>
                <a:lnTo>
                  <a:pt x="3462945" y="0"/>
                </a:lnTo>
                <a:lnTo>
                  <a:pt x="348752" y="6413500"/>
                </a:lnTo>
                <a:lnTo>
                  <a:pt x="327670" y="6451600"/>
                </a:lnTo>
                <a:lnTo>
                  <a:pt x="307259" y="6502400"/>
                </a:lnTo>
                <a:lnTo>
                  <a:pt x="287518" y="6540500"/>
                </a:lnTo>
                <a:lnTo>
                  <a:pt x="268446" y="6591300"/>
                </a:lnTo>
                <a:lnTo>
                  <a:pt x="250040" y="6629400"/>
                </a:lnTo>
                <a:lnTo>
                  <a:pt x="232300" y="6680200"/>
                </a:lnTo>
                <a:lnTo>
                  <a:pt x="215225" y="6731000"/>
                </a:lnTo>
                <a:lnTo>
                  <a:pt x="198813" y="6769100"/>
                </a:lnTo>
                <a:lnTo>
                  <a:pt x="183062" y="6819900"/>
                </a:lnTo>
                <a:lnTo>
                  <a:pt x="167971" y="6858000"/>
                </a:lnTo>
                <a:lnTo>
                  <a:pt x="153540" y="6908800"/>
                </a:lnTo>
                <a:lnTo>
                  <a:pt x="139766" y="6946900"/>
                </a:lnTo>
                <a:lnTo>
                  <a:pt x="126648" y="6997700"/>
                </a:lnTo>
                <a:lnTo>
                  <a:pt x="114185" y="7048500"/>
                </a:lnTo>
                <a:lnTo>
                  <a:pt x="102376" y="7086600"/>
                </a:lnTo>
                <a:lnTo>
                  <a:pt x="91218" y="7137400"/>
                </a:lnTo>
                <a:lnTo>
                  <a:pt x="80712" y="7188200"/>
                </a:lnTo>
                <a:lnTo>
                  <a:pt x="70854" y="7226300"/>
                </a:lnTo>
                <a:lnTo>
                  <a:pt x="61645" y="7277100"/>
                </a:lnTo>
                <a:lnTo>
                  <a:pt x="53083" y="7327900"/>
                </a:lnTo>
                <a:lnTo>
                  <a:pt x="45166" y="7366000"/>
                </a:lnTo>
                <a:lnTo>
                  <a:pt x="37892" y="7416800"/>
                </a:lnTo>
                <a:lnTo>
                  <a:pt x="31262" y="7467600"/>
                </a:lnTo>
                <a:lnTo>
                  <a:pt x="25272" y="7505700"/>
                </a:lnTo>
                <a:lnTo>
                  <a:pt x="19923" y="7556500"/>
                </a:lnTo>
                <a:lnTo>
                  <a:pt x="15212" y="7607300"/>
                </a:lnTo>
                <a:lnTo>
                  <a:pt x="11138" y="7645400"/>
                </a:lnTo>
                <a:lnTo>
                  <a:pt x="7700" y="7696200"/>
                </a:lnTo>
                <a:lnTo>
                  <a:pt x="4897" y="7747000"/>
                </a:lnTo>
                <a:lnTo>
                  <a:pt x="2726" y="7785100"/>
                </a:lnTo>
                <a:lnTo>
                  <a:pt x="1187" y="7835900"/>
                </a:lnTo>
                <a:lnTo>
                  <a:pt x="279" y="7886700"/>
                </a:lnTo>
                <a:lnTo>
                  <a:pt x="0" y="7924800"/>
                </a:lnTo>
                <a:lnTo>
                  <a:pt x="348" y="7975600"/>
                </a:lnTo>
                <a:lnTo>
                  <a:pt x="1322" y="8026400"/>
                </a:lnTo>
                <a:lnTo>
                  <a:pt x="2922" y="8064500"/>
                </a:lnTo>
                <a:lnTo>
                  <a:pt x="5145" y="8115300"/>
                </a:lnTo>
                <a:lnTo>
                  <a:pt x="7990" y="8166100"/>
                </a:lnTo>
                <a:lnTo>
                  <a:pt x="11456" y="8204200"/>
                </a:lnTo>
                <a:lnTo>
                  <a:pt x="15541" y="8255000"/>
                </a:lnTo>
                <a:lnTo>
                  <a:pt x="20245" y="8305800"/>
                </a:lnTo>
                <a:lnTo>
                  <a:pt x="25565" y="8343900"/>
                </a:lnTo>
                <a:lnTo>
                  <a:pt x="31501" y="8394700"/>
                </a:lnTo>
                <a:lnTo>
                  <a:pt x="38050" y="8432800"/>
                </a:lnTo>
                <a:lnTo>
                  <a:pt x="45213" y="8483600"/>
                </a:lnTo>
                <a:lnTo>
                  <a:pt x="52987" y="8534400"/>
                </a:lnTo>
                <a:lnTo>
                  <a:pt x="61370" y="8572500"/>
                </a:lnTo>
                <a:lnTo>
                  <a:pt x="70362" y="8623300"/>
                </a:lnTo>
                <a:lnTo>
                  <a:pt x="79962" y="8661400"/>
                </a:lnTo>
                <a:lnTo>
                  <a:pt x="90167" y="8712200"/>
                </a:lnTo>
                <a:lnTo>
                  <a:pt x="100977" y="8763000"/>
                </a:lnTo>
                <a:lnTo>
                  <a:pt x="112390" y="8801100"/>
                </a:lnTo>
                <a:lnTo>
                  <a:pt x="124405" y="8851900"/>
                </a:lnTo>
                <a:lnTo>
                  <a:pt x="137020" y="8890000"/>
                </a:lnTo>
                <a:lnTo>
                  <a:pt x="150235" y="8940800"/>
                </a:lnTo>
                <a:lnTo>
                  <a:pt x="164047" y="8978900"/>
                </a:lnTo>
                <a:lnTo>
                  <a:pt x="178455" y="9029700"/>
                </a:lnTo>
                <a:lnTo>
                  <a:pt x="193458" y="9067800"/>
                </a:lnTo>
                <a:lnTo>
                  <a:pt x="209055" y="9118600"/>
                </a:lnTo>
                <a:lnTo>
                  <a:pt x="225245" y="9156700"/>
                </a:lnTo>
                <a:lnTo>
                  <a:pt x="242025" y="9194800"/>
                </a:lnTo>
                <a:lnTo>
                  <a:pt x="259394" y="9245600"/>
                </a:lnTo>
                <a:lnTo>
                  <a:pt x="277352" y="9283700"/>
                </a:lnTo>
                <a:lnTo>
                  <a:pt x="295897" y="9334500"/>
                </a:lnTo>
                <a:lnTo>
                  <a:pt x="315027" y="9372600"/>
                </a:lnTo>
                <a:lnTo>
                  <a:pt x="334741" y="9410700"/>
                </a:lnTo>
                <a:lnTo>
                  <a:pt x="355038" y="9461500"/>
                </a:lnTo>
                <a:lnTo>
                  <a:pt x="375917" y="9499600"/>
                </a:lnTo>
                <a:lnTo>
                  <a:pt x="397375" y="9537700"/>
                </a:lnTo>
                <a:lnTo>
                  <a:pt x="419412" y="9575800"/>
                </a:lnTo>
                <a:lnTo>
                  <a:pt x="442027" y="9626600"/>
                </a:lnTo>
                <a:lnTo>
                  <a:pt x="465217" y="9664700"/>
                </a:lnTo>
                <a:lnTo>
                  <a:pt x="488982" y="9702800"/>
                </a:lnTo>
                <a:lnTo>
                  <a:pt x="513320" y="9740900"/>
                </a:lnTo>
                <a:lnTo>
                  <a:pt x="538230" y="9779000"/>
                </a:lnTo>
                <a:lnTo>
                  <a:pt x="563711" y="9817100"/>
                </a:lnTo>
                <a:lnTo>
                  <a:pt x="589761" y="9855200"/>
                </a:lnTo>
                <a:lnTo>
                  <a:pt x="616378" y="9906000"/>
                </a:lnTo>
                <a:lnTo>
                  <a:pt x="643562" y="9944100"/>
                </a:lnTo>
                <a:lnTo>
                  <a:pt x="671311" y="9982200"/>
                </a:lnTo>
                <a:lnTo>
                  <a:pt x="699623" y="10020300"/>
                </a:lnTo>
                <a:lnTo>
                  <a:pt x="728498" y="10058400"/>
                </a:lnTo>
                <a:lnTo>
                  <a:pt x="757934" y="10083800"/>
                </a:lnTo>
                <a:lnTo>
                  <a:pt x="787930" y="10121900"/>
                </a:lnTo>
                <a:lnTo>
                  <a:pt x="818484" y="10160000"/>
                </a:lnTo>
                <a:lnTo>
                  <a:pt x="849594" y="10198100"/>
                </a:lnTo>
                <a:lnTo>
                  <a:pt x="881261" y="10236200"/>
                </a:lnTo>
                <a:lnTo>
                  <a:pt x="913481" y="10274300"/>
                </a:lnTo>
                <a:lnTo>
                  <a:pt x="933940" y="10287000"/>
                </a:lnTo>
                <a:lnTo>
                  <a:pt x="6004168" y="10287000"/>
                </a:lnTo>
                <a:lnTo>
                  <a:pt x="6034343" y="10248900"/>
                </a:lnTo>
                <a:lnTo>
                  <a:pt x="6064142" y="10223500"/>
                </a:lnTo>
                <a:lnTo>
                  <a:pt x="6093560" y="10185400"/>
                </a:lnTo>
                <a:lnTo>
                  <a:pt x="6122591" y="10147300"/>
                </a:lnTo>
                <a:lnTo>
                  <a:pt x="6151231" y="10109200"/>
                </a:lnTo>
                <a:lnTo>
                  <a:pt x="6179472" y="10083800"/>
                </a:lnTo>
                <a:lnTo>
                  <a:pt x="6207311" y="10045700"/>
                </a:lnTo>
                <a:lnTo>
                  <a:pt x="6234742" y="10007600"/>
                </a:lnTo>
                <a:lnTo>
                  <a:pt x="6261759" y="9969500"/>
                </a:lnTo>
                <a:lnTo>
                  <a:pt x="6288357" y="9931400"/>
                </a:lnTo>
                <a:lnTo>
                  <a:pt x="6314532" y="9893300"/>
                </a:lnTo>
                <a:lnTo>
                  <a:pt x="6340276" y="9855200"/>
                </a:lnTo>
                <a:lnTo>
                  <a:pt x="6365586" y="9817100"/>
                </a:lnTo>
                <a:lnTo>
                  <a:pt x="6390456" y="9779000"/>
                </a:lnTo>
                <a:lnTo>
                  <a:pt x="6414881" y="9740900"/>
                </a:lnTo>
                <a:lnTo>
                  <a:pt x="6438854" y="9702800"/>
                </a:lnTo>
                <a:lnTo>
                  <a:pt x="6462372" y="9664700"/>
                </a:lnTo>
                <a:lnTo>
                  <a:pt x="6485428" y="9626600"/>
                </a:lnTo>
                <a:lnTo>
                  <a:pt x="6508017" y="9575800"/>
                </a:lnTo>
                <a:lnTo>
                  <a:pt x="6530134" y="9537700"/>
                </a:lnTo>
                <a:lnTo>
                  <a:pt x="6551773" y="9499600"/>
                </a:lnTo>
                <a:lnTo>
                  <a:pt x="6572930" y="9448800"/>
                </a:lnTo>
                <a:lnTo>
                  <a:pt x="6593598" y="9410700"/>
                </a:lnTo>
                <a:lnTo>
                  <a:pt x="6918320" y="8724900"/>
                </a:lnTo>
                <a:lnTo>
                  <a:pt x="3353921" y="8724900"/>
                </a:lnTo>
                <a:lnTo>
                  <a:pt x="3142781" y="8661400"/>
                </a:lnTo>
                <a:lnTo>
                  <a:pt x="3102153" y="8636000"/>
                </a:lnTo>
                <a:lnTo>
                  <a:pt x="3062291" y="8623300"/>
                </a:lnTo>
                <a:lnTo>
                  <a:pt x="3023296" y="8597900"/>
                </a:lnTo>
                <a:lnTo>
                  <a:pt x="2985269" y="8572500"/>
                </a:lnTo>
                <a:lnTo>
                  <a:pt x="2948308" y="8534400"/>
                </a:lnTo>
                <a:lnTo>
                  <a:pt x="2911491" y="8509000"/>
                </a:lnTo>
                <a:lnTo>
                  <a:pt x="2877123" y="8470900"/>
                </a:lnTo>
                <a:lnTo>
                  <a:pt x="2845231" y="8432800"/>
                </a:lnTo>
                <a:lnTo>
                  <a:pt x="2815843" y="8394700"/>
                </a:lnTo>
                <a:lnTo>
                  <a:pt x="2788985" y="8356600"/>
                </a:lnTo>
                <a:lnTo>
                  <a:pt x="2764684" y="8318500"/>
                </a:lnTo>
                <a:lnTo>
                  <a:pt x="2742967" y="8267700"/>
                </a:lnTo>
                <a:lnTo>
                  <a:pt x="2723861" y="8229600"/>
                </a:lnTo>
                <a:lnTo>
                  <a:pt x="2707393" y="8178800"/>
                </a:lnTo>
                <a:lnTo>
                  <a:pt x="2693589" y="8140700"/>
                </a:lnTo>
                <a:lnTo>
                  <a:pt x="2682477" y="8089900"/>
                </a:lnTo>
                <a:lnTo>
                  <a:pt x="2674083" y="8051800"/>
                </a:lnTo>
                <a:lnTo>
                  <a:pt x="2668434" y="8001000"/>
                </a:lnTo>
                <a:lnTo>
                  <a:pt x="2665558" y="7950200"/>
                </a:lnTo>
                <a:lnTo>
                  <a:pt x="2665480" y="7899400"/>
                </a:lnTo>
                <a:lnTo>
                  <a:pt x="2668228" y="7861300"/>
                </a:lnTo>
                <a:lnTo>
                  <a:pt x="2673829" y="7810500"/>
                </a:lnTo>
                <a:lnTo>
                  <a:pt x="2682310" y="7759700"/>
                </a:lnTo>
                <a:lnTo>
                  <a:pt x="2693697" y="7721600"/>
                </a:lnTo>
                <a:lnTo>
                  <a:pt x="2708018" y="7670800"/>
                </a:lnTo>
                <a:lnTo>
                  <a:pt x="2725299" y="7620000"/>
                </a:lnTo>
                <a:lnTo>
                  <a:pt x="2745567" y="7581900"/>
                </a:lnTo>
                <a:lnTo>
                  <a:pt x="6426191" y="0"/>
                </a:lnTo>
                <a:close/>
              </a:path>
              <a:path w="10452100" h="10287000">
                <a:moveTo>
                  <a:pt x="10452099" y="4953000"/>
                </a:moveTo>
                <a:lnTo>
                  <a:pt x="7989407" y="10287000"/>
                </a:lnTo>
                <a:lnTo>
                  <a:pt x="10452099" y="10287000"/>
                </a:lnTo>
                <a:lnTo>
                  <a:pt x="10452099" y="4953000"/>
                </a:lnTo>
                <a:close/>
              </a:path>
              <a:path w="10452100" h="10287000">
                <a:moveTo>
                  <a:pt x="9401997" y="0"/>
                </a:moveTo>
                <a:lnTo>
                  <a:pt x="9385106" y="12700"/>
                </a:lnTo>
                <a:lnTo>
                  <a:pt x="9136181" y="88900"/>
                </a:lnTo>
                <a:lnTo>
                  <a:pt x="9095304" y="114300"/>
                </a:lnTo>
                <a:lnTo>
                  <a:pt x="8973834" y="152400"/>
                </a:lnTo>
                <a:lnTo>
                  <a:pt x="8933749" y="177800"/>
                </a:lnTo>
                <a:lnTo>
                  <a:pt x="8893875" y="190500"/>
                </a:lnTo>
                <a:lnTo>
                  <a:pt x="8854218" y="215900"/>
                </a:lnTo>
                <a:lnTo>
                  <a:pt x="8814784" y="228600"/>
                </a:lnTo>
                <a:lnTo>
                  <a:pt x="8775577" y="254000"/>
                </a:lnTo>
                <a:lnTo>
                  <a:pt x="8736604" y="266700"/>
                </a:lnTo>
                <a:lnTo>
                  <a:pt x="8659382" y="317500"/>
                </a:lnTo>
                <a:lnTo>
                  <a:pt x="8621143" y="330200"/>
                </a:lnTo>
                <a:lnTo>
                  <a:pt x="8583159" y="355600"/>
                </a:lnTo>
                <a:lnTo>
                  <a:pt x="8433893" y="457200"/>
                </a:lnTo>
                <a:lnTo>
                  <a:pt x="8397270" y="469900"/>
                </a:lnTo>
                <a:lnTo>
                  <a:pt x="8324898" y="520700"/>
                </a:lnTo>
                <a:lnTo>
                  <a:pt x="8289158" y="558800"/>
                </a:lnTo>
                <a:lnTo>
                  <a:pt x="8183794" y="635000"/>
                </a:lnTo>
                <a:lnTo>
                  <a:pt x="8115151" y="685800"/>
                </a:lnTo>
                <a:lnTo>
                  <a:pt x="8081326" y="723900"/>
                </a:lnTo>
                <a:lnTo>
                  <a:pt x="8014697" y="774700"/>
                </a:lnTo>
                <a:lnTo>
                  <a:pt x="7981905" y="812800"/>
                </a:lnTo>
                <a:lnTo>
                  <a:pt x="7949467" y="838200"/>
                </a:lnTo>
                <a:lnTo>
                  <a:pt x="7917389" y="876300"/>
                </a:lnTo>
                <a:lnTo>
                  <a:pt x="7885678" y="901700"/>
                </a:lnTo>
                <a:lnTo>
                  <a:pt x="7854338" y="939800"/>
                </a:lnTo>
                <a:lnTo>
                  <a:pt x="7823376" y="965200"/>
                </a:lnTo>
                <a:lnTo>
                  <a:pt x="7792796" y="1003300"/>
                </a:lnTo>
                <a:lnTo>
                  <a:pt x="7762604" y="1028700"/>
                </a:lnTo>
                <a:lnTo>
                  <a:pt x="7732805" y="1066800"/>
                </a:lnTo>
                <a:lnTo>
                  <a:pt x="7703406" y="1104900"/>
                </a:lnTo>
                <a:lnTo>
                  <a:pt x="7674412" y="1143000"/>
                </a:lnTo>
                <a:lnTo>
                  <a:pt x="7645828" y="1168400"/>
                </a:lnTo>
                <a:lnTo>
                  <a:pt x="7617659" y="1206500"/>
                </a:lnTo>
                <a:lnTo>
                  <a:pt x="7589912" y="1244600"/>
                </a:lnTo>
                <a:lnTo>
                  <a:pt x="7562591" y="1282700"/>
                </a:lnTo>
                <a:lnTo>
                  <a:pt x="7535703" y="1320800"/>
                </a:lnTo>
                <a:lnTo>
                  <a:pt x="7509252" y="1358900"/>
                </a:lnTo>
                <a:lnTo>
                  <a:pt x="7483245" y="1397000"/>
                </a:lnTo>
                <a:lnTo>
                  <a:pt x="7457687" y="1435100"/>
                </a:lnTo>
                <a:lnTo>
                  <a:pt x="7432583" y="1473200"/>
                </a:lnTo>
                <a:lnTo>
                  <a:pt x="7407939" y="1511300"/>
                </a:lnTo>
                <a:lnTo>
                  <a:pt x="7383760" y="1549400"/>
                </a:lnTo>
                <a:lnTo>
                  <a:pt x="7360052" y="1600200"/>
                </a:lnTo>
                <a:lnTo>
                  <a:pt x="7336821" y="1638300"/>
                </a:lnTo>
                <a:lnTo>
                  <a:pt x="7314072" y="1676400"/>
                </a:lnTo>
                <a:lnTo>
                  <a:pt x="7291810" y="1714500"/>
                </a:lnTo>
                <a:lnTo>
                  <a:pt x="7270041" y="1765300"/>
                </a:lnTo>
                <a:lnTo>
                  <a:pt x="7248770" y="1803400"/>
                </a:lnTo>
                <a:lnTo>
                  <a:pt x="7228004" y="1841500"/>
                </a:lnTo>
                <a:lnTo>
                  <a:pt x="4185239" y="8267700"/>
                </a:lnTo>
                <a:lnTo>
                  <a:pt x="4163786" y="8305800"/>
                </a:lnTo>
                <a:lnTo>
                  <a:pt x="4140296" y="8356600"/>
                </a:lnTo>
                <a:lnTo>
                  <a:pt x="4114870" y="8394700"/>
                </a:lnTo>
                <a:lnTo>
                  <a:pt x="4087608" y="8420100"/>
                </a:lnTo>
                <a:lnTo>
                  <a:pt x="4058610" y="8458200"/>
                </a:lnTo>
                <a:lnTo>
                  <a:pt x="4027976" y="8496300"/>
                </a:lnTo>
                <a:lnTo>
                  <a:pt x="3995806" y="8521700"/>
                </a:lnTo>
                <a:lnTo>
                  <a:pt x="3962201" y="8547100"/>
                </a:lnTo>
                <a:lnTo>
                  <a:pt x="3927260" y="8572500"/>
                </a:lnTo>
                <a:lnTo>
                  <a:pt x="3891084" y="8597900"/>
                </a:lnTo>
                <a:lnTo>
                  <a:pt x="3853773" y="8623300"/>
                </a:lnTo>
                <a:lnTo>
                  <a:pt x="3815426" y="8648700"/>
                </a:lnTo>
                <a:lnTo>
                  <a:pt x="3736027" y="8674100"/>
                </a:lnTo>
                <a:lnTo>
                  <a:pt x="3569213" y="8724900"/>
                </a:lnTo>
                <a:lnTo>
                  <a:pt x="6918320" y="8724900"/>
                </a:lnTo>
                <a:lnTo>
                  <a:pt x="9636364" y="2984500"/>
                </a:lnTo>
                <a:lnTo>
                  <a:pt x="9658132" y="2946400"/>
                </a:lnTo>
                <a:lnTo>
                  <a:pt x="9682066" y="2908300"/>
                </a:lnTo>
                <a:lnTo>
                  <a:pt x="9708055" y="2870200"/>
                </a:lnTo>
                <a:lnTo>
                  <a:pt x="9735990" y="2832100"/>
                </a:lnTo>
                <a:lnTo>
                  <a:pt x="9765763" y="2794000"/>
                </a:lnTo>
                <a:lnTo>
                  <a:pt x="9797264" y="2768600"/>
                </a:lnTo>
                <a:lnTo>
                  <a:pt x="9830384" y="2730500"/>
                </a:lnTo>
                <a:lnTo>
                  <a:pt x="9865013" y="2705100"/>
                </a:lnTo>
                <a:lnTo>
                  <a:pt x="9901043" y="2679700"/>
                </a:lnTo>
                <a:lnTo>
                  <a:pt x="9938364" y="2654300"/>
                </a:lnTo>
                <a:lnTo>
                  <a:pt x="9976867" y="2628900"/>
                </a:lnTo>
                <a:lnTo>
                  <a:pt x="10016442" y="2616200"/>
                </a:lnTo>
                <a:lnTo>
                  <a:pt x="10056982" y="2590800"/>
                </a:lnTo>
                <a:lnTo>
                  <a:pt x="10183289" y="2552700"/>
                </a:lnTo>
                <a:lnTo>
                  <a:pt x="10226590" y="2552700"/>
                </a:lnTo>
                <a:lnTo>
                  <a:pt x="10270309" y="2540000"/>
                </a:lnTo>
                <a:lnTo>
                  <a:pt x="10446874" y="2540000"/>
                </a:lnTo>
                <a:lnTo>
                  <a:pt x="9401997" y="0"/>
                </a:lnTo>
                <a:close/>
              </a:path>
              <a:path w="10452100" h="10287000">
                <a:moveTo>
                  <a:pt x="10446874" y="2540000"/>
                </a:moveTo>
                <a:lnTo>
                  <a:pt x="10402879" y="2540000"/>
                </a:lnTo>
                <a:lnTo>
                  <a:pt x="10447176" y="2552700"/>
                </a:lnTo>
                <a:lnTo>
                  <a:pt x="10452099" y="2552700"/>
                </a:lnTo>
                <a:lnTo>
                  <a:pt x="10446874" y="2540000"/>
                </a:lnTo>
                <a:close/>
              </a:path>
            </a:pathLst>
          </a:custGeom>
          <a:solidFill>
            <a:srgbClr val="46A8B3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Прямоугольник: скругленные углы 24"/>
          <p:cNvSpPr/>
          <p:nvPr/>
        </p:nvSpPr>
        <p:spPr>
          <a:xfrm>
            <a:off x="519365" y="5365551"/>
            <a:ext cx="6066393" cy="1020821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12700"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: скругленные углы 24"/>
          <p:cNvSpPr/>
          <p:nvPr/>
        </p:nvSpPr>
        <p:spPr>
          <a:xfrm>
            <a:off x="7197067" y="3386073"/>
            <a:ext cx="6060742" cy="1620921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12700"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24"/>
          <p:cNvSpPr/>
          <p:nvPr/>
        </p:nvSpPr>
        <p:spPr>
          <a:xfrm>
            <a:off x="7191415" y="1755700"/>
            <a:ext cx="6066393" cy="1406052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12700"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24"/>
          <p:cNvSpPr/>
          <p:nvPr/>
        </p:nvSpPr>
        <p:spPr>
          <a:xfrm>
            <a:off x="7197066" y="5173326"/>
            <a:ext cx="6081377" cy="1213046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12700"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24"/>
          <p:cNvSpPr/>
          <p:nvPr/>
        </p:nvSpPr>
        <p:spPr>
          <a:xfrm>
            <a:off x="489397" y="4510180"/>
            <a:ext cx="6081377" cy="704649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12700"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4"/>
          <p:cNvSpPr/>
          <p:nvPr/>
        </p:nvSpPr>
        <p:spPr>
          <a:xfrm>
            <a:off x="504381" y="1755700"/>
            <a:ext cx="6066393" cy="2523720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12700"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27" y="1750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Слайд think-cell" r:id="rId7" imgW="9525" imgH="9525" progId="TCLayout.ActiveDocument.1">
                  <p:embed/>
                </p:oleObj>
              </mc:Choice>
              <mc:Fallback>
                <p:oleObj name="Слайд think-cell" r:id="rId7" imgW="9525" imgH="9525" progId="TCLayout.ActiveDocument.1">
                  <p:embed/>
                  <p:pic>
                    <p:nvPicPr>
                      <p:cNvPr id="0" name="Объект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7" y="1750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3085" b="1" dirty="0">
              <a:solidFill>
                <a:schemeClr val="tx1"/>
              </a:solidFill>
              <a:latin typeface="GPN_DIN Condensed" panose="020B0506020202020204" pitchFamily="34" charset="-52"/>
              <a:cs typeface="Arial" panose="020B0604020202020204" pitchFamily="34" charset="0"/>
              <a:sym typeface="GPN_DIN Condensed" panose="020B0506020202020204" pitchFamily="34" charset="-52"/>
            </a:endParaRPr>
          </a:p>
        </p:txBody>
      </p:sp>
      <p:sp>
        <p:nvSpPr>
          <p:cNvPr id="5" name="Прямоугольник 4" hidden="1"/>
          <p:cNvSpPr/>
          <p:nvPr>
            <p:custDataLst>
              <p:tags r:id="rId4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2645" dirty="0"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3746" y="1865991"/>
            <a:ext cx="8774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Clr>
                <a:srgbClr val="389494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Конфиденциальность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826" y="403121"/>
            <a:ext cx="11653822" cy="820572"/>
          </a:xfrm>
        </p:spPr>
        <p:txBody>
          <a:bodyPr vert="horz">
            <a:normAutofit/>
          </a:bodyPr>
          <a:lstStyle/>
          <a:p>
            <a:pPr marL="0" marR="0" lvl="0" indent="0" algn="l" defTabSz="6330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6230" algn="l"/>
              </a:tabLst>
              <a:defRPr/>
            </a:pPr>
            <a:r>
              <a:rPr lang="ru-RU" altLang="ru-RU" sz="3600" b="1" dirty="0">
                <a:solidFill>
                  <a:srgbClr val="3A95A8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ПРИНЦИПЫ РАБОТЫ ПРОГРАММЫ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088" y="2419082"/>
            <a:ext cx="629761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C5D252"/>
              </a:buClr>
            </a:pP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Все личные данные</a:t>
            </a:r>
            <a:r>
              <a:rPr lang="ru-RU" sz="1700" b="1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 строго конфиденциальны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088" y="2810342"/>
            <a:ext cx="67183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buClr>
                <a:srgbClr val="C5D252"/>
              </a:buClr>
            </a:pP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Содержание консультаций доступны </a:t>
            </a:r>
            <a:r>
              <a:rPr lang="ru-RU" sz="1700" b="1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только клиенту </a:t>
            </a:r>
          </a:p>
          <a:p>
            <a:pPr>
              <a:spcAft>
                <a:spcPts val="0"/>
              </a:spcAft>
              <a:buClr>
                <a:srgbClr val="C5D252"/>
              </a:buClr>
            </a:pPr>
            <a:r>
              <a:rPr lang="ru-RU" sz="1700" b="1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и консультирующему эксперту</a:t>
            </a: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088" y="3473560"/>
            <a:ext cx="573336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003973"/>
              </a:buClr>
            </a:pP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Все контакты происходят на </a:t>
            </a:r>
            <a:r>
              <a:rPr lang="ru-RU" sz="1700" b="1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базе зашифрованных платформ </a:t>
            </a:r>
            <a:r>
              <a:rPr lang="ru-RU" sz="1700" b="1" dirty="0" err="1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Добросервиса</a:t>
            </a:r>
            <a:endParaRPr lang="ru-RU" sz="1700" b="1" dirty="0">
              <a:solidFill>
                <a:srgbClr val="222222"/>
              </a:solidFill>
              <a:latin typeface="Arial" panose="020B0604020202020204" pitchFamily="34" charset="0"/>
              <a:ea typeface="GPN_DIN Regular" panose="020B0504020202020204" pitchFamily="34" charset="-52"/>
              <a:cs typeface="Arial" panose="020B0604020202020204" pitchFamily="34" charset="0"/>
            </a:endParaRPr>
          </a:p>
        </p:txBody>
      </p:sp>
      <p:sp>
        <p:nvSpPr>
          <p:cNvPr id="20" name="Прямоугольник 11"/>
          <p:cNvSpPr/>
          <p:nvPr/>
        </p:nvSpPr>
        <p:spPr>
          <a:xfrm>
            <a:off x="468762" y="4662136"/>
            <a:ext cx="6066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Clr>
                <a:srgbClr val="389494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Психологическая поддержка 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важна каждому</a:t>
            </a:r>
          </a:p>
        </p:txBody>
      </p:sp>
      <p:sp>
        <p:nvSpPr>
          <p:cNvPr id="21" name="Прямоугольник 18"/>
          <p:cNvSpPr/>
          <p:nvPr/>
        </p:nvSpPr>
        <p:spPr>
          <a:xfrm>
            <a:off x="7335807" y="3161752"/>
            <a:ext cx="524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По форме консультируют: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35807" y="1865991"/>
            <a:ext cx="3282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Эксперты оказывают: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35807" y="2419082"/>
            <a:ext cx="55037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389494"/>
              </a:buClr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экстренные консультации в момент обращения </a:t>
            </a:r>
          </a:p>
          <a:p>
            <a:pPr marL="342900" lvl="0" indent="-342900">
              <a:spcAft>
                <a:spcPts val="0"/>
              </a:spcAft>
              <a:buClr>
                <a:srgbClr val="389494"/>
              </a:buClr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плановые консультации по записи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9365" y="5562935"/>
            <a:ext cx="582170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389494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Все эксперты </a:t>
            </a: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– штатные сотрудники. Проходят обучение и повышение квалификации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35807" y="3997876"/>
            <a:ext cx="550374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Clr>
                <a:srgbClr val="389494"/>
              </a:buClr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устно по телефону </a:t>
            </a:r>
          </a:p>
          <a:p>
            <a:pPr marL="342900" indent="-342900">
              <a:spcAft>
                <a:spcPts val="0"/>
              </a:spcAft>
              <a:buClr>
                <a:srgbClr val="389494"/>
              </a:buClr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устно с видеосвязью в мобильном приложении</a:t>
            </a:r>
          </a:p>
          <a:p>
            <a:pPr marL="342900" indent="-342900">
              <a:spcAft>
                <a:spcPts val="0"/>
              </a:spcAft>
              <a:buClr>
                <a:srgbClr val="389494"/>
              </a:buClr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222222"/>
                </a:solidFill>
                <a:latin typeface="Arial" panose="020B0604020202020204" pitchFamily="34" charset="0"/>
                <a:ea typeface="GPN_DIN Regular" panose="020B0504020202020204" pitchFamily="34" charset="-52"/>
                <a:cs typeface="Arial" panose="020B0604020202020204" pitchFamily="34" charset="0"/>
              </a:rPr>
              <a:t>письменно</a:t>
            </a:r>
          </a:p>
        </p:txBody>
      </p:sp>
      <p:pic>
        <p:nvPicPr>
          <p:cNvPr id="22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7" y="509011"/>
            <a:ext cx="636388" cy="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283725" y="201788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11"/>
          <p:cNvSpPr/>
          <p:nvPr/>
        </p:nvSpPr>
        <p:spPr>
          <a:xfrm>
            <a:off x="7191415" y="5370709"/>
            <a:ext cx="60663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Clr>
                <a:srgbClr val="389494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 уровня проверки качества 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суть вопроса, качество коммуникации, удовлетворенность клиента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06" y="1370864"/>
            <a:ext cx="2134136" cy="4742526"/>
          </a:xfrm>
          <a:prstGeom prst="rect">
            <a:avLst/>
          </a:prstGeom>
        </p:spPr>
      </p:pic>
      <p:sp>
        <p:nvSpPr>
          <p:cNvPr id="18" name="Прямоугольник: скругленные углы 24"/>
          <p:cNvSpPr/>
          <p:nvPr/>
        </p:nvSpPr>
        <p:spPr>
          <a:xfrm>
            <a:off x="227105" y="1143001"/>
            <a:ext cx="9577295" cy="5108330"/>
          </a:xfrm>
          <a:prstGeom prst="roundRect">
            <a:avLst>
              <a:gd name="adj" fmla="val 788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solidFill>
              <a:srgbClr val="3A96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27" y="1750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Слайд think-cell" r:id="rId8" imgW="9525" imgH="9525" progId="TCLayout.ActiveDocument.1">
                  <p:embed/>
                </p:oleObj>
              </mc:Choice>
              <mc:Fallback>
                <p:oleObj name="Слайд think-cell" r:id="rId8" imgW="9525" imgH="9525" progId="TCLayout.ActiveDocument.1">
                  <p:embed/>
                  <p:pic>
                    <p:nvPicPr>
                      <p:cNvPr id="0" name="Объект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27" y="1750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spcBef>
                <a:spcPts val="600"/>
              </a:spcBef>
            </a:pPr>
            <a:endParaRPr lang="ru-RU" sz="3085" b="1" dirty="0">
              <a:solidFill>
                <a:schemeClr val="tx1"/>
              </a:solidFill>
              <a:latin typeface="GPN_DIN Condensed" panose="020B0506020202020204" pitchFamily="34" charset="-52"/>
              <a:cs typeface="Arial" panose="020B0604020202020204" pitchFamily="34" charset="0"/>
              <a:sym typeface="GPN_DIN Condensed" panose="020B0506020202020204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5315" y="1360583"/>
            <a:ext cx="878086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</a:pPr>
            <a:r>
              <a:rPr lang="ru-RU" b="1" dirty="0">
                <a:solidFill>
                  <a:srgbClr val="3A9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МОБИЛЬНОЕ ПРИЛОЖЕНИЕ ДОБРОСЕРВИС</a:t>
            </a:r>
          </a:p>
          <a:p>
            <a:pPr>
              <a:buFont typeface="+mj-lt"/>
            </a:pPr>
            <a:r>
              <a:rPr lang="ru-RU" b="1" dirty="0">
                <a:solidFill>
                  <a:srgbClr val="389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389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685" indent="-400685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Убедитесь, что на устройстве выключен VPN 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(корпоративный WI-FI), он может блокировать работу</a:t>
            </a:r>
          </a:p>
          <a:p>
            <a:pPr marL="400685" indent="-400685">
              <a:spcBef>
                <a:spcPts val="600"/>
              </a:spcBef>
              <a:buFont typeface="+mj-lt"/>
              <a:buAutoNum type="arabicPeriod" startAt="2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Скачайте мобильное приложение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ДОБРОСЕРВИС</a:t>
            </a:r>
          </a:p>
          <a:p>
            <a:pPr marL="400685" indent="-400685">
              <a:spcBef>
                <a:spcPts val="600"/>
              </a:spcBef>
              <a:buFont typeface="+mj-lt"/>
              <a:buAutoNum type="arabicPeriod" startAt="2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Введите ваш телефон </a:t>
            </a:r>
          </a:p>
          <a:p>
            <a:pPr marL="400685" indent="-400685">
              <a:spcBef>
                <a:spcPts val="600"/>
              </a:spcBef>
              <a:buFont typeface="+mj-lt"/>
              <a:buAutoNum type="arabicPeriod" startAt="2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Введите промокод компании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ЛЕМАНАПРО</a:t>
            </a:r>
          </a:p>
          <a:p>
            <a:pPr marL="400685" indent="-400685">
              <a:spcBef>
                <a:spcPts val="600"/>
              </a:spcBef>
              <a:buFont typeface="+mj-lt"/>
              <a:buAutoNum type="arabicPeriod" startAt="2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Заполните форму регистрации и укажите 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корпоративный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@lemanapro.ru/.kz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685" indent="-400685">
              <a:spcBef>
                <a:spcPts val="600"/>
              </a:spcBef>
              <a:buFont typeface="+mj-lt"/>
              <a:buAutoNum type="arabicPeriod" startAt="6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Подтвердите активацию на корпоративной почте</a:t>
            </a:r>
          </a:p>
          <a:p>
            <a:pPr>
              <a:spcBef>
                <a:spcPts val="600"/>
              </a:spcBef>
            </a:pPr>
            <a:endParaRPr lang="ru-RU" b="1" dirty="0"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  <a:sym typeface="+mn-ea"/>
            </a:endParaRPr>
          </a:p>
          <a:p>
            <a:pPr>
              <a:spcBef>
                <a:spcPts val="600"/>
              </a:spcBef>
            </a:pPr>
            <a:r>
              <a:rPr lang="ru-RU" b="1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  <a:sym typeface="+mn-ea"/>
              </a:rPr>
              <a:t>Активация аккаунта завершена! </a:t>
            </a:r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  <a:sym typeface="+mn-ea"/>
              </a:rPr>
              <a:t>В </a:t>
            </a: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  <a:sym typeface="+mn-ea"/>
              </a:rPr>
              <a:t>сообщениях на указанный 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  <a:sym typeface="+mn-ea"/>
              </a:rPr>
              <a:t>номер телефона и почту придет информация об 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  <a:sym typeface="+mn-ea"/>
              </a:rPr>
              <a:t>открытии доступа к услугам</a:t>
            </a:r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  <a:sym typeface="+mn-ea"/>
              </a:rPr>
              <a:t>.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Прямоугольник 4" hidden="1"/>
          <p:cNvSpPr/>
          <p:nvPr>
            <p:custDataLst>
              <p:tags r:id="rId4"/>
            </p:custDataLst>
          </p:nvPr>
        </p:nvSpPr>
        <p:spPr>
          <a:xfrm>
            <a:off x="176" y="0"/>
            <a:ext cx="174992" cy="1749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2645" dirty="0"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315" y="337863"/>
            <a:ext cx="3928633" cy="540523"/>
          </a:xfrm>
        </p:spPr>
        <p:txBody>
          <a:bodyPr vert="horz"/>
          <a:lstStyle/>
          <a:p>
            <a:pPr marL="0" marR="0" lvl="0" indent="0" algn="l" defTabSz="6330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6230" algn="l"/>
              </a:tabLst>
              <a:defRPr/>
            </a:pPr>
            <a:r>
              <a:rPr lang="ru-RU" altLang="ru-RU" sz="3600" b="1" dirty="0">
                <a:solidFill>
                  <a:srgbClr val="3A95A8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РЕГИСТРАЦИЯ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88177" y="6579012"/>
            <a:ext cx="853353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A9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ТЕХНИЧЕСКОЙ ПОДДЕРЖКИ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8 800 775 99 53 </a:t>
            </a:r>
            <a:r>
              <a:rPr lang="ru-RU" altLang="en-US" sz="2000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или напиши </a:t>
            </a:r>
            <a:r>
              <a:rPr lang="ru-RU" altLang="en-US" sz="2000" b="1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leroy@dobro.els24.com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qrcoder.ru/code/?http%3A%2F%2Fels24.com%2F35n&amp;4&amp;0"/>
          <p:cNvPicPr>
            <a:picLocks noGrp="1" noChangeAspect="1" noChangeArrowheads="1"/>
          </p:cNvPicPr>
          <p:nvPr>
            <p:ph sz="quarter" idx="1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t="9092" r="8540" b="11223"/>
          <a:stretch>
            <a:fillRect/>
          </a:stretch>
        </p:blipFill>
        <p:spPr bwMode="auto">
          <a:xfrm>
            <a:off x="7444415" y="2914574"/>
            <a:ext cx="1122682" cy="109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41"/>
          <a:stretch>
            <a:fillRect/>
          </a:stretch>
        </p:blipFill>
        <p:spPr>
          <a:xfrm>
            <a:off x="6807121" y="1308344"/>
            <a:ext cx="2397271" cy="115609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Изображение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168" y="6784084"/>
            <a:ext cx="2737400" cy="5425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0924" y="1100794"/>
            <a:ext cx="2512064" cy="5108330"/>
          </a:xfrm>
          <a:prstGeom prst="rect">
            <a:avLst/>
          </a:prstGeom>
        </p:spPr>
      </p:pic>
      <p:sp>
        <p:nvSpPr>
          <p:cNvPr id="10" name="Текстовое поле 8"/>
          <p:cNvSpPr txBox="1"/>
          <p:nvPr/>
        </p:nvSpPr>
        <p:spPr>
          <a:xfrm>
            <a:off x="6899415" y="2512396"/>
            <a:ext cx="2397271" cy="295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325" b="1" dirty="0">
                <a:solidFill>
                  <a:srgbClr val="389494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Google Play или AppStore </a:t>
            </a:r>
            <a:endParaRPr lang="ru-RU" altLang="en-US" sz="1325" b="1" dirty="0">
              <a:solidFill>
                <a:srgbClr val="389494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Текстовое поле 9"/>
          <p:cNvSpPr txBox="1"/>
          <p:nvPr/>
        </p:nvSpPr>
        <p:spPr>
          <a:xfrm>
            <a:off x="7581112" y="4222636"/>
            <a:ext cx="1084196" cy="295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325" b="1" dirty="0">
                <a:solidFill>
                  <a:srgbClr val="389494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RuStore</a:t>
            </a:r>
            <a:endParaRPr lang="ru-RU" altLang="en-US" sz="1325" b="1" dirty="0">
              <a:solidFill>
                <a:srgbClr val="389494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2" name="Замещающее содержимое 10"/>
          <p:cNvPicPr>
            <a:picLocks noChangeAspect="1"/>
          </p:cNvPicPr>
          <p:nvPr/>
        </p:nvPicPr>
        <p:blipFill rotWithShape="1">
          <a:blip r:embed="rId14"/>
          <a:srcRect l="8952" t="5879" r="7210" b="6276"/>
          <a:stretch>
            <a:fillRect/>
          </a:stretch>
        </p:blipFill>
        <p:spPr>
          <a:xfrm>
            <a:off x="7454947" y="4518551"/>
            <a:ext cx="1112150" cy="109822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4915666" y="2644868"/>
            <a:ext cx="3608439" cy="4770101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160822" y="2644868"/>
            <a:ext cx="3608439" cy="4770101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70514" y="2644868"/>
            <a:ext cx="3608436" cy="4770101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8"/>
          <p:cNvSpPr txBox="1"/>
          <p:nvPr/>
        </p:nvSpPr>
        <p:spPr>
          <a:xfrm>
            <a:off x="539083" y="323197"/>
            <a:ext cx="12483138" cy="788402"/>
          </a:xfrm>
          <a:prstGeom prst="rect">
            <a:avLst/>
          </a:prstGeom>
        </p:spPr>
        <p:txBody>
          <a:bodyPr vert="horz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defTabSz="697865" eaLnBrk="0" hangingPunct="0">
              <a:lnSpc>
                <a:spcPct val="100000"/>
              </a:lnSpc>
              <a:tabLst>
                <a:tab pos="347980" algn="l"/>
              </a:tabLst>
              <a:defRPr/>
            </a:pPr>
            <a:r>
              <a:rPr kumimoji="1" lang="ru-RU" altLang="ru-RU" sz="3600" b="1" dirty="0">
                <a:solidFill>
                  <a:srgbClr val="389494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  <a:sym typeface="+mn-ea"/>
              </a:rPr>
              <a:t>КАК ДОБАВИТЬ РОДСТВЕННИКА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084" y="1233300"/>
            <a:ext cx="7423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МОБИЛЬНОМ ПРИЛОЖЕНИИ ДОБРОСЕРВИС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961" y="1913789"/>
            <a:ext cx="4091904" cy="56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/>
            <a:r>
              <a:rPr lang="ru-RU" sz="1545" dirty="0">
                <a:latin typeface="Arial" panose="020B0604020202020204" pitchFamily="34" charset="0"/>
                <a:cs typeface="Arial" panose="020B0604020202020204" pitchFamily="34" charset="0"/>
              </a:rPr>
              <a:t>1. Внизу на главной странице нажмите   на  </a:t>
            </a:r>
            <a:r>
              <a:rPr lang="en-US" sz="1545" b="1" dirty="0">
                <a:latin typeface="Arial" panose="020B0604020202020204" pitchFamily="34" charset="0"/>
                <a:cs typeface="Arial" panose="020B0604020202020204" pitchFamily="34" charset="0"/>
              </a:rPr>
              <a:t>Dobro Card </a:t>
            </a:r>
            <a:r>
              <a:rPr lang="ru-RU" sz="1545" dirty="0">
                <a:latin typeface="Arial" panose="020B0604020202020204" pitchFamily="34" charset="0"/>
                <a:cs typeface="Arial" panose="020B0604020202020204" pitchFamily="34" charset="0"/>
              </a:rPr>
              <a:t>в разделе «Карты».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t="30099" b="49043"/>
          <a:stretch>
            <a:fillRect/>
          </a:stretch>
        </p:blipFill>
        <p:spPr>
          <a:xfrm>
            <a:off x="773807" y="3607975"/>
            <a:ext cx="3401854" cy="15768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t="13296" b="74587"/>
          <a:stretch>
            <a:fillRect/>
          </a:stretch>
        </p:blipFill>
        <p:spPr>
          <a:xfrm>
            <a:off x="773807" y="2768055"/>
            <a:ext cx="3401854" cy="889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t="58294" b="13070"/>
          <a:stretch>
            <a:fillRect/>
          </a:stretch>
        </p:blipFill>
        <p:spPr>
          <a:xfrm>
            <a:off x="773807" y="5159804"/>
            <a:ext cx="3401854" cy="216477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82961" y="6103562"/>
            <a:ext cx="3183546" cy="11676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18959" y="1935801"/>
            <a:ext cx="3401854" cy="56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45" dirty="0">
                <a:latin typeface="Arial" panose="020B0604020202020204" pitchFamily="34" charset="0"/>
                <a:cs typeface="Arial" panose="020B0604020202020204" pitchFamily="34" charset="0"/>
              </a:rPr>
              <a:t>2. В правом нижнем углу нажмите на кнопку </a:t>
            </a:r>
            <a:r>
              <a:rPr lang="ru-RU" sz="1545" b="1" dirty="0">
                <a:latin typeface="Arial" panose="020B0604020202020204" pitchFamily="34" charset="0"/>
                <a:cs typeface="Arial" panose="020B0604020202020204" pitchFamily="34" charset="0"/>
              </a:rPr>
              <a:t>«пользователей»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64113" y="1949721"/>
            <a:ext cx="3027358" cy="56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45" dirty="0">
                <a:latin typeface="Arial" panose="020B0604020202020204" pitchFamily="34" charset="0"/>
                <a:cs typeface="Arial" panose="020B0604020202020204" pitchFamily="34" charset="0"/>
              </a:rPr>
              <a:t>3. Нажмите на кнопку </a:t>
            </a:r>
            <a:r>
              <a:rPr lang="ru-RU" sz="1545" b="1" dirty="0">
                <a:latin typeface="Arial" panose="020B0604020202020204" pitchFamily="34" charset="0"/>
                <a:cs typeface="Arial" panose="020B0604020202020204" pitchFamily="34" charset="0"/>
              </a:rPr>
              <a:t>«Добавить пользователя»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t="5215" b="81698"/>
          <a:stretch>
            <a:fillRect/>
          </a:stretch>
        </p:blipFill>
        <p:spPr>
          <a:xfrm>
            <a:off x="9264113" y="2768055"/>
            <a:ext cx="3401854" cy="98933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/>
          <a:srcRect t="74213" b="7410"/>
          <a:stretch>
            <a:fillRect/>
          </a:stretch>
        </p:blipFill>
        <p:spPr>
          <a:xfrm>
            <a:off x="9264113" y="6079759"/>
            <a:ext cx="3401854" cy="12422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/>
          <a:srcRect t="29501" b="40694"/>
          <a:stretch>
            <a:fillRect/>
          </a:stretch>
        </p:blipFill>
        <p:spPr>
          <a:xfrm>
            <a:off x="9264113" y="3757390"/>
            <a:ext cx="3401854" cy="234617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358213" y="6702983"/>
            <a:ext cx="3198602" cy="605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670513" y="1886907"/>
            <a:ext cx="3608437" cy="630519"/>
          </a:xfrm>
          <a:prstGeom prst="roundRect">
            <a:avLst/>
          </a:prstGeom>
          <a:noFill/>
          <a:ln w="6350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911905" y="1882036"/>
            <a:ext cx="3608436" cy="630519"/>
          </a:xfrm>
          <a:prstGeom prst="roundRect">
            <a:avLst/>
          </a:prstGeom>
          <a:noFill/>
          <a:ln w="6350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9160824" y="1882036"/>
            <a:ext cx="3608436" cy="630519"/>
          </a:xfrm>
          <a:prstGeom prst="roundRect">
            <a:avLst/>
          </a:prstGeom>
          <a:noFill/>
          <a:ln w="6350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11" y="365951"/>
            <a:ext cx="636388" cy="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12040099" y="61478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 descr="WhatsApp Image 2024-08-27 at 14.21.20"/>
          <p:cNvPicPr>
            <a:picLocks noChangeAspect="1"/>
          </p:cNvPicPr>
          <p:nvPr/>
        </p:nvPicPr>
        <p:blipFill>
          <a:blip r:embed="rId6"/>
          <a:srcRect l="-672" t="12088" b="15911"/>
          <a:stretch>
            <a:fillRect/>
          </a:stretch>
        </p:blipFill>
        <p:spPr>
          <a:xfrm>
            <a:off x="5107940" y="2700655"/>
            <a:ext cx="3124200" cy="462470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866290" y="6851572"/>
            <a:ext cx="1238471" cy="4196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93840" y="4450080"/>
            <a:ext cx="1188720" cy="218440"/>
          </a:xfrm>
          <a:prstGeom prst="rect">
            <a:avLst/>
          </a:prstGeom>
          <a:solidFill>
            <a:srgbClr val="FCFDFF"/>
          </a:solidFill>
          <a:ln>
            <a:solidFill>
              <a:srgbClr val="FC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8500" y="6319157"/>
            <a:ext cx="429986" cy="261257"/>
          </a:xfrm>
          <a:prstGeom prst="rect">
            <a:avLst/>
          </a:prstGeom>
          <a:solidFill>
            <a:srgbClr val="FCFDFF"/>
          </a:solidFill>
          <a:ln>
            <a:solidFill>
              <a:srgbClr val="FC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4910835" y="2663169"/>
            <a:ext cx="3608439" cy="4770101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70514" y="2644868"/>
            <a:ext cx="3608436" cy="4770101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9023" y="1242413"/>
            <a:ext cx="7423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МОБИЛЬНОМ ПРИЛОЖЕНИИ ДОБРОСЕРВИС</a:t>
            </a: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670514" y="1886907"/>
            <a:ext cx="3608436" cy="630519"/>
          </a:xfrm>
          <a:prstGeom prst="roundRect">
            <a:avLst/>
          </a:prstGeom>
          <a:noFill/>
          <a:ln w="6350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910834" y="1886907"/>
            <a:ext cx="3608440" cy="630519"/>
          </a:xfrm>
          <a:prstGeom prst="roundRect">
            <a:avLst/>
          </a:prstGeom>
          <a:noFill/>
          <a:ln w="6350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9136705" y="1913378"/>
            <a:ext cx="3608436" cy="5521025"/>
          </a:xfrm>
          <a:prstGeom prst="round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">
            <a:solidFill>
              <a:srgbClr val="0099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4400" b="87600"/>
          <a:stretch>
            <a:fillRect/>
          </a:stretch>
        </p:blipFill>
        <p:spPr>
          <a:xfrm>
            <a:off x="775713" y="2771880"/>
            <a:ext cx="3401854" cy="6047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83549" b="7201"/>
          <a:stretch>
            <a:fillRect/>
          </a:stretch>
        </p:blipFill>
        <p:spPr>
          <a:xfrm>
            <a:off x="773805" y="6541639"/>
            <a:ext cx="3401854" cy="767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0513" y="1913378"/>
            <a:ext cx="3401854" cy="56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45" dirty="0">
                <a:latin typeface="Arial" panose="020B0604020202020204" pitchFamily="34" charset="0"/>
                <a:cs typeface="Arial" panose="020B0604020202020204" pitchFamily="34" charset="0"/>
              </a:rPr>
              <a:t>4. Внесите данные пользователя и нажмите </a:t>
            </a:r>
            <a:r>
              <a:rPr lang="ru-RU" sz="1545" b="1" dirty="0">
                <a:latin typeface="Arial" panose="020B0604020202020204" pitchFamily="34" charset="0"/>
                <a:cs typeface="Arial" panose="020B0604020202020204" pitchFamily="34" charset="0"/>
              </a:rPr>
              <a:t>«Добавить»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82960" y="6541639"/>
            <a:ext cx="3212113" cy="748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t="12343" b="47837"/>
          <a:stretch>
            <a:fillRect/>
          </a:stretch>
        </p:blipFill>
        <p:spPr>
          <a:xfrm>
            <a:off x="773805" y="3376655"/>
            <a:ext cx="3401854" cy="31649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/>
          <a:srcRect t="3952" b="38555"/>
          <a:stretch>
            <a:fillRect/>
          </a:stretch>
        </p:blipFill>
        <p:spPr>
          <a:xfrm>
            <a:off x="5025307" y="2770556"/>
            <a:ext cx="3401854" cy="45187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79074" y="6612203"/>
            <a:ext cx="584754" cy="3235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6225558" y="3424372"/>
            <a:ext cx="1647870" cy="323553"/>
          </a:xfrm>
          <a:prstGeom prst="roundRect">
            <a:avLst/>
          </a:prstGeom>
          <a:solidFill>
            <a:srgbClr val="646567"/>
          </a:solidFill>
          <a:ln>
            <a:solidFill>
              <a:srgbClr val="6465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999 000 00-00</a:t>
            </a: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5371684" y="4339447"/>
            <a:ext cx="2692145" cy="323553"/>
          </a:xfrm>
          <a:prstGeom prst="roundRect">
            <a:avLst/>
          </a:prstGeom>
          <a:solidFill>
            <a:srgbClr val="646567"/>
          </a:solidFill>
          <a:ln>
            <a:solidFill>
              <a:srgbClr val="6465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xxxxxxxxxxx@mail.ru</a:t>
            </a:r>
            <a:endParaRPr lang="ru-RU" sz="154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1025368" y="3690333"/>
            <a:ext cx="2692145" cy="323553"/>
          </a:xfrm>
          <a:prstGeom prst="round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</a:t>
            </a: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1025368" y="4641466"/>
            <a:ext cx="2692145" cy="323553"/>
          </a:xfrm>
          <a:prstGeom prst="round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</a:t>
            </a: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1025368" y="5569793"/>
            <a:ext cx="2692145" cy="323553"/>
          </a:xfrm>
          <a:prstGeom prst="round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4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Иванович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295337" y="2185727"/>
            <a:ext cx="3429921" cy="4841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45" dirty="0">
                <a:latin typeface="Arial" panose="020B0604020202020204" pitchFamily="34" charset="0"/>
                <a:cs typeface="Arial" panose="020B0604020202020204" pitchFamily="34" charset="0"/>
              </a:rPr>
              <a:t>Добавленный Вами  пользователь получит сообщение с паролем для входа и ссылкой для скачивания мобильного приложения </a:t>
            </a:r>
            <a:r>
              <a:rPr lang="ru-RU" sz="1545" dirty="0" err="1">
                <a:latin typeface="Arial" panose="020B0604020202020204" pitchFamily="34" charset="0"/>
                <a:cs typeface="Arial" panose="020B0604020202020204" pitchFamily="34" charset="0"/>
              </a:rPr>
              <a:t>Добросервис</a:t>
            </a:r>
            <a:r>
              <a:rPr lang="ru-RU" sz="154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5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45" dirty="0">
                <a:latin typeface="Arial" panose="020B0604020202020204" pitchFamily="34" charset="0"/>
                <a:cs typeface="Arial" panose="020B0604020202020204" pitchFamily="34" charset="0"/>
              </a:rPr>
              <a:t>При входе ему нужно будет ввести:</a:t>
            </a:r>
          </a:p>
          <a:p>
            <a:r>
              <a:rPr lang="ru-RU" sz="1545" b="1" dirty="0">
                <a:latin typeface="Arial" panose="020B0604020202020204" pitchFamily="34" charset="0"/>
                <a:cs typeface="Arial" panose="020B0604020202020204" pitchFamily="34" charset="0"/>
              </a:rPr>
              <a:t>логин</a:t>
            </a:r>
            <a:r>
              <a:rPr lang="ru-RU" sz="1545" dirty="0">
                <a:latin typeface="Arial" panose="020B0604020202020204" pitchFamily="34" charset="0"/>
                <a:cs typeface="Arial" panose="020B0604020202020204" pitchFamily="34" charset="0"/>
              </a:rPr>
              <a:t> – телефон, который вы указали при добавлении пользователя.</a:t>
            </a:r>
          </a:p>
          <a:p>
            <a:r>
              <a:rPr lang="ru-RU" sz="1545" b="1" dirty="0">
                <a:latin typeface="Arial" panose="020B0604020202020204" pitchFamily="34" charset="0"/>
                <a:cs typeface="Arial" panose="020B0604020202020204" pitchFamily="34" charset="0"/>
              </a:rPr>
              <a:t>пароль</a:t>
            </a:r>
            <a:r>
              <a:rPr lang="ru-RU" sz="1545" dirty="0">
                <a:latin typeface="Arial" panose="020B0604020202020204" pitchFamily="34" charset="0"/>
                <a:cs typeface="Arial" panose="020B0604020202020204" pitchFamily="34" charset="0"/>
              </a:rPr>
              <a:t> – из сообщения.</a:t>
            </a:r>
          </a:p>
          <a:p>
            <a:endParaRPr lang="ru-RU" sz="15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45" dirty="0">
                <a:latin typeface="Arial" panose="020B0604020202020204" pitchFamily="34" charset="0"/>
                <a:cs typeface="Arial" panose="020B0604020202020204" pitchFamily="34" charset="0"/>
              </a:rPr>
              <a:t>Теперь пользователь может самостоятельно обращаться в </a:t>
            </a:r>
            <a:r>
              <a:rPr lang="ru-RU" sz="1545" dirty="0" err="1">
                <a:latin typeface="Arial" panose="020B0604020202020204" pitchFamily="34" charset="0"/>
                <a:cs typeface="Arial" panose="020B0604020202020204" pitchFamily="34" charset="0"/>
              </a:rPr>
              <a:t>Добросервис</a:t>
            </a:r>
            <a:r>
              <a:rPr lang="ru-RU" sz="1545" dirty="0">
                <a:latin typeface="Arial" panose="020B0604020202020204" pitchFamily="34" charset="0"/>
                <a:cs typeface="Arial" panose="020B0604020202020204" pitchFamily="34" charset="0"/>
              </a:rPr>
              <a:t>. Ему будут доступны те же услуги, что и Вам.</a:t>
            </a:r>
          </a:p>
          <a:p>
            <a:endParaRPr lang="ru-RU" sz="15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45" dirty="0">
                <a:latin typeface="Arial" panose="020B0604020202020204" pitchFamily="34" charset="0"/>
                <a:cs typeface="Arial" panose="020B0604020202020204" pitchFamily="34" charset="0"/>
              </a:rPr>
              <a:t>Его профиль также как и Ваш конфиденциален. Вы не будете видеть обращения друг друга.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59351" y="2016094"/>
            <a:ext cx="3497180" cy="32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45" dirty="0">
                <a:latin typeface="Arial" panose="020B0604020202020204" pitchFamily="34" charset="0"/>
                <a:cs typeface="Arial" panose="020B0604020202020204" pitchFamily="34" charset="0"/>
              </a:rPr>
              <a:t>5. Пользователь добавлен</a:t>
            </a:r>
          </a:p>
        </p:txBody>
      </p:sp>
      <p:sp>
        <p:nvSpPr>
          <p:cNvPr id="24" name="Заголовок 8"/>
          <p:cNvSpPr txBox="1"/>
          <p:nvPr/>
        </p:nvSpPr>
        <p:spPr>
          <a:xfrm>
            <a:off x="539083" y="273693"/>
            <a:ext cx="12483138" cy="788402"/>
          </a:xfrm>
          <a:prstGeom prst="rect">
            <a:avLst/>
          </a:prstGeom>
        </p:spPr>
        <p:txBody>
          <a:bodyPr vert="horz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defTabSz="697865" eaLnBrk="0" hangingPunct="0">
              <a:lnSpc>
                <a:spcPct val="100000"/>
              </a:lnSpc>
              <a:tabLst>
                <a:tab pos="347980" algn="l"/>
              </a:tabLst>
              <a:defRPr/>
            </a:pPr>
            <a:r>
              <a:rPr kumimoji="1" lang="ru-RU" altLang="ru-RU" sz="3600" b="1" dirty="0">
                <a:solidFill>
                  <a:srgbClr val="389494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  <a:sym typeface="+mn-ea"/>
              </a:rPr>
              <a:t>КАК ДОБАВИТЬ ПОЛЬЗОВАТЕЛЯ</a:t>
            </a:r>
          </a:p>
        </p:txBody>
      </p:sp>
      <p:pic>
        <p:nvPicPr>
          <p:cNvPr id="26" name="Picture 4" descr="D:\1 - Mine\- WEB-design UI-UX\- Works\33- ДоброСЕРВИС\10 Визитка\ppt\Frame 3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11" y="365951"/>
            <a:ext cx="636388" cy="6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12040099" y="61478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63"/>
          <p:cNvSpPr/>
          <p:nvPr/>
        </p:nvSpPr>
        <p:spPr>
          <a:xfrm>
            <a:off x="12312647" y="270504"/>
            <a:ext cx="629629" cy="61612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/>
          <a:p>
            <a:pPr defTabSz="1050290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8196" name="Прямоугольник 2"/>
          <p:cNvSpPr/>
          <p:nvPr/>
        </p:nvSpPr>
        <p:spPr>
          <a:xfrm>
            <a:off x="537987" y="1201846"/>
            <a:ext cx="3546514" cy="4312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525145" eaLnBrk="0" hangingPunct="0">
              <a:lnSpc>
                <a:spcPct val="107000"/>
              </a:lnSpc>
              <a:spcAft>
                <a:spcPts val="1175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Телефонная линия</a:t>
            </a:r>
            <a:endParaRPr lang="ru-RU" altLang="ru-RU" sz="2000" b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197" name="Прямоугольник 20"/>
          <p:cNvSpPr/>
          <p:nvPr/>
        </p:nvSpPr>
        <p:spPr>
          <a:xfrm>
            <a:off x="4657969" y="1207186"/>
            <a:ext cx="4120490" cy="4312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525145" eaLnBrk="0" hangingPunct="0">
              <a:lnSpc>
                <a:spcPct val="107000"/>
              </a:lnSpc>
              <a:spcAft>
                <a:spcPts val="1175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</a:t>
            </a:r>
            <a:endParaRPr lang="ru-RU" altLang="ru-RU" sz="2000" b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198" name="Прямоугольник 21"/>
          <p:cNvSpPr/>
          <p:nvPr/>
        </p:nvSpPr>
        <p:spPr>
          <a:xfrm>
            <a:off x="9137542" y="1201846"/>
            <a:ext cx="3728506" cy="4312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525145" eaLnBrk="0" hangingPunct="0">
              <a:lnSpc>
                <a:spcPct val="107000"/>
              </a:lnSpc>
              <a:spcAft>
                <a:spcPts val="1175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</a:t>
            </a:r>
            <a:endParaRPr lang="ru-RU" altLang="ru-RU" sz="2000" b="1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199" name="Прямоугольник 1"/>
          <p:cNvSpPr/>
          <p:nvPr/>
        </p:nvSpPr>
        <p:spPr>
          <a:xfrm>
            <a:off x="486656" y="4598192"/>
            <a:ext cx="3338856" cy="635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525145" eaLnBrk="0" hangingPunct="0"/>
            <a:r>
              <a:rPr lang="ru-RU" altLang="ru-RU" sz="17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Выделенный номер 24\7</a:t>
            </a:r>
          </a:p>
          <a:p>
            <a:pPr algn="ctr" defTabSz="525145" eaLnBrk="0" hangingPunct="0"/>
            <a:r>
              <a:rPr lang="ru-RU" altLang="ru-RU" sz="17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(800) 775 99 53</a:t>
            </a:r>
          </a:p>
        </p:txBody>
      </p:sp>
      <p:sp>
        <p:nvSpPr>
          <p:cNvPr id="8200" name="Заголовок 1"/>
          <p:cNvSpPr>
            <a:spLocks noGrp="1"/>
          </p:cNvSpPr>
          <p:nvPr>
            <p:ph type="title"/>
          </p:nvPr>
        </p:nvSpPr>
        <p:spPr>
          <a:xfrm>
            <a:off x="264678" y="190453"/>
            <a:ext cx="11591502" cy="820784"/>
          </a:xfrm>
        </p:spPr>
        <p:txBody>
          <a:bodyPr vert="horz" wrap="square" lIns="105203" tIns="52602" rIns="105203" bIns="52602" anchor="ctr" anchorCtr="0">
            <a:normAutofit/>
          </a:bodyPr>
          <a:lstStyle/>
          <a:p>
            <a:pPr marL="18415">
              <a:lnSpc>
                <a:spcPct val="100000"/>
              </a:lnSpc>
              <a:spcBef>
                <a:spcPts val="145"/>
              </a:spcBef>
            </a:pPr>
            <a:r>
              <a:rPr lang="ru-RU" altLang="ru-RU" sz="3600" b="1" cap="all" dirty="0">
                <a:solidFill>
                  <a:srgbClr val="3A96A8"/>
                </a:solidFill>
                <a:latin typeface="Arial Narrow" panose="020B0606020202030204" pitchFamily="34" charset="0"/>
              </a:rPr>
              <a:t>СПОСОБЫ ОБРАЩЕНИЯ </a:t>
            </a:r>
          </a:p>
        </p:txBody>
      </p:sp>
      <p:sp>
        <p:nvSpPr>
          <p:cNvPr id="8202" name="Прямоугольник 3"/>
          <p:cNvSpPr/>
          <p:nvPr/>
        </p:nvSpPr>
        <p:spPr>
          <a:xfrm>
            <a:off x="6112556" y="5653449"/>
            <a:ext cx="355723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525145" eaLnBrk="0" hangingPunct="0"/>
            <a:r>
              <a:rPr lang="ru-RU" altLang="ru-RU" sz="2000" b="1" dirty="0">
                <a:solidFill>
                  <a:srgbClr val="3A9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Клиентские менеджеры </a:t>
            </a:r>
          </a:p>
        </p:txBody>
      </p:sp>
      <p:pic>
        <p:nvPicPr>
          <p:cNvPr id="8204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45" y="2022913"/>
            <a:ext cx="1255279" cy="23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288" y="2078911"/>
            <a:ext cx="1164284" cy="23425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7" name="object 12"/>
          <p:cNvSpPr/>
          <p:nvPr/>
        </p:nvSpPr>
        <p:spPr>
          <a:xfrm>
            <a:off x="6738554" y="2102244"/>
            <a:ext cx="1152617" cy="235423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/>
          <a:p>
            <a:pPr defTabSz="525145" eaLnBrk="0" hangingPunct="0"/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210" name="Прямоугольник 1"/>
          <p:cNvSpPr/>
          <p:nvPr/>
        </p:nvSpPr>
        <p:spPr>
          <a:xfrm>
            <a:off x="1659105" y="2330900"/>
            <a:ext cx="760144" cy="36381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525145" eaLnBrk="0" hangingPunct="0"/>
            <a:r>
              <a:rPr lang="ru-RU" altLang="ru-RU" sz="17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8-800</a:t>
            </a:r>
            <a:endParaRPr lang="ru-RU" altLang="ru-RU" sz="176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51" y="2461095"/>
            <a:ext cx="1015423" cy="1598731"/>
          </a:xfrm>
          <a:prstGeom prst="rect">
            <a:avLst/>
          </a:prstGeom>
        </p:spPr>
      </p:pic>
      <p:pic>
        <p:nvPicPr>
          <p:cNvPr id="19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11996656" y="-57268"/>
            <a:ext cx="1261611" cy="12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1"/>
          <p:cNvSpPr/>
          <p:nvPr/>
        </p:nvSpPr>
        <p:spPr>
          <a:xfrm>
            <a:off x="4402429" y="4598192"/>
            <a:ext cx="4289274" cy="635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525145" eaLnBrk="0" hangingPunct="0"/>
            <a:r>
              <a:rPr lang="ru-RU" altLang="ru-RU" sz="17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Теги по направлениям, выбор времени и специалиста самостоятельно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240629" y="4549389"/>
            <a:ext cx="3522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тех, кому привычнее использовать ПК</a:t>
            </a: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https://lk.dobroservice.com/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Прямоугольник 3"/>
          <p:cNvSpPr/>
          <p:nvPr/>
        </p:nvSpPr>
        <p:spPr>
          <a:xfrm>
            <a:off x="9137542" y="6095944"/>
            <a:ext cx="5550762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85750" indent="-285750" defTabSz="525145" eaLnBrk="0" hangingPunct="0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помогут активироваться, </a:t>
            </a:r>
          </a:p>
          <a:p>
            <a:pPr marL="285750" indent="-285750" defTabSz="525145" eaLnBrk="0" hangingPunct="0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удобно пользоваться программой, </a:t>
            </a:r>
          </a:p>
          <a:p>
            <a:pPr marL="285750" indent="-285750" defTabSz="525145" eaLnBrk="0" hangingPunct="0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получать техническую поддержку, </a:t>
            </a:r>
          </a:p>
          <a:p>
            <a:pPr marL="285750" indent="-285750" defTabSz="525145" eaLnBrk="0" hangingPunct="0"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оставлять обратную связь и оценки</a:t>
            </a:r>
            <a:endParaRPr lang="ru-RU" altLang="ru-RU" sz="1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573257" y="5533068"/>
            <a:ext cx="12292791" cy="32503"/>
          </a:xfrm>
          <a:prstGeom prst="line">
            <a:avLst/>
          </a:prstGeom>
          <a:ln w="12700">
            <a:gradFill flip="none" rotWithShape="1">
              <a:gsLst>
                <a:gs pos="0">
                  <a:srgbClr val="76C0A5"/>
                </a:gs>
                <a:gs pos="100000">
                  <a:srgbClr val="3A96A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D:\1 - Mine\- WEB-design UI-UX\- Works\33- ДоброСЕРВИС\10 Визитка\ppt\Group-1.png"/>
          <p:cNvPicPr>
            <a:picLocks noChangeAspect="1" noChangeArrowheads="1"/>
          </p:cNvPicPr>
          <p:nvPr/>
        </p:nvPicPr>
        <p:blipFill>
          <a:blip r:embed="rId7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563">
            <a:off x="-847715" y="1729618"/>
            <a:ext cx="2312687" cy="228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9450202" y="1976041"/>
            <a:ext cx="3202656" cy="2575279"/>
            <a:chOff x="11368983" y="2078630"/>
            <a:chExt cx="5801207" cy="4602267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11368983" y="2078630"/>
              <a:ext cx="5801207" cy="4602267"/>
              <a:chOff x="5684520" y="1039274"/>
              <a:chExt cx="2900680" cy="2301194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4520" y="1039274"/>
                <a:ext cx="2900680" cy="2301194"/>
              </a:xfrm>
              <a:prstGeom prst="rect">
                <a:avLst/>
              </a:prstGeom>
            </p:spPr>
          </p:pic>
          <p:pic>
            <p:nvPicPr>
              <p:cNvPr id="37" name="Picture 2" descr="http://dl3.joxi.net/drive/2022/09/28/0045/2460/3000732/32/15ac4b9c25.jp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780035" y="1157888"/>
                <a:ext cx="2707888" cy="17347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808080">
                    <a:alpha val="39998"/>
                  </a:srgbClr>
                </a:outerShdw>
              </a:effectLst>
            </p:spPr>
          </p:pic>
        </p:grp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636146" y="2715173"/>
              <a:ext cx="5299633" cy="3070179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12711029" y="3984394"/>
              <a:ext cx="953025" cy="1800958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4504325" y="3971841"/>
              <a:ext cx="1192875" cy="1800958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 rot="16200000">
              <a:off x="13636396" y="4428357"/>
              <a:ext cx="887926" cy="1800958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16200000">
              <a:off x="14596119" y="2686647"/>
              <a:ext cx="352132" cy="1297166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2" name="Picture 3" descr="D:\1 - Mine\- WEB-design UI-UX\- Works\33- ДоброСЕРВИС\10 Визитка\ppt\Vector.png"/>
          <p:cNvPicPr>
            <a:picLocks noChangeAspect="1" noChangeArrowheads="1"/>
          </p:cNvPicPr>
          <p:nvPr/>
        </p:nvPicPr>
        <p:blipFill>
          <a:blip r:embed="rId1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5036">
            <a:off x="12946195" y="4832094"/>
            <a:ext cx="1923604" cy="20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342121" y="6072946"/>
            <a:ext cx="2533453" cy="1423678"/>
            <a:chOff x="7370180" y="2409934"/>
            <a:chExt cx="4111577" cy="243537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7370180" y="2482735"/>
              <a:ext cx="1541339" cy="1550753"/>
              <a:chOff x="895799" y="3077825"/>
              <a:chExt cx="1541339" cy="1550753"/>
            </a:xfrm>
          </p:grpSpPr>
          <p:sp>
            <p:nvSpPr>
              <p:cNvPr id="4" name="Овал 3"/>
              <p:cNvSpPr/>
              <p:nvPr/>
            </p:nvSpPr>
            <p:spPr>
              <a:xfrm flipH="1">
                <a:off x="905196" y="3077825"/>
                <a:ext cx="1516116" cy="1550753"/>
              </a:xfrm>
              <a:prstGeom prst="ellipse">
                <a:avLst/>
              </a:prstGeom>
              <a:noFill/>
              <a:ln w="66675">
                <a:solidFill>
                  <a:srgbClr val="4E97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69187" y="3267232"/>
                <a:ext cx="1331384" cy="495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ct val="90000"/>
                  </a:lnSpc>
                  <a:buClr>
                    <a:schemeClr val="accent1"/>
                  </a:buClr>
                  <a:buSzPts val="2000"/>
                  <a:defRPr sz="2800" b="1">
                    <a:solidFill>
                      <a:srgbClr val="015190"/>
                    </a:solidFill>
                    <a:cs typeface="Calibri" panose="020F0502020204030204"/>
                  </a:defRPr>
                </a:lvl1pPr>
              </a:lstStyle>
              <a:p>
                <a:pPr algn="ctr"/>
                <a:r>
                  <a:rPr lang="ru-RU" sz="1800" dirty="0">
                    <a:solidFill>
                      <a:srgbClr val="4E979E"/>
                    </a:solidFill>
                  </a:rPr>
                  <a:t>69%</a:t>
                </a:r>
              </a:p>
            </p:txBody>
          </p:sp>
          <p:sp>
            <p:nvSpPr>
              <p:cNvPr id="5" name="TextBox 23"/>
              <p:cNvSpPr txBox="1"/>
              <p:nvPr/>
            </p:nvSpPr>
            <p:spPr>
              <a:xfrm>
                <a:off x="895799" y="3693167"/>
                <a:ext cx="1541339" cy="4865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ct val="90000"/>
                  </a:lnSpc>
                  <a:buClr>
                    <a:schemeClr val="accent1"/>
                  </a:buClr>
                  <a:buSzPts val="2000"/>
                  <a:defRPr sz="2800" b="1">
                    <a:solidFill>
                      <a:srgbClr val="015190"/>
                    </a:solidFill>
                    <a:cs typeface="Calibri" panose="020F0502020204030204"/>
                  </a:defRPr>
                </a:lvl1pPr>
              </a:lstStyle>
              <a:p>
                <a:pPr algn="ctr">
                  <a:lnSpc>
                    <a:spcPct val="75000"/>
                  </a:lnSpc>
                </a:pPr>
                <a:r>
                  <a:rPr lang="ru-RU" sz="1050" dirty="0">
                    <a:solidFill>
                      <a:srgbClr val="4E979E"/>
                    </a:solidFill>
                  </a:rPr>
                  <a:t>мобильное приложение</a:t>
                </a: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8685714" y="3427553"/>
              <a:ext cx="1594209" cy="1417756"/>
              <a:chOff x="2039364" y="4022643"/>
              <a:chExt cx="1594209" cy="1417756"/>
            </a:xfrm>
          </p:grpSpPr>
          <p:sp>
            <p:nvSpPr>
              <p:cNvPr id="26" name="Овал 25"/>
              <p:cNvSpPr/>
              <p:nvPr/>
            </p:nvSpPr>
            <p:spPr>
              <a:xfrm flipH="1">
                <a:off x="2114617" y="4022643"/>
                <a:ext cx="1417754" cy="1417756"/>
              </a:xfrm>
              <a:prstGeom prst="ellipse">
                <a:avLst/>
              </a:prstGeom>
              <a:noFill/>
              <a:ln w="66675">
                <a:solidFill>
                  <a:srgbClr val="4E97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 dirty="0">
                  <a:solidFill>
                    <a:srgbClr val="7FEDF3"/>
                  </a:solidFill>
                </a:endParaRPr>
              </a:p>
            </p:txBody>
          </p:sp>
          <p:sp>
            <p:nvSpPr>
              <p:cNvPr id="6" name="TextBox 26"/>
              <p:cNvSpPr txBox="1"/>
              <p:nvPr/>
            </p:nvSpPr>
            <p:spPr>
              <a:xfrm>
                <a:off x="2228601" y="4410162"/>
                <a:ext cx="1331384" cy="495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ct val="90000"/>
                  </a:lnSpc>
                  <a:buClr>
                    <a:schemeClr val="accent1"/>
                  </a:buClr>
                  <a:buSzPts val="2000"/>
                  <a:defRPr sz="2800" b="1">
                    <a:solidFill>
                      <a:srgbClr val="015190"/>
                    </a:solidFill>
                    <a:cs typeface="Calibri" panose="020F0502020204030204"/>
                  </a:defRPr>
                </a:lvl1pPr>
              </a:lstStyle>
              <a:p>
                <a:pPr algn="ctr"/>
                <a:r>
                  <a:rPr lang="ru-RU" sz="1800" dirty="0">
                    <a:solidFill>
                      <a:srgbClr val="4E979E"/>
                    </a:solidFill>
                  </a:rPr>
                  <a:t>26%</a:t>
                </a:r>
              </a:p>
            </p:txBody>
          </p:sp>
          <p:sp>
            <p:nvSpPr>
              <p:cNvPr id="7" name="TextBox 27"/>
              <p:cNvSpPr txBox="1"/>
              <p:nvPr/>
            </p:nvSpPr>
            <p:spPr>
              <a:xfrm>
                <a:off x="2039364" y="4846993"/>
                <a:ext cx="1594209" cy="309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ct val="90000"/>
                  </a:lnSpc>
                  <a:buClr>
                    <a:schemeClr val="accent1"/>
                  </a:buClr>
                  <a:buSzPts val="2000"/>
                  <a:defRPr sz="2800" b="1">
                    <a:solidFill>
                      <a:srgbClr val="015190"/>
                    </a:solidFill>
                    <a:cs typeface="Calibri" panose="020F0502020204030204"/>
                  </a:defRPr>
                </a:lvl1pPr>
              </a:lstStyle>
              <a:p>
                <a:pPr algn="ctr">
                  <a:lnSpc>
                    <a:spcPct val="75000"/>
                  </a:lnSpc>
                </a:pPr>
                <a:r>
                  <a:rPr lang="ru-RU" sz="1050" dirty="0">
                    <a:solidFill>
                      <a:srgbClr val="4E979E"/>
                    </a:solidFill>
                  </a:rPr>
                  <a:t>телефон</a:t>
                </a: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9940418" y="2409934"/>
              <a:ext cx="1541339" cy="1417756"/>
              <a:chOff x="4506865" y="1534062"/>
              <a:chExt cx="1541339" cy="1417756"/>
            </a:xfrm>
          </p:grpSpPr>
          <p:sp>
            <p:nvSpPr>
              <p:cNvPr id="9" name="Овал 8"/>
              <p:cNvSpPr/>
              <p:nvPr/>
            </p:nvSpPr>
            <p:spPr>
              <a:xfrm flipH="1">
                <a:off x="4568657" y="1534062"/>
                <a:ext cx="1417755" cy="1417756"/>
              </a:xfrm>
              <a:prstGeom prst="ellipse">
                <a:avLst/>
              </a:prstGeom>
              <a:noFill/>
              <a:ln w="66675">
                <a:solidFill>
                  <a:srgbClr val="4E97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srgbClr val="FFED7F"/>
                  </a:solidFill>
                </a:endParaRPr>
              </a:p>
            </p:txBody>
          </p:sp>
          <p:sp>
            <p:nvSpPr>
              <p:cNvPr id="10" name="TextBox 30"/>
              <p:cNvSpPr txBox="1"/>
              <p:nvPr/>
            </p:nvSpPr>
            <p:spPr>
              <a:xfrm>
                <a:off x="4655029" y="1824773"/>
                <a:ext cx="1331384" cy="495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ct val="90000"/>
                  </a:lnSpc>
                  <a:buClr>
                    <a:schemeClr val="accent1"/>
                  </a:buClr>
                  <a:buSzPts val="2000"/>
                  <a:defRPr sz="2800" b="1">
                    <a:solidFill>
                      <a:srgbClr val="015190"/>
                    </a:solidFill>
                    <a:cs typeface="Calibri" panose="020F0502020204030204"/>
                  </a:defRPr>
                </a:lvl1pPr>
              </a:lstStyle>
              <a:p>
                <a:pPr algn="ctr"/>
                <a:r>
                  <a:rPr lang="ru-RU" sz="1800" dirty="0">
                    <a:solidFill>
                      <a:srgbClr val="4E979E"/>
                    </a:solidFill>
                  </a:rPr>
                  <a:t>5%</a:t>
                </a:r>
              </a:p>
            </p:txBody>
          </p:sp>
          <p:sp>
            <p:nvSpPr>
              <p:cNvPr id="12" name="TextBox 31"/>
              <p:cNvSpPr txBox="1"/>
              <p:nvPr/>
            </p:nvSpPr>
            <p:spPr>
              <a:xfrm>
                <a:off x="4506865" y="2248193"/>
                <a:ext cx="1541339" cy="2974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lnSpc>
                    <a:spcPct val="90000"/>
                  </a:lnSpc>
                  <a:buClr>
                    <a:schemeClr val="accent1"/>
                  </a:buClr>
                  <a:buSzPts val="2000"/>
                  <a:defRPr sz="2800" b="1">
                    <a:solidFill>
                      <a:srgbClr val="015190"/>
                    </a:solidFill>
                    <a:cs typeface="Calibri" panose="020F0502020204030204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ru-RU" sz="1050" dirty="0">
                    <a:solidFill>
                      <a:srgbClr val="4E979E"/>
                    </a:solidFill>
                  </a:rPr>
                  <a:t>личный кабинет</a:t>
                </a:r>
              </a:p>
            </p:txBody>
          </p:sp>
        </p:grpSp>
      </p:grpSp>
      <p:sp>
        <p:nvSpPr>
          <p:cNvPr id="44" name="Прямоугольник 3"/>
          <p:cNvSpPr/>
          <p:nvPr/>
        </p:nvSpPr>
        <p:spPr>
          <a:xfrm>
            <a:off x="486655" y="5653449"/>
            <a:ext cx="438062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525145" eaLnBrk="0" hangingPunct="0"/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обращались в сервис в 2024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6027720" y="5556350"/>
            <a:ext cx="23452" cy="1979686"/>
          </a:xfrm>
          <a:prstGeom prst="line">
            <a:avLst/>
          </a:prstGeom>
          <a:ln w="12700">
            <a:gradFill flip="none" rotWithShape="1">
              <a:gsLst>
                <a:gs pos="0">
                  <a:srgbClr val="76C0A5"/>
                </a:gs>
                <a:gs pos="100000">
                  <a:srgbClr val="3A96A8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7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DDNctGRV2QQmlbdMAwk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CcvHDp67fpcm.uiI5H_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DDNctGRV2QQmlbdMAwk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CcvHDp67fpcm.uiI5H_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DDNctGRV2QQmlbdMAwk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CcvHDp67fpcm.uiI5H_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DDNctGRV2QQmlbdMAw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CcvHDp67fpcm.uiI5H_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DDNctGRV2QQmlbdMAwk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CcvHDp67fpcm.uiI5H_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DDNctGRV2QQmlbdMAwk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CcvHDp67fpcm.uiI5H_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DDNctGRV2QQmlbdMAwk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CcvHDp67fpcm.uiI5H_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DDNctGRV2QQmlbdMAwk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CcvHDp67fpcm.uiI5H_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DDNctGRV2QQmlbdMAwk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CcvHDp67fpcm.uiI5H_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DDNctGRV2QQmlbdMAwk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CcvHDp67fpcm.uiI5H_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DDNctGRV2QQmlbdMAwk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DDNctGRV2QQmlbdMAwk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CcvHDp67fpcm.uiI5H_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CcvHDp67fpcm.uiI5H_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DDNctGRV2QQmlbdMAwk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CcvHDp67fpcm.uiI5H_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2307</Words>
  <Application>Microsoft Office PowerPoint</Application>
  <PresentationFormat>Произвольный</PresentationFormat>
  <Paragraphs>525</Paragraphs>
  <Slides>30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51" baseType="lpstr">
      <vt:lpstr>Arial</vt:lpstr>
      <vt:lpstr>Arial Narrow</vt:lpstr>
      <vt:lpstr>Calibri</vt:lpstr>
      <vt:lpstr>Calibri Light</vt:lpstr>
      <vt:lpstr>GPN_DIN Condensed</vt:lpstr>
      <vt:lpstr>GPN_DIN Condensed Bold</vt:lpstr>
      <vt:lpstr>GPN_DIN Regular</vt:lpstr>
      <vt:lpstr>KievitCyr-Regular</vt:lpstr>
      <vt:lpstr>PT Sans</vt:lpstr>
      <vt:lpstr>PT Sans Caption</vt:lpstr>
      <vt:lpstr>Segoe UI Black</vt:lpstr>
      <vt:lpstr>Segoe UI Semibold</vt:lpstr>
      <vt:lpstr>Segoe UI Semilight</vt:lpstr>
      <vt:lpstr>Times New Roman</vt:lpstr>
      <vt:lpstr>Wingdings</vt:lpstr>
      <vt:lpstr>Тема Office</vt:lpstr>
      <vt:lpstr>2_Office Theme</vt:lpstr>
      <vt:lpstr>2_Тема Office</vt:lpstr>
      <vt:lpstr>3_Тема Office</vt:lpstr>
      <vt:lpstr>4_Тема Office</vt:lpstr>
      <vt:lpstr>Слайд think-cell</vt:lpstr>
      <vt:lpstr>Презентация PowerPoint</vt:lpstr>
      <vt:lpstr>ПЛАН ВЕБИНАРА</vt:lpstr>
      <vt:lpstr>Презентация PowerPoint</vt:lpstr>
      <vt:lpstr>Презентация PowerPoint</vt:lpstr>
      <vt:lpstr>ПРИНЦИПЫ РАБОТЫ ПРОГРАММЫ</vt:lpstr>
      <vt:lpstr>РЕГИСТРАЦИЯ</vt:lpstr>
      <vt:lpstr>Презентация PowerPoint</vt:lpstr>
      <vt:lpstr>Презентация PowerPoint</vt:lpstr>
      <vt:lpstr>СПОСОБЫ ОБРАЩЕНИЯ </vt:lpstr>
      <vt:lpstr>НАПРАВЛЕНИЯ КОНСУЛЬТИРОВАНИЯ</vt:lpstr>
      <vt:lpstr>Презентация PowerPoint</vt:lpstr>
      <vt:lpstr>Презентация PowerPoint</vt:lpstr>
      <vt:lpstr>Юридические консультации ПОМОЩЬ В РЕШЕНИИ ЛЮБЫХ ПРАВОВЫХ ВОПРОСОВ</vt:lpstr>
      <vt:lpstr>Презентация PowerPoint</vt:lpstr>
      <vt:lpstr>ПСИХОЛОГИЧЕСКИЕ КОНСУЛЬТАЦИИ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ЗАЩИТА ПИТОМЦА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РЕГИСТРАЦИЯ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Елена Чернышева</cp:lastModifiedBy>
  <cp:revision>599</cp:revision>
  <cp:lastPrinted>2020-02-13T04:26:00Z</cp:lastPrinted>
  <dcterms:created xsi:type="dcterms:W3CDTF">2020-07-17T08:49:00Z</dcterms:created>
  <dcterms:modified xsi:type="dcterms:W3CDTF">2024-08-28T12:38:48Z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1049-12.2.0.17562</vt:lpwstr>
  </property>
  <property fmtid="{D5CDD505-2E9C-101B-9397-08002B2CF9AE}" pid="3" name="ICV">
    <vt:lpwstr>0FA6E64D76DE42A68E05FC816301C75F_13</vt:lpwstr>
  </property>
</Properties>
</file>