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5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94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36994-0F57-41B7-99B8-573ECB931E86}" type="doc">
      <dgm:prSet loTypeId="urn:microsoft.com/office/officeart/2005/8/layout/vList4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4653F8A-46EE-4E5A-AD6C-A2634CEF0838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Преподавание биологии немыслимо без проведения экскурсий.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8B3121E-10D1-42DA-A7B8-2B466B3949A5}" type="parTrans" cxnId="{9304A7B4-860C-4A69-AF73-0EC3D0107A74}">
      <dgm:prSet/>
      <dgm:spPr/>
      <dgm:t>
        <a:bodyPr/>
        <a:lstStyle/>
        <a:p>
          <a:endParaRPr lang="ru-RU"/>
        </a:p>
      </dgm:t>
    </dgm:pt>
    <dgm:pt modelId="{3A317EEB-2647-4208-B9F2-1CF283D6C666}" type="sibTrans" cxnId="{9304A7B4-860C-4A69-AF73-0EC3D0107A74}">
      <dgm:prSet/>
      <dgm:spPr/>
      <dgm:t>
        <a:bodyPr/>
        <a:lstStyle/>
        <a:p>
          <a:endParaRPr lang="ru-RU"/>
        </a:p>
      </dgm:t>
    </dgm:pt>
    <dgm:pt modelId="{19D5BE4F-FCE4-4D2F-A3DB-B84A8BFB71FA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Виртуальные биологические музеи предоставляют возможность посетить  музей, не считаясь ни временем, ни расстоянием, ни финансовыми возможностями.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136537-8A56-425F-95F6-2E23DFE5FB1C}" type="parTrans" cxnId="{2F840CFA-1931-4A80-9196-87775C0629C7}">
      <dgm:prSet/>
      <dgm:spPr/>
      <dgm:t>
        <a:bodyPr/>
        <a:lstStyle/>
        <a:p>
          <a:endParaRPr lang="ru-RU"/>
        </a:p>
      </dgm:t>
    </dgm:pt>
    <dgm:pt modelId="{19E73027-362E-4196-ACD3-07302C7CC3F0}" type="sibTrans" cxnId="{2F840CFA-1931-4A80-9196-87775C0629C7}">
      <dgm:prSet/>
      <dgm:spPr/>
      <dgm:t>
        <a:bodyPr/>
        <a:lstStyle/>
        <a:p>
          <a:endParaRPr lang="ru-RU"/>
        </a:p>
      </dgm:t>
    </dgm:pt>
    <dgm:pt modelId="{43E1449D-E20B-4F91-9CCD-FB774973C821}">
      <dgm:prSet phldrT="[Текст]" custT="1"/>
      <dgm:spPr>
        <a:solidFill>
          <a:srgbClr val="0070C0">
            <a:alpha val="84000"/>
          </a:srgbClr>
        </a:solidFill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«Лучше один раз увидеть, чем сто раз услышать» Виртуальные экскурсии – это  самый эффективный и убедительный способ представления информации, поскольку они создают у зрителя полную иллюзию присутствия.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B82FEDEB-06C6-4030-A200-C0E7525D5FF8}" type="sibTrans" cxnId="{AE5B200B-5A24-409C-BD3E-98A21623A2CE}">
      <dgm:prSet/>
      <dgm:spPr/>
      <dgm:t>
        <a:bodyPr/>
        <a:lstStyle/>
        <a:p>
          <a:endParaRPr lang="ru-RU"/>
        </a:p>
      </dgm:t>
    </dgm:pt>
    <dgm:pt modelId="{A81CD2EA-A158-488E-A468-7025089A61E1}" type="parTrans" cxnId="{AE5B200B-5A24-409C-BD3E-98A21623A2CE}">
      <dgm:prSet/>
      <dgm:spPr/>
      <dgm:t>
        <a:bodyPr/>
        <a:lstStyle/>
        <a:p>
          <a:endParaRPr lang="ru-RU"/>
        </a:p>
      </dgm:t>
    </dgm:pt>
    <dgm:pt modelId="{B18C8888-F845-4CCD-A16F-C04BBB2EE936}" type="pres">
      <dgm:prSet presAssocID="{A9636994-0F57-41B7-99B8-573ECB931E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1A82B-C5BF-42FC-9CCA-559F82D05F39}" type="pres">
      <dgm:prSet presAssocID="{74653F8A-46EE-4E5A-AD6C-A2634CEF0838}" presName="comp" presStyleCnt="0"/>
      <dgm:spPr/>
    </dgm:pt>
    <dgm:pt modelId="{29932B59-E6BD-4480-9D0F-8762EA39BC70}" type="pres">
      <dgm:prSet presAssocID="{74653F8A-46EE-4E5A-AD6C-A2634CEF0838}" presName="box" presStyleLbl="node1" presStyleIdx="0" presStyleCnt="3"/>
      <dgm:spPr/>
      <dgm:t>
        <a:bodyPr/>
        <a:lstStyle/>
        <a:p>
          <a:endParaRPr lang="ru-RU"/>
        </a:p>
      </dgm:t>
    </dgm:pt>
    <dgm:pt modelId="{2D72709D-0E24-46D9-9D03-3503BE477D77}" type="pres">
      <dgm:prSet presAssocID="{74653F8A-46EE-4E5A-AD6C-A2634CEF083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F9EBA7-9996-4809-883D-D5F8D2916C36}" type="pres">
      <dgm:prSet presAssocID="{74653F8A-46EE-4E5A-AD6C-A2634CEF083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8EC5F-72A9-4668-9696-365153535CC3}" type="pres">
      <dgm:prSet presAssocID="{3A317EEB-2647-4208-B9F2-1CF283D6C666}" presName="spacer" presStyleCnt="0"/>
      <dgm:spPr/>
    </dgm:pt>
    <dgm:pt modelId="{3CF46A9B-C2AD-4D9C-9B95-BF3F9F93BE8A}" type="pres">
      <dgm:prSet presAssocID="{43E1449D-E20B-4F91-9CCD-FB774973C821}" presName="comp" presStyleCnt="0"/>
      <dgm:spPr/>
    </dgm:pt>
    <dgm:pt modelId="{4EB2C27E-A96C-4326-93A1-747296BE4842}" type="pres">
      <dgm:prSet presAssocID="{43E1449D-E20B-4F91-9CCD-FB774973C821}" presName="box" presStyleLbl="node1" presStyleIdx="1" presStyleCnt="3" custScaleY="129606"/>
      <dgm:spPr/>
      <dgm:t>
        <a:bodyPr/>
        <a:lstStyle/>
        <a:p>
          <a:endParaRPr lang="ru-RU"/>
        </a:p>
      </dgm:t>
    </dgm:pt>
    <dgm:pt modelId="{28FF4ABC-7407-406F-BBD8-8932BFD86CF2}" type="pres">
      <dgm:prSet presAssocID="{43E1449D-E20B-4F91-9CCD-FB774973C821}" presName="img" presStyleLbl="fgImgPlace1" presStyleIdx="1" presStyleCnt="3"/>
      <dgm:spPr/>
    </dgm:pt>
    <dgm:pt modelId="{66A8CA5D-41A0-40BE-B5DC-EAB45A96ABDA}" type="pres">
      <dgm:prSet presAssocID="{43E1449D-E20B-4F91-9CCD-FB774973C82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44F9A-5344-4094-9538-860C03A2F814}" type="pres">
      <dgm:prSet presAssocID="{B82FEDEB-06C6-4030-A200-C0E7525D5FF8}" presName="spacer" presStyleCnt="0"/>
      <dgm:spPr/>
    </dgm:pt>
    <dgm:pt modelId="{9DBDE1D3-B191-4E1B-9A44-2AC501FAD47F}" type="pres">
      <dgm:prSet presAssocID="{19D5BE4F-FCE4-4D2F-A3DB-B84A8BFB71FA}" presName="comp" presStyleCnt="0"/>
      <dgm:spPr/>
    </dgm:pt>
    <dgm:pt modelId="{032BB4C7-94EC-4D3B-8AA6-26C76FF2E65D}" type="pres">
      <dgm:prSet presAssocID="{19D5BE4F-FCE4-4D2F-A3DB-B84A8BFB71FA}" presName="box" presStyleLbl="node1" presStyleIdx="2" presStyleCnt="3" custLinFactNeighborX="-8" custLinFactNeighborY="651"/>
      <dgm:spPr/>
      <dgm:t>
        <a:bodyPr/>
        <a:lstStyle/>
        <a:p>
          <a:endParaRPr lang="ru-RU"/>
        </a:p>
      </dgm:t>
    </dgm:pt>
    <dgm:pt modelId="{5C183194-384B-4E12-8CF0-0D116E36E480}" type="pres">
      <dgm:prSet presAssocID="{19D5BE4F-FCE4-4D2F-A3DB-B84A8BFB71FA}" presName="img" presStyleLbl="fgImgPlace1" presStyleIdx="2" presStyleCnt="3"/>
      <dgm:spPr/>
    </dgm:pt>
    <dgm:pt modelId="{1417E189-5D5D-4637-856D-3BD927FEC294}" type="pres">
      <dgm:prSet presAssocID="{19D5BE4F-FCE4-4D2F-A3DB-B84A8BFB71F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4ACE74-2ECA-4BDD-AEA4-5172D44E52CB}" type="presOf" srcId="{74653F8A-46EE-4E5A-AD6C-A2634CEF0838}" destId="{7FF9EBA7-9996-4809-883D-D5F8D2916C36}" srcOrd="1" destOrd="0" presId="urn:microsoft.com/office/officeart/2005/8/layout/vList4"/>
    <dgm:cxn modelId="{2F840CFA-1931-4A80-9196-87775C0629C7}" srcId="{A9636994-0F57-41B7-99B8-573ECB931E86}" destId="{19D5BE4F-FCE4-4D2F-A3DB-B84A8BFB71FA}" srcOrd="2" destOrd="0" parTransId="{BF136537-8A56-425F-95F6-2E23DFE5FB1C}" sibTransId="{19E73027-362E-4196-ACD3-07302C7CC3F0}"/>
    <dgm:cxn modelId="{E5AFC661-54C5-48B2-9C8A-15143D96F668}" type="presOf" srcId="{43E1449D-E20B-4F91-9CCD-FB774973C821}" destId="{66A8CA5D-41A0-40BE-B5DC-EAB45A96ABDA}" srcOrd="1" destOrd="0" presId="urn:microsoft.com/office/officeart/2005/8/layout/vList4"/>
    <dgm:cxn modelId="{03F74BAC-9330-42F4-BD22-8CFD14272AFC}" type="presOf" srcId="{19D5BE4F-FCE4-4D2F-A3DB-B84A8BFB71FA}" destId="{032BB4C7-94EC-4D3B-8AA6-26C76FF2E65D}" srcOrd="0" destOrd="0" presId="urn:microsoft.com/office/officeart/2005/8/layout/vList4"/>
    <dgm:cxn modelId="{AE5B200B-5A24-409C-BD3E-98A21623A2CE}" srcId="{A9636994-0F57-41B7-99B8-573ECB931E86}" destId="{43E1449D-E20B-4F91-9CCD-FB774973C821}" srcOrd="1" destOrd="0" parTransId="{A81CD2EA-A158-488E-A468-7025089A61E1}" sibTransId="{B82FEDEB-06C6-4030-A200-C0E7525D5FF8}"/>
    <dgm:cxn modelId="{CB67E6B7-77E9-4018-9B75-1996FF6E0808}" type="presOf" srcId="{19D5BE4F-FCE4-4D2F-A3DB-B84A8BFB71FA}" destId="{1417E189-5D5D-4637-856D-3BD927FEC294}" srcOrd="1" destOrd="0" presId="urn:microsoft.com/office/officeart/2005/8/layout/vList4"/>
    <dgm:cxn modelId="{9CF5FCB1-4B82-427E-BFD1-56022A292E5C}" type="presOf" srcId="{A9636994-0F57-41B7-99B8-573ECB931E86}" destId="{B18C8888-F845-4CCD-A16F-C04BBB2EE936}" srcOrd="0" destOrd="0" presId="urn:microsoft.com/office/officeart/2005/8/layout/vList4"/>
    <dgm:cxn modelId="{C3D6BB0F-7115-4351-A5BB-45C26E03374C}" type="presOf" srcId="{74653F8A-46EE-4E5A-AD6C-A2634CEF0838}" destId="{29932B59-E6BD-4480-9D0F-8762EA39BC70}" srcOrd="0" destOrd="0" presId="urn:microsoft.com/office/officeart/2005/8/layout/vList4"/>
    <dgm:cxn modelId="{9304A7B4-860C-4A69-AF73-0EC3D0107A74}" srcId="{A9636994-0F57-41B7-99B8-573ECB931E86}" destId="{74653F8A-46EE-4E5A-AD6C-A2634CEF0838}" srcOrd="0" destOrd="0" parTransId="{88B3121E-10D1-42DA-A7B8-2B466B3949A5}" sibTransId="{3A317EEB-2647-4208-B9F2-1CF283D6C666}"/>
    <dgm:cxn modelId="{19145486-B4A7-471F-A840-CAB7A06F0948}" type="presOf" srcId="{43E1449D-E20B-4F91-9CCD-FB774973C821}" destId="{4EB2C27E-A96C-4326-93A1-747296BE4842}" srcOrd="0" destOrd="0" presId="urn:microsoft.com/office/officeart/2005/8/layout/vList4"/>
    <dgm:cxn modelId="{E261A172-4BE6-4F1F-A557-E9A1189F9D75}" type="presParOf" srcId="{B18C8888-F845-4CCD-A16F-C04BBB2EE936}" destId="{3B01A82B-C5BF-42FC-9CCA-559F82D05F39}" srcOrd="0" destOrd="0" presId="urn:microsoft.com/office/officeart/2005/8/layout/vList4"/>
    <dgm:cxn modelId="{436097B4-95BD-43AF-9154-3FA85027FC78}" type="presParOf" srcId="{3B01A82B-C5BF-42FC-9CCA-559F82D05F39}" destId="{29932B59-E6BD-4480-9D0F-8762EA39BC70}" srcOrd="0" destOrd="0" presId="urn:microsoft.com/office/officeart/2005/8/layout/vList4"/>
    <dgm:cxn modelId="{4A3AC86A-B09F-43FD-85B2-84739A55B978}" type="presParOf" srcId="{3B01A82B-C5BF-42FC-9CCA-559F82D05F39}" destId="{2D72709D-0E24-46D9-9D03-3503BE477D77}" srcOrd="1" destOrd="0" presId="urn:microsoft.com/office/officeart/2005/8/layout/vList4"/>
    <dgm:cxn modelId="{B1BD48E9-2FDE-4F41-819D-D15F16D562DC}" type="presParOf" srcId="{3B01A82B-C5BF-42FC-9CCA-559F82D05F39}" destId="{7FF9EBA7-9996-4809-883D-D5F8D2916C36}" srcOrd="2" destOrd="0" presId="urn:microsoft.com/office/officeart/2005/8/layout/vList4"/>
    <dgm:cxn modelId="{6298808F-573B-484E-AF33-764B82834C62}" type="presParOf" srcId="{B18C8888-F845-4CCD-A16F-C04BBB2EE936}" destId="{2798EC5F-72A9-4668-9696-365153535CC3}" srcOrd="1" destOrd="0" presId="urn:microsoft.com/office/officeart/2005/8/layout/vList4"/>
    <dgm:cxn modelId="{2F07C7AA-6101-40BF-ABFE-06546ACD10B8}" type="presParOf" srcId="{B18C8888-F845-4CCD-A16F-C04BBB2EE936}" destId="{3CF46A9B-C2AD-4D9C-9B95-BF3F9F93BE8A}" srcOrd="2" destOrd="0" presId="urn:microsoft.com/office/officeart/2005/8/layout/vList4"/>
    <dgm:cxn modelId="{0DEBE2A4-771C-4697-8987-D6E2BE94D84E}" type="presParOf" srcId="{3CF46A9B-C2AD-4D9C-9B95-BF3F9F93BE8A}" destId="{4EB2C27E-A96C-4326-93A1-747296BE4842}" srcOrd="0" destOrd="0" presId="urn:microsoft.com/office/officeart/2005/8/layout/vList4"/>
    <dgm:cxn modelId="{3C09FFD4-B4F0-4B11-A803-8EC4E8CF8065}" type="presParOf" srcId="{3CF46A9B-C2AD-4D9C-9B95-BF3F9F93BE8A}" destId="{28FF4ABC-7407-406F-BBD8-8932BFD86CF2}" srcOrd="1" destOrd="0" presId="urn:microsoft.com/office/officeart/2005/8/layout/vList4"/>
    <dgm:cxn modelId="{BBB2AED9-A943-4296-9B76-612991270D6A}" type="presParOf" srcId="{3CF46A9B-C2AD-4D9C-9B95-BF3F9F93BE8A}" destId="{66A8CA5D-41A0-40BE-B5DC-EAB45A96ABDA}" srcOrd="2" destOrd="0" presId="urn:microsoft.com/office/officeart/2005/8/layout/vList4"/>
    <dgm:cxn modelId="{6AE5E9DD-A56F-454A-AD48-8D52D6CECF10}" type="presParOf" srcId="{B18C8888-F845-4CCD-A16F-C04BBB2EE936}" destId="{10B44F9A-5344-4094-9538-860C03A2F814}" srcOrd="3" destOrd="0" presId="urn:microsoft.com/office/officeart/2005/8/layout/vList4"/>
    <dgm:cxn modelId="{6393E63B-9D64-4FC5-B571-0C1418D85878}" type="presParOf" srcId="{B18C8888-F845-4CCD-A16F-C04BBB2EE936}" destId="{9DBDE1D3-B191-4E1B-9A44-2AC501FAD47F}" srcOrd="4" destOrd="0" presId="urn:microsoft.com/office/officeart/2005/8/layout/vList4"/>
    <dgm:cxn modelId="{6726F9BB-2CFC-4FCF-8B80-318DBC15B04D}" type="presParOf" srcId="{9DBDE1D3-B191-4E1B-9A44-2AC501FAD47F}" destId="{032BB4C7-94EC-4D3B-8AA6-26C76FF2E65D}" srcOrd="0" destOrd="0" presId="urn:microsoft.com/office/officeart/2005/8/layout/vList4"/>
    <dgm:cxn modelId="{EA020216-68DF-40AC-B25C-E7D250A4A7CB}" type="presParOf" srcId="{9DBDE1D3-B191-4E1B-9A44-2AC501FAD47F}" destId="{5C183194-384B-4E12-8CF0-0D116E36E480}" srcOrd="1" destOrd="0" presId="urn:microsoft.com/office/officeart/2005/8/layout/vList4"/>
    <dgm:cxn modelId="{95EE8DC8-9136-4191-BD08-65C913D6D41A}" type="presParOf" srcId="{9DBDE1D3-B191-4E1B-9A44-2AC501FAD47F}" destId="{1417E189-5D5D-4637-856D-3BD927FEC294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67A80-309A-4724-B769-155C3E9A86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2B8BF8-FFE1-47DE-99A7-E6E2AC6A46CA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Цель проекта: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C67CC6E-1DC0-4012-87A8-4408ACC55D09}" type="parTrans" cxnId="{9DF1DB86-6100-4CA9-99CF-405B759EF093}">
      <dgm:prSet/>
      <dgm:spPr/>
      <dgm:t>
        <a:bodyPr/>
        <a:lstStyle/>
        <a:p>
          <a:endParaRPr lang="ru-RU"/>
        </a:p>
      </dgm:t>
    </dgm:pt>
    <dgm:pt modelId="{E5895811-1684-48F9-9511-EA5EF4CE1447}" type="sibTrans" cxnId="{9DF1DB86-6100-4CA9-99CF-405B759EF093}">
      <dgm:prSet/>
      <dgm:spPr/>
      <dgm:t>
        <a:bodyPr/>
        <a:lstStyle/>
        <a:p>
          <a:endParaRPr lang="ru-RU"/>
        </a:p>
      </dgm:t>
    </dgm:pt>
    <dgm:pt modelId="{0FD8BA6A-D4E0-4636-ABEA-78B6CC58BBC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Стимулирование познавательной активности учащихся в изучении предметов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естественно-научной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направленности через экскурсионную деятельность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17CCC8F-D89B-40D6-921D-912850944D74}" type="parTrans" cxnId="{7C1E46FD-213B-4350-9183-B6D1460B040E}">
      <dgm:prSet/>
      <dgm:spPr/>
      <dgm:t>
        <a:bodyPr/>
        <a:lstStyle/>
        <a:p>
          <a:endParaRPr lang="ru-RU"/>
        </a:p>
      </dgm:t>
    </dgm:pt>
    <dgm:pt modelId="{B944458D-96D7-4120-8BCF-7DD6DE3E0A8E}" type="sibTrans" cxnId="{7C1E46FD-213B-4350-9183-B6D1460B040E}">
      <dgm:prSet/>
      <dgm:spPr/>
      <dgm:t>
        <a:bodyPr/>
        <a:lstStyle/>
        <a:p>
          <a:endParaRPr lang="ru-RU"/>
        </a:p>
      </dgm:t>
    </dgm:pt>
    <dgm:pt modelId="{E4A0E323-D94F-4E06-BE17-B33FDB2B3D27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Задачи проекта: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98A8314-4F45-4010-AF16-F3EE9AE31B97}" type="parTrans" cxnId="{024DE6C9-7239-476D-8FF1-F3DF673E50AB}">
      <dgm:prSet/>
      <dgm:spPr/>
      <dgm:t>
        <a:bodyPr/>
        <a:lstStyle/>
        <a:p>
          <a:endParaRPr lang="ru-RU"/>
        </a:p>
      </dgm:t>
    </dgm:pt>
    <dgm:pt modelId="{69C82CF7-36BD-48CB-B3AC-57F54F378AF1}" type="sibTrans" cxnId="{024DE6C9-7239-476D-8FF1-F3DF673E50AB}">
      <dgm:prSet/>
      <dgm:spPr/>
      <dgm:t>
        <a:bodyPr/>
        <a:lstStyle/>
        <a:p>
          <a:endParaRPr lang="ru-RU"/>
        </a:p>
      </dgm:t>
    </dgm:pt>
    <dgm:pt modelId="{5A7D1A31-BF60-4EFA-B133-C73B91C5C22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Ознакомить со структурой  виртуального  музея;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6E8AC8A-1DCE-443E-91E2-0F8B6F48CE16}" type="parTrans" cxnId="{EBF17ECE-C7E0-4A92-8A96-56D3167EB680}">
      <dgm:prSet/>
      <dgm:spPr/>
      <dgm:t>
        <a:bodyPr/>
        <a:lstStyle/>
        <a:p>
          <a:endParaRPr lang="ru-RU"/>
        </a:p>
      </dgm:t>
    </dgm:pt>
    <dgm:pt modelId="{138B7D78-7E99-44F7-9B34-FD72B0454577}" type="sibTrans" cxnId="{EBF17ECE-C7E0-4A92-8A96-56D3167EB680}">
      <dgm:prSet/>
      <dgm:spPr/>
      <dgm:t>
        <a:bodyPr/>
        <a:lstStyle/>
        <a:p>
          <a:endParaRPr lang="ru-RU"/>
        </a:p>
      </dgm:t>
    </dgm:pt>
    <dgm:pt modelId="{DF833905-9BEA-490F-9B6B-98AACA876713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Стимулировать освоение и использование учащимися  новых информационно-коммуникативных технологий в   практике; 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8E33A63-BD21-4CD7-83C5-8A7A7BBC44D0}" type="parTrans" cxnId="{42B0101E-DD7E-44D1-87C7-EF51D8074FC4}">
      <dgm:prSet/>
      <dgm:spPr/>
      <dgm:t>
        <a:bodyPr/>
        <a:lstStyle/>
        <a:p>
          <a:endParaRPr lang="ru-RU"/>
        </a:p>
      </dgm:t>
    </dgm:pt>
    <dgm:pt modelId="{FD475F99-B549-49CC-A8A4-26DB211C2712}" type="sibTrans" cxnId="{42B0101E-DD7E-44D1-87C7-EF51D8074FC4}">
      <dgm:prSet/>
      <dgm:spPr/>
      <dgm:t>
        <a:bodyPr/>
        <a:lstStyle/>
        <a:p>
          <a:endParaRPr lang="ru-RU"/>
        </a:p>
      </dgm:t>
    </dgm:pt>
    <dgm:pt modelId="{F7C1F8B5-869D-4766-A204-6201E01F9F2C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Способствовать вовлечению учащихся в экспозиционную, презентационную, проектную, поисково-исследовательскую деятельность.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59B30AE-959C-49EB-BA92-6854837F479F}" type="parTrans" cxnId="{C866F7C9-5142-48D4-AE8F-53D8E2C47427}">
      <dgm:prSet/>
      <dgm:spPr/>
      <dgm:t>
        <a:bodyPr/>
        <a:lstStyle/>
        <a:p>
          <a:endParaRPr lang="ru-RU"/>
        </a:p>
      </dgm:t>
    </dgm:pt>
    <dgm:pt modelId="{48FC2BCE-DACE-450B-A2AA-EA0F81C7C8BE}" type="sibTrans" cxnId="{C866F7C9-5142-48D4-AE8F-53D8E2C47427}">
      <dgm:prSet/>
      <dgm:spPr/>
      <dgm:t>
        <a:bodyPr/>
        <a:lstStyle/>
        <a:p>
          <a:endParaRPr lang="ru-RU"/>
        </a:p>
      </dgm:t>
    </dgm:pt>
    <dgm:pt modelId="{14E0F214-9E9C-4E24-B56C-724323ABC342}" type="pres">
      <dgm:prSet presAssocID="{E4E67A80-309A-4724-B769-155C3E9A86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23F834-C6A1-4D0C-8562-056105E6D366}" type="pres">
      <dgm:prSet presAssocID="{642B8BF8-FFE1-47DE-99A7-E6E2AC6A46C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08179-E54A-40A2-9EFE-D62DDD3DFC3A}" type="pres">
      <dgm:prSet presAssocID="{642B8BF8-FFE1-47DE-99A7-E6E2AC6A46C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A17D4-5316-45D1-A7A4-D154D46B4762}" type="pres">
      <dgm:prSet presAssocID="{E4A0E323-D94F-4E06-BE17-B33FDB2B3D27}" presName="parentText" presStyleLbl="node1" presStyleIdx="1" presStyleCnt="2" custLinFactNeighborX="126" custLinFactNeighborY="-2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CBD10-E743-4912-AD37-F5F216DF52FB}" type="pres">
      <dgm:prSet presAssocID="{E4A0E323-D94F-4E06-BE17-B33FDB2B3D27}" presName="childText" presStyleLbl="revTx" presStyleIdx="1" presStyleCnt="2" custLinFactNeighborX="-749" custLinFactNeighborY="13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1DB86-6100-4CA9-99CF-405B759EF093}" srcId="{E4E67A80-309A-4724-B769-155C3E9A8637}" destId="{642B8BF8-FFE1-47DE-99A7-E6E2AC6A46CA}" srcOrd="0" destOrd="0" parTransId="{9C67CC6E-1DC0-4012-87A8-4408ACC55D09}" sibTransId="{E5895811-1684-48F9-9511-EA5EF4CE1447}"/>
    <dgm:cxn modelId="{C5B27E58-0749-4113-A6E9-3C8B7FEF5157}" type="presOf" srcId="{F7C1F8B5-869D-4766-A204-6201E01F9F2C}" destId="{E54CBD10-E743-4912-AD37-F5F216DF52FB}" srcOrd="0" destOrd="2" presId="urn:microsoft.com/office/officeart/2005/8/layout/vList2"/>
    <dgm:cxn modelId="{024DE6C9-7239-476D-8FF1-F3DF673E50AB}" srcId="{E4E67A80-309A-4724-B769-155C3E9A8637}" destId="{E4A0E323-D94F-4E06-BE17-B33FDB2B3D27}" srcOrd="1" destOrd="0" parTransId="{398A8314-4F45-4010-AF16-F3EE9AE31B97}" sibTransId="{69C82CF7-36BD-48CB-B3AC-57F54F378AF1}"/>
    <dgm:cxn modelId="{7C1E46FD-213B-4350-9183-B6D1460B040E}" srcId="{642B8BF8-FFE1-47DE-99A7-E6E2AC6A46CA}" destId="{0FD8BA6A-D4E0-4636-ABEA-78B6CC58BBCE}" srcOrd="0" destOrd="0" parTransId="{C17CCC8F-D89B-40D6-921D-912850944D74}" sibTransId="{B944458D-96D7-4120-8BCF-7DD6DE3E0A8E}"/>
    <dgm:cxn modelId="{C0058C59-C7D6-423A-8458-DC61A4EB3AF4}" type="presOf" srcId="{642B8BF8-FFE1-47DE-99A7-E6E2AC6A46CA}" destId="{6A23F834-C6A1-4D0C-8562-056105E6D366}" srcOrd="0" destOrd="0" presId="urn:microsoft.com/office/officeart/2005/8/layout/vList2"/>
    <dgm:cxn modelId="{50F33F34-77E6-4784-9B94-6C15485633A0}" type="presOf" srcId="{5A7D1A31-BF60-4EFA-B133-C73B91C5C223}" destId="{E54CBD10-E743-4912-AD37-F5F216DF52FB}" srcOrd="0" destOrd="0" presId="urn:microsoft.com/office/officeart/2005/8/layout/vList2"/>
    <dgm:cxn modelId="{EBF17ECE-C7E0-4A92-8A96-56D3167EB680}" srcId="{E4A0E323-D94F-4E06-BE17-B33FDB2B3D27}" destId="{5A7D1A31-BF60-4EFA-B133-C73B91C5C223}" srcOrd="0" destOrd="0" parTransId="{B6E8AC8A-1DCE-443E-91E2-0F8B6F48CE16}" sibTransId="{138B7D78-7E99-44F7-9B34-FD72B0454577}"/>
    <dgm:cxn modelId="{91FB5759-2BC4-4455-928E-0ED1E78F1A0F}" type="presOf" srcId="{E4A0E323-D94F-4E06-BE17-B33FDB2B3D27}" destId="{5F4A17D4-5316-45D1-A7A4-D154D46B4762}" srcOrd="0" destOrd="0" presId="urn:microsoft.com/office/officeart/2005/8/layout/vList2"/>
    <dgm:cxn modelId="{C866F7C9-5142-48D4-AE8F-53D8E2C47427}" srcId="{E4A0E323-D94F-4E06-BE17-B33FDB2B3D27}" destId="{F7C1F8B5-869D-4766-A204-6201E01F9F2C}" srcOrd="2" destOrd="0" parTransId="{259B30AE-959C-49EB-BA92-6854837F479F}" sibTransId="{48FC2BCE-DACE-450B-A2AA-EA0F81C7C8BE}"/>
    <dgm:cxn modelId="{5C29127A-2FC6-41C6-BE7B-8EF7FC458E86}" type="presOf" srcId="{0FD8BA6A-D4E0-4636-ABEA-78B6CC58BBCE}" destId="{A0708179-E54A-40A2-9EFE-D62DDD3DFC3A}" srcOrd="0" destOrd="0" presId="urn:microsoft.com/office/officeart/2005/8/layout/vList2"/>
    <dgm:cxn modelId="{42B0101E-DD7E-44D1-87C7-EF51D8074FC4}" srcId="{E4A0E323-D94F-4E06-BE17-B33FDB2B3D27}" destId="{DF833905-9BEA-490F-9B6B-98AACA876713}" srcOrd="1" destOrd="0" parTransId="{F8E33A63-BD21-4CD7-83C5-8A7A7BBC44D0}" sibTransId="{FD475F99-B549-49CC-A8A4-26DB211C2712}"/>
    <dgm:cxn modelId="{B013A913-6EF4-45F0-848B-36CD07147871}" type="presOf" srcId="{E4E67A80-309A-4724-B769-155C3E9A8637}" destId="{14E0F214-9E9C-4E24-B56C-724323ABC342}" srcOrd="0" destOrd="0" presId="urn:microsoft.com/office/officeart/2005/8/layout/vList2"/>
    <dgm:cxn modelId="{136A835E-8D15-46A9-B55E-3572A292032B}" type="presOf" srcId="{DF833905-9BEA-490F-9B6B-98AACA876713}" destId="{E54CBD10-E743-4912-AD37-F5F216DF52FB}" srcOrd="0" destOrd="1" presId="urn:microsoft.com/office/officeart/2005/8/layout/vList2"/>
    <dgm:cxn modelId="{C000FF8D-31A9-43F6-873E-8D33FD153555}" type="presParOf" srcId="{14E0F214-9E9C-4E24-B56C-724323ABC342}" destId="{6A23F834-C6A1-4D0C-8562-056105E6D366}" srcOrd="0" destOrd="0" presId="urn:microsoft.com/office/officeart/2005/8/layout/vList2"/>
    <dgm:cxn modelId="{11E26178-DF8C-4D4E-B7C6-62E580C21069}" type="presParOf" srcId="{14E0F214-9E9C-4E24-B56C-724323ABC342}" destId="{A0708179-E54A-40A2-9EFE-D62DDD3DFC3A}" srcOrd="1" destOrd="0" presId="urn:microsoft.com/office/officeart/2005/8/layout/vList2"/>
    <dgm:cxn modelId="{37FED3D2-FD6F-4ECC-93AB-7A6EC79B9CA7}" type="presParOf" srcId="{14E0F214-9E9C-4E24-B56C-724323ABC342}" destId="{5F4A17D4-5316-45D1-A7A4-D154D46B4762}" srcOrd="2" destOrd="0" presId="urn:microsoft.com/office/officeart/2005/8/layout/vList2"/>
    <dgm:cxn modelId="{C42BDCE4-908B-469E-8087-F25DB50B5528}" type="presParOf" srcId="{14E0F214-9E9C-4E24-B56C-724323ABC342}" destId="{E54CBD10-E743-4912-AD37-F5F216DF52FB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932B59-E6BD-4480-9D0F-8762EA39BC70}">
      <dsp:nvSpPr>
        <dsp:cNvPr id="0" name=""/>
        <dsp:cNvSpPr/>
      </dsp:nvSpPr>
      <dsp:spPr>
        <a:xfrm>
          <a:off x="0" y="0"/>
          <a:ext cx="8229600" cy="1452555"/>
        </a:xfrm>
        <a:prstGeom prst="roundRect">
          <a:avLst>
            <a:gd name="adj" fmla="val 10000"/>
          </a:avLst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Преподавание биологии немыслимо без проведения экскурсий.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1175" y="0"/>
        <a:ext cx="6438424" cy="1452555"/>
      </dsp:txXfrm>
    </dsp:sp>
    <dsp:sp modelId="{2D72709D-0E24-46D9-9D03-3503BE477D77}">
      <dsp:nvSpPr>
        <dsp:cNvPr id="0" name=""/>
        <dsp:cNvSpPr/>
      </dsp:nvSpPr>
      <dsp:spPr>
        <a:xfrm>
          <a:off x="145255" y="145255"/>
          <a:ext cx="1645920" cy="11620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B2C27E-A96C-4326-93A1-747296BE4842}">
      <dsp:nvSpPr>
        <dsp:cNvPr id="0" name=""/>
        <dsp:cNvSpPr/>
      </dsp:nvSpPr>
      <dsp:spPr>
        <a:xfrm>
          <a:off x="0" y="1597810"/>
          <a:ext cx="8229600" cy="1882598"/>
        </a:xfrm>
        <a:prstGeom prst="roundRect">
          <a:avLst>
            <a:gd name="adj" fmla="val 10000"/>
          </a:avLst>
        </a:prstGeom>
        <a:solidFill>
          <a:srgbClr val="0070C0">
            <a:alpha val="84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«Лучше один раз увидеть, чем сто раз услышать» Виртуальные экскурсии – это  самый эффективный и убедительный способ представления информации, поскольку они создают у зрителя полную иллюзию присутствия.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1175" y="1597810"/>
        <a:ext cx="6438424" cy="1882598"/>
      </dsp:txXfrm>
    </dsp:sp>
    <dsp:sp modelId="{28FF4ABC-7407-406F-BBD8-8932BFD86CF2}">
      <dsp:nvSpPr>
        <dsp:cNvPr id="0" name=""/>
        <dsp:cNvSpPr/>
      </dsp:nvSpPr>
      <dsp:spPr>
        <a:xfrm>
          <a:off x="145255" y="1958087"/>
          <a:ext cx="1645920" cy="11620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6904"/>
            <a:satOff val="287"/>
            <a:lumOff val="-106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2BB4C7-94EC-4D3B-8AA6-26C76FF2E65D}">
      <dsp:nvSpPr>
        <dsp:cNvPr id="0" name=""/>
        <dsp:cNvSpPr/>
      </dsp:nvSpPr>
      <dsp:spPr>
        <a:xfrm>
          <a:off x="0" y="3632629"/>
          <a:ext cx="8229600" cy="145255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Виртуальные биологические музеи предоставляют возможность посетить  музей, не считаясь ни временем, ни расстоянием, ни финансовыми возможностями.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1175" y="3632629"/>
        <a:ext cx="6438424" cy="1452555"/>
      </dsp:txXfrm>
    </dsp:sp>
    <dsp:sp modelId="{5C183194-384B-4E12-8CF0-0D116E36E480}">
      <dsp:nvSpPr>
        <dsp:cNvPr id="0" name=""/>
        <dsp:cNvSpPr/>
      </dsp:nvSpPr>
      <dsp:spPr>
        <a:xfrm>
          <a:off x="145255" y="3770919"/>
          <a:ext cx="1645920" cy="11620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3807"/>
            <a:satOff val="574"/>
            <a:lumOff val="-213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3F834-C6A1-4D0C-8562-056105E6D366}">
      <dsp:nvSpPr>
        <dsp:cNvPr id="0" name=""/>
        <dsp:cNvSpPr/>
      </dsp:nvSpPr>
      <dsp:spPr>
        <a:xfrm>
          <a:off x="0" y="21644"/>
          <a:ext cx="8229600" cy="108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Цель проекта: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644"/>
        <a:ext cx="8229600" cy="1085760"/>
      </dsp:txXfrm>
    </dsp:sp>
    <dsp:sp modelId="{A0708179-E54A-40A2-9EFE-D62DDD3DFC3A}">
      <dsp:nvSpPr>
        <dsp:cNvPr id="0" name=""/>
        <dsp:cNvSpPr/>
      </dsp:nvSpPr>
      <dsp:spPr>
        <a:xfrm>
          <a:off x="0" y="1107404"/>
          <a:ext cx="8229600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Стимулирование познавательной активности учащихся в изучении предметов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естественно-научной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направленности через экскурсионную деятельность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07404"/>
        <a:ext cx="8229600" cy="960480"/>
      </dsp:txXfrm>
    </dsp:sp>
    <dsp:sp modelId="{5F4A17D4-5316-45D1-A7A4-D154D46B4762}">
      <dsp:nvSpPr>
        <dsp:cNvPr id="0" name=""/>
        <dsp:cNvSpPr/>
      </dsp:nvSpPr>
      <dsp:spPr>
        <a:xfrm>
          <a:off x="0" y="2034643"/>
          <a:ext cx="8229600" cy="108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Задачи проекта: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34643"/>
        <a:ext cx="8229600" cy="1085760"/>
      </dsp:txXfrm>
    </dsp:sp>
    <dsp:sp modelId="{E54CBD10-E743-4912-AD37-F5F216DF52FB}">
      <dsp:nvSpPr>
        <dsp:cNvPr id="0" name=""/>
        <dsp:cNvSpPr/>
      </dsp:nvSpPr>
      <dsp:spPr>
        <a:xfrm>
          <a:off x="0" y="3175288"/>
          <a:ext cx="8229600" cy="1350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Ознакомить со структурой  виртуального  музея;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Стимулировать освоение и использование учащимися  новых информационно-коммуникативных технологий в   практике; 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Способствовать вовлечению учащихся в экспозиционную, презентационную, проектную, поисково-исследовательскую деятельность.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75288"/>
        <a:ext cx="8229600" cy="1350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2431-5EF6-4808-A2A7-C0C82E8D619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7A6F-5041-45C8-9C83-A0C4DA4D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2431-5EF6-4808-A2A7-C0C82E8D619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7A6F-5041-45C8-9C83-A0C4DA4D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2431-5EF6-4808-A2A7-C0C82E8D619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7A6F-5041-45C8-9C83-A0C4DA4D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2431-5EF6-4808-A2A7-C0C82E8D619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7A6F-5041-45C8-9C83-A0C4DA4D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2431-5EF6-4808-A2A7-C0C82E8D619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7A6F-5041-45C8-9C83-A0C4DA4D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2431-5EF6-4808-A2A7-C0C82E8D619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7A6F-5041-45C8-9C83-A0C4DA4D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2431-5EF6-4808-A2A7-C0C82E8D619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7A6F-5041-45C8-9C83-A0C4DA4D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2431-5EF6-4808-A2A7-C0C82E8D619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7A6F-5041-45C8-9C83-A0C4DA4D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2431-5EF6-4808-A2A7-C0C82E8D619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7A6F-5041-45C8-9C83-A0C4DA4D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2431-5EF6-4808-A2A7-C0C82E8D619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7A6F-5041-45C8-9C83-A0C4DA4D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2431-5EF6-4808-A2A7-C0C82E8D619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7A6F-5041-45C8-9C83-A0C4DA4D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2431-5EF6-4808-A2A7-C0C82E8D619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7A6F-5041-45C8-9C83-A0C4DA4D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55;&#1088;&#1086;&#1077;&#1082;&#1090;%20&#1042;&#1080;&#1088;&#1090;&#1091;&#1072;&#1083;&#1100;&#1085;&#1072;&#1103;%20&#1101;&#1082;&#1089;&#1082;&#1091;&#1088;&#1089;&#1080;&#1103;\&#1042;&#1080;&#1076;&#1077;&#1086;%20&#1076;&#1083;&#1103;%20&#1084;&#1091;&#1079;&#1077;&#1103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osmetod.ru/centr/proekty/urok-v-moskve/nachalnaya-shkola/tsvet-v-prirode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ygotebody.com/" TargetMode="External"/><Relationship Id="rId7" Type="http://schemas.openxmlformats.org/officeDocument/2006/relationships/hyperlink" Target="https://www.paleo.ru/museum/exposur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eo.ru/museum/exposure/" TargetMode="External"/><Relationship Id="rId5" Type="http://schemas.openxmlformats.org/officeDocument/2006/relationships/hyperlink" Target="https://rosuchebnik.ru/material/elektronnye-obrazovatelnye-resursy-po-biologii/" TargetMode="External"/><Relationship Id="rId4" Type="http://schemas.openxmlformats.org/officeDocument/2006/relationships/hyperlink" Target="http://zoomuseum.net/virtua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идео для музе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526692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Календарно – тематический план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(фрагмент)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3" y="1844675"/>
          <a:ext cx="9684570" cy="599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095"/>
                <a:gridCol w="1614095"/>
                <a:gridCol w="1614095"/>
                <a:gridCol w="1614095"/>
                <a:gridCol w="1614095"/>
                <a:gridCol w="16140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Виртуальный музей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 Дарвиновский музей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«Мир под микроскопом»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http://mosmetod.ru/centr/proekty/urok-v-moskve/bio..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биологический музей им. К. А. Тимирязева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«Где один гриб, там и другой»</a:t>
                      </a: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Рабочий лист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http://mosmetod.ru/centr/proekty/urok-v-moskve/nac...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Многообразие растительного мира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Обзорная экскурсия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Споровые растения (водоросли, мхи 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папородникообразные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Маршрутный лист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irinindom.ru/wp-content/uploads/2016/01/strategi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78144" cy="1772816"/>
          </a:xfrm>
          <a:prstGeom prst="rect">
            <a:avLst/>
          </a:prstGeom>
          <a:noFill/>
        </p:spPr>
      </p:pic>
      <p:graphicFrame>
        <p:nvGraphicFramePr>
          <p:cNvPr id="8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844824"/>
          <a:ext cx="968457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095"/>
                <a:gridCol w="1614095"/>
                <a:gridCol w="1614095"/>
                <a:gridCol w="1614095"/>
                <a:gridCol w="1614095"/>
                <a:gridCol w="16140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Виртуальный музей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Виртуальные  музеи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Обзор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сайтов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7-11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Знакомство с сайтами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  с и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нтерфейсом сайта.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 Дарвиновский музей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«Мир под микроскопом»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Практическая работа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http://mosmetod.ru/centr/proekty/urok-v-moskve/bio..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биологический музей им. К. А. Тимирязева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«Где один гриб, там и другой»</a:t>
                      </a: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работа</a:t>
                      </a:r>
                    </a:p>
                    <a:p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Рабочий лист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http://mosmetod.ru/centr/proekty/urok-v-moskve/nac...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биологический музей им. К. А. Тимирязева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Многообразие растительного мира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Обзорная экскурсия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http://mosmetod.ru/centr/proekty/urok-v-moskve/nac...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биологический музей им. К. А. Тимирязева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Споровые растения (водоросли, мхи 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папородникообразные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Практическая работа</a:t>
                      </a:r>
                    </a:p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Маршрутный лист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http://mosmetod.ru/centr/proekty/urok-v-moskve/nac...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857364"/>
          <a:ext cx="968457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095"/>
                <a:gridCol w="1614095"/>
                <a:gridCol w="1614095"/>
                <a:gridCol w="1614095"/>
                <a:gridCol w="1614095"/>
                <a:gridCol w="16140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Виртуальный музей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Виртуальные  музеи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Обзор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сайтов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7-11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Знакомство с сайтами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  с и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нтерфейсом сайта.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 Дарвиновский музей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«Мир под микроскопом»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Практическая работа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http://mosmetod.ru/centr/proekty/urok-v-moskve/bio..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биологический музей им. К. А. Тимирязева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«Где один гриб, там и другой»</a:t>
                      </a: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работа</a:t>
                      </a:r>
                    </a:p>
                    <a:p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Рабочий лист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http://mosmetod.ru/centr/proekty/urok-v-moskve/nac...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биологический музей им. К. А. Тимирязева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Многообразие растительного мира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Обзорная экскурсия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http://mosmetod.ru/centr/proekty/urok-v-moskve/nac...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биологический музей им. К. А. Тимирязева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Споровые растения (водоросли, мхи 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папородникообразные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Практическая работа</a:t>
                      </a:r>
                    </a:p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Маршрутный лист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http://mosmetod.ru/centr/proekty/urok-v-moskve/nac...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896544" cy="836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Календарно – тематический план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684568" cy="55012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0" y="764704"/>
          <a:ext cx="9684570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095"/>
                <a:gridCol w="1614095"/>
                <a:gridCol w="1614095"/>
                <a:gridCol w="1614095"/>
                <a:gridCol w="1614095"/>
                <a:gridCol w="16140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Виртуальный музей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Виртуальный 3D атлас анатомии человека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Организм человека и его строение.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интеллект - карты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https://www.zygotebody.com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Виртуальный 3</a:t>
                      </a:r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тур  по Зоологическому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музею ТНУ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Животные Сибири и Дальнего Востока.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Подготовить презентацию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http://zoomuseum.net/virtual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«Вся биология» 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Учёные - биологи</a:t>
                      </a:r>
                    </a:p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Подготовить презентацию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/>
                        </a:rPr>
                        <a:t>https://rosuchebnik.ru/material/elektronnye-obrazovatelnye-resursy-po-biologii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 </a:t>
                      </a:r>
                      <a:r>
                        <a:rPr lang="ru-RU" sz="1600" b="0" i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Палеонтологический</a:t>
                      </a:r>
                      <a:r>
                        <a:rPr lang="ru-RU" sz="1600" b="0" i="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музей</a:t>
                      </a:r>
                      <a:r>
                        <a:rPr lang="ru-RU" sz="1600" b="0" i="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им. Ю. А. Орлова</a:t>
                      </a:r>
                      <a:r>
                        <a:rPr lang="ru-RU" sz="1600" b="1" i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.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Докембрий и ранний палеозой, беспозвоночные животные и растения</a:t>
                      </a:r>
                      <a:endParaRPr lang="ru-RU" sz="1600" b="0" i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Прослушивание 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аудиогида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https://www.paleo.ru/museum/exposure/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работа «Где один гриб, там и другой»                    Пример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Рабочий лист № 1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 1.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Вставьте в текст пропущенные слова, используя предлагаемый словарь.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Вегетативное тело гриба называется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состоит из многочисленных нитей _________ Всасывают грибы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______вещества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всей поверхностью тела. Грибы, поселяющиеся на живых организмах и питающиеся их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______веществами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 типу питания называются грибами -________________.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Словарь: 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органические, питательные, неорганические, сапрофиты, паразиты, гетеротрофный, автотрофный, симбионты, микориза, мицелий, клетки, гифы.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 2.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материалы экспозиции, заполните схему питания грибов: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вставьте в ячейки схемы пропущенные слова;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найдите на экспозиции и изучите перечисленные ниже 5 видов грибов, распределите их в схеме по типу питания.</a:t>
            </a:r>
          </a:p>
          <a:p>
            <a:pPr>
              <a:buNone/>
            </a:pPr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грибов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Трюфель, Строчок осенний,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Отидея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заячья, Чага (березовый гриб),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Кордицепс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военный.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 _____________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Закончите предложение о роли пластинок в жизни грибов. Нижний слой шляпки грибов, может быть пластинчатый или _____________________.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пластинках шляпки плодового тела гриба развиваются ____________.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Составьте пищевую цепь с участием гриба-паразита: ______________ _____________ ________________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 3.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на экспозиции предложенных 3 вида грибов. Изучив особенности их внешнего строения, установите соответствие название гриба с его описанием.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Желчный гриб.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Крупный гриб. Шляпка до 20 см в диаметре, сначала полушаровидная, затем выпуклая, красная, оранжевая или буроватая. Нижняя поверхность гриба трубчатая, грязно-белая или сероватая. Ножка плотная до 20 см в высоту беловатая с темными чешуйками.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Проекта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участие школьников в олимпиадах, конференциях и конкурсах различных уровней.</a:t>
            </a:r>
          </a:p>
          <a:p>
            <a:pPr>
              <a:buNone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выпускниками школы профессий естественнонаучного направления.</a:t>
            </a:r>
          </a:p>
          <a:p>
            <a:pPr>
              <a:buNone/>
            </a:pP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дальнейшего развития проекта: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Особенностью проекта может быть его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тиражируемость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использование в рамках не только МАОУ «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Цаган-Моринская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СОШ»», но и другими учебными заведениями. На основе данного проекта предполагается: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Участие в методических семинарах, совещаниях, конференциях различного уровня (школьного, муниципального, республиканского).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Публикации, распространение опыта.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Обобщение педагогического опыта «Виртуальная экскурсия по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БиоМузеям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.».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Дальнейшее развитие интеллектуального и творческого потенциала каждого ребенка, формирование ключевых компетенций, повышения качества учебно-воспитательного процесса.</a:t>
            </a:r>
          </a:p>
          <a:p>
            <a:pPr>
              <a:buNone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Желаем Вам приятной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виртуальной экскурсии по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БиоМузеям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63367"/>
            <a:ext cx="5189265" cy="2594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1"/>
            <a:ext cx="5976664" cy="41764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этап всероссийского конкурса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«Педагогический дебют – 2019»</a:t>
            </a: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ОБРАЗОВАТЕЛЬНЫЙ ПРОЕКТ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«ВИРТУАЛЬНЫЕ ЭКСКУРСИИ ПО БИОМУЗЕЯМ»</a:t>
            </a: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Данзанова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Хандама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Чойжомсоевна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биологии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«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Цаган-Мориская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2019 г.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864096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5400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4213" y="1772816"/>
          <a:ext cx="822960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https://im0-tub-ru.yandex.net/i?id=2e1bd9c83a69730727e35490c9c7b650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1739280" cy="17008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789040"/>
            <a:ext cx="1656184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go.franconnect.com/hs-fs/hubfs/FranConnect_Insights/News/news-time-means-money.jpg?width=1028&amp;height=450&amp;name=news-time-means-mone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517232"/>
            <a:ext cx="1656183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Новизна проекта: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92896"/>
            <a:ext cx="8003232" cy="36332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Новизна проекта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заключатся  в том, что виртуальная экскурсия является инновационной формой учебной и </a:t>
            </a:r>
            <a:r>
              <a:rPr lang="ru-RU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деятельности, направленной не только на получение предметных знаний, но и формирование коммуникативных, познавательных , регулятивных учебных действий ,  способствует повышению интереса не только к предмету но и культурному наследию.</a:t>
            </a:r>
          </a:p>
          <a:p>
            <a:endParaRPr lang="ru-RU" dirty="0"/>
          </a:p>
        </p:txBody>
      </p:sp>
      <p:pic>
        <p:nvPicPr>
          <p:cNvPr id="26626" name="Picture 2" descr="http://fb.ru/misc/i/gallery/19663/1273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6628" name="Picture 4" descr="http://fb.ru/misc/i/gallery/19663/1273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6630" name="Picture 6" descr="http://14gimnazia.com/stella/18-19/741px-logotip_proekta_metodichesij_navig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3059832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kashtosch.edumsko.ru/uploads/2000/1246/section/72604/2017/aprel_/kartinka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26940" cy="1582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Ценность образовательного проекта: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67645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единении биологии и виртуального музея предоставляется возможность внести в традиционный школьный курс биологии разнообразные методы и стили, свойственные  дисциплинам естественного цикла;</a:t>
            </a:r>
          </a:p>
          <a:p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 Расширение возможности формирования у учащихся   мотивации   к обучению  через усиление прикладной направленности  предмета биологии;</a:t>
            </a:r>
          </a:p>
          <a:p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Приобретение опыта  в более качественном преподавании биологии, культивируя значимость роли  предмета в развитии культуры и общества.</a:t>
            </a:r>
          </a:p>
          <a:p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 - декабрь 2019 г.</a:t>
            </a:r>
          </a:p>
          <a:p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учащиеся 7-11 классов.</a:t>
            </a:r>
          </a:p>
          <a:p>
            <a:endParaRPr lang="ru-RU" dirty="0"/>
          </a:p>
        </p:txBody>
      </p:sp>
      <p:pic>
        <p:nvPicPr>
          <p:cNvPr id="1026" name="Picture 2" descr="http://www.ripiro.ru/pluginfile.php/41/course/overviewfiles/galochk%D0%B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2632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92392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этап: теоретико-проектировочный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(январь-февраль 2019 г.)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.План подготовки виртуальной экскурсии.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1.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цели экскурсии;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Выбрать объект изучения;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Поиск Интернет-ресурсов об изучаемом объекте;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Формулировка проблемы;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Определение задачи, которые учащимся необходимо    будет решить;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Определение последовательности ознакомления с  сайтами 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БиоМузеев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7. Определение формы отчета или наглядного оформления результатов экскурсии</a:t>
            </a:r>
          </a:p>
          <a:p>
            <a:pPr algn="ctr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kolokolchik86.ucoz.net/INNOVAC_DEYATEL/innov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64495" cy="1514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508104" y="260649"/>
            <a:ext cx="4172000" cy="9361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1032" y="2060848"/>
            <a:ext cx="8712968" cy="4298032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этап: конструкторско-внедренческий</a:t>
            </a:r>
            <a:endParaRPr lang="ru-RU" sz="2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(март  - ноябрь 2019 г.)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втором этапе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учащиеся  знакомятся с материалами на сайтах виртуальных биологических и зоологических музеев.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Сбор информации. Обмен информацией.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Выполнение учебной и практической работы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творческие и исследовательские проекты, выполнение заданий по маршрутным листам, фотоальбомы, создание презентаций, ментальных карт и т.д.</a:t>
            </a:r>
          </a:p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s://www.hse.ru/data/2014/01/20/1327056488/2Kon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378695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744416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этап: рефлексивно-обобщающий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(декабрь 2019 г.)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Обобщение, оформление результатов экскурсионной деятельности, опыта работы и его презентация  через выступления или публикации.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картотеки творческих и исследовательских работ учащихся.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 участников проекта.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Анализ уровня удовлетворенности участников проекта: организационный, познавательный, эмоциональный.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mage.freepik.com/free-vector/no-translate-detected_23-2147509451.jpg"/>
          <p:cNvPicPr>
            <a:picLocks noChangeAspect="1" noChangeArrowheads="1"/>
          </p:cNvPicPr>
          <p:nvPr/>
        </p:nvPicPr>
        <p:blipFill>
          <a:blip r:embed="rId3" cstate="print"/>
          <a:srcRect t="11582" b="8842"/>
          <a:stretch>
            <a:fillRect/>
          </a:stretch>
        </p:blipFill>
        <p:spPr bwMode="auto">
          <a:xfrm>
            <a:off x="0" y="0"/>
            <a:ext cx="1979712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810</Words>
  <Application>Microsoft Office PowerPoint</Application>
  <PresentationFormat>Экран (4:3)</PresentationFormat>
  <Paragraphs>226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видео</vt:lpstr>
      <vt:lpstr>Слайд 2</vt:lpstr>
      <vt:lpstr>Актуальность проекта</vt:lpstr>
      <vt:lpstr>Новизна проекта:</vt:lpstr>
      <vt:lpstr>Слайд 5</vt:lpstr>
      <vt:lpstr>Ценность образовательного проекта: </vt:lpstr>
      <vt:lpstr>План реализации проекта</vt:lpstr>
      <vt:lpstr>План реализации проекта</vt:lpstr>
      <vt:lpstr>План реализации проекта</vt:lpstr>
      <vt:lpstr>Календарно – тематический план (фрагмент)</vt:lpstr>
      <vt:lpstr>Календарно – тематический план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</dc:title>
  <dc:creator>Пользователь Windows</dc:creator>
  <cp:lastModifiedBy>231m</cp:lastModifiedBy>
  <cp:revision>121</cp:revision>
  <dcterms:created xsi:type="dcterms:W3CDTF">2019-02-15T15:28:29Z</dcterms:created>
  <dcterms:modified xsi:type="dcterms:W3CDTF">2019-02-21T14:33:48Z</dcterms:modified>
</cp:coreProperties>
</file>