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6" r:id="rId2"/>
  </p:sldMasterIdLst>
  <p:notesMasterIdLst>
    <p:notesMasterId r:id="rId51"/>
  </p:notesMasterIdLst>
  <p:sldIdLst>
    <p:sldId id="874" r:id="rId3"/>
    <p:sldId id="1019" r:id="rId4"/>
    <p:sldId id="835" r:id="rId5"/>
    <p:sldId id="728" r:id="rId6"/>
    <p:sldId id="1020" r:id="rId7"/>
    <p:sldId id="1032" r:id="rId8"/>
    <p:sldId id="1053" r:id="rId9"/>
    <p:sldId id="1033" r:id="rId10"/>
    <p:sldId id="1021" r:id="rId11"/>
    <p:sldId id="1034" r:id="rId12"/>
    <p:sldId id="1054" r:id="rId13"/>
    <p:sldId id="1055" r:id="rId14"/>
    <p:sldId id="1035" r:id="rId15"/>
    <p:sldId id="1022" r:id="rId16"/>
    <p:sldId id="1036" r:id="rId17"/>
    <p:sldId id="1056" r:id="rId18"/>
    <p:sldId id="1057" r:id="rId19"/>
    <p:sldId id="1037" r:id="rId20"/>
    <p:sldId id="1023" r:id="rId21"/>
    <p:sldId id="1038" r:id="rId22"/>
    <p:sldId id="1058" r:id="rId23"/>
    <p:sldId id="1041" r:id="rId24"/>
    <p:sldId id="1024" r:id="rId25"/>
    <p:sldId id="1040" r:id="rId26"/>
    <p:sldId id="1060" r:id="rId27"/>
    <p:sldId id="1039" r:id="rId28"/>
    <p:sldId id="1025" r:id="rId29"/>
    <p:sldId id="1042" r:id="rId30"/>
    <p:sldId id="1059" r:id="rId31"/>
    <p:sldId id="1043" r:id="rId32"/>
    <p:sldId id="1026" r:id="rId33"/>
    <p:sldId id="1044" r:id="rId34"/>
    <p:sldId id="1061" r:id="rId35"/>
    <p:sldId id="1045" r:id="rId36"/>
    <p:sldId id="1027" r:id="rId37"/>
    <p:sldId id="1046" r:id="rId38"/>
    <p:sldId id="1062" r:id="rId39"/>
    <p:sldId id="1047" r:id="rId40"/>
    <p:sldId id="1028" r:id="rId41"/>
    <p:sldId id="1048" r:id="rId42"/>
    <p:sldId id="1063" r:id="rId43"/>
    <p:sldId id="1049" r:id="rId44"/>
    <p:sldId id="1029" r:id="rId45"/>
    <p:sldId id="1050" r:id="rId46"/>
    <p:sldId id="1064" r:id="rId47"/>
    <p:sldId id="1051" r:id="rId48"/>
    <p:sldId id="1030" r:id="rId49"/>
    <p:sldId id="1052" r:id="rId5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12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912" y="120"/>
      </p:cViewPr>
      <p:guideLst>
        <p:guide orient="horz" pos="228"/>
        <p:guide pos="226"/>
        <p:guide pos="5534"/>
        <p:guide orient="horz" pos="3012"/>
        <p:guide pos="2767"/>
        <p:guide pos="29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45A02-2392-4178-9488-CC78F4C0704B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2FECC-0297-45B0-B6A2-5348FA88E8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4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98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69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8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7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80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39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25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24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542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45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4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004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18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39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590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67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84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874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44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222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88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3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129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291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495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015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4423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912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9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8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42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06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1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E0E06-5A83-4907-924B-CCA8D8A712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85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60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62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2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1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8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1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6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04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4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55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1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4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1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19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3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1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6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6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66"/>
              <a:t>чт 16.04.20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9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45F0-4AC9-457D-963C-B9485FB5266E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444B-0953-4852-A9C6-457FA6A60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7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42.xml"/><Relationship Id="rId3" Type="http://schemas.openxmlformats.org/officeDocument/2006/relationships/image" Target="../media/image5.png"/><Relationship Id="rId7" Type="http://schemas.openxmlformats.org/officeDocument/2006/relationships/slide" Target="slide18.xml"/><Relationship Id="rId12" Type="http://schemas.openxmlformats.org/officeDocument/2006/relationships/slide" Target="slide3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34.xml"/><Relationship Id="rId5" Type="http://schemas.openxmlformats.org/officeDocument/2006/relationships/slide" Target="slide8.xml"/><Relationship Id="rId15" Type="http://schemas.openxmlformats.org/officeDocument/2006/relationships/image" Target="../media/image3.png"/><Relationship Id="rId10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26.xml"/><Relationship Id="rId14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31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35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39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slide" Target="slide41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3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43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slide" Target="slide45.xml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47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711381"/>
            <a:ext cx="4033837" cy="3720738"/>
            <a:chOff x="358777" y="376238"/>
            <a:chExt cx="4033837" cy="372073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F359D35-0E1D-4DAE-A901-625BB4BA1923}"/>
                </a:ext>
              </a:extLst>
            </p:cNvPr>
            <p:cNvSpPr/>
            <p:nvPr/>
          </p:nvSpPr>
          <p:spPr>
            <a:xfrm>
              <a:off x="358777" y="894326"/>
              <a:ext cx="4033837" cy="23083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5000">
                  <a:solidFill>
                    <a:schemeClr val="bg1"/>
                  </a:solidFill>
                  <a:latin typeface="Merriweather"/>
                </a:rPr>
                <a:t>День пожарной охраны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F04760A0-D719-477F-AB7F-7FD0C8F756F8}"/>
                </a:ext>
              </a:extLst>
            </p:cNvPr>
            <p:cNvSpPr/>
            <p:nvPr/>
          </p:nvSpPr>
          <p:spPr>
            <a:xfrm>
              <a:off x="358777" y="376238"/>
              <a:ext cx="195658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400">
                  <a:solidFill>
                    <a:srgbClr val="FFC000"/>
                  </a:solidFill>
                  <a:latin typeface="Merriweather"/>
                </a:rPr>
                <a:t>Игра</a:t>
              </a:r>
            </a:p>
          </p:txBody>
        </p:sp>
        <p:sp>
          <p:nvSpPr>
            <p:cNvPr id="8" name="Скругленный прямоугольник 12">
              <a:hlinkClick r:id="rId3" action="ppaction://hlinksldjump"/>
              <a:extLst>
                <a:ext uri="{FF2B5EF4-FFF2-40B4-BE49-F238E27FC236}">
                  <a16:creationId xmlns:a16="http://schemas.microsoft.com/office/drawing/2014/main" id="{259DFE83-0565-43F2-99ED-D4745E662E15}"/>
                </a:ext>
              </a:extLst>
            </p:cNvPr>
            <p:cNvSpPr/>
            <p:nvPr/>
          </p:nvSpPr>
          <p:spPr>
            <a:xfrm>
              <a:off x="381001" y="3556972"/>
              <a:ext cx="2606675" cy="54000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254000" dist="190500" dir="5400000" sx="90000" sy="90000" algn="t" rotWithShape="0">
                <a:schemeClr val="tx1">
                  <a:alpha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70000" tIns="135000" rIns="270000" bIns="135000" rtlCol="0" anchor="ctr">
              <a:spAutoFit/>
            </a:bodyPr>
            <a:lstStyle/>
            <a:p>
              <a:pPr algn="ctr" defTabSz="685783"/>
              <a:r>
                <a:rPr lang="ru-RU" sz="1400">
                  <a:solidFill>
                    <a:prstClr val="white"/>
                  </a:solidFill>
                  <a:latin typeface="Merriweather" panose="00000500000000000000" pitchFamily="2" charset="-52"/>
                  <a:ea typeface="Roboto Slab" pitchFamily="2" charset="0"/>
                </a:rPr>
                <a:t>Начать игру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5CD6E6-4EA5-457E-9E51-C5099DEBF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9932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6000" r="-2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801075"/>
            <a:ext cx="4413249" cy="9145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Каска или шлем пожарного предназначены для защиты головы от различного вида воздействий.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597319"/>
            <a:ext cx="4413249" cy="11188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Шлем должен выдерживать температуру воздуха 150 °С на протяжении 30 минут </a:t>
            </a:r>
          </a:p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без видимых повреждений и нарушений целостности.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жарная охрана: прошлое и настоящее (Музей пожарной охраны в ...">
            <a:extLst>
              <a:ext uri="{FF2B5EF4-FFF2-40B4-BE49-F238E27FC236}">
                <a16:creationId xmlns:a16="http://schemas.microsoft.com/office/drawing/2014/main" id="{4CDB0CA3-046C-4D19-BC55-09930E930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1"/>
            <a:ext cx="2483998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Всадник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4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Колокольный</a:t>
            </a:r>
          </a:p>
        </p:txBody>
      </p:sp>
      <p:sp>
        <p:nvSpPr>
          <p:cNvPr id="15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Курьер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6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Вестовой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7B0C70-7A6B-4FBF-8A93-3142B4154360}"/>
              </a:ext>
            </a:extLst>
          </p:cNvPr>
          <p:cNvSpPr/>
          <p:nvPr/>
        </p:nvSpPr>
        <p:spPr>
          <a:xfrm>
            <a:off x="395290" y="1149119"/>
            <a:ext cx="5267281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назывался боец, который в далёком прошлом скакал впереди пожарного обоза? </a:t>
            </a:r>
          </a:p>
        </p:txBody>
      </p:sp>
    </p:spTree>
    <p:extLst>
      <p:ext uri="{BB962C8B-B14F-4D97-AF65-F5344CB8AC3E}">
        <p14:creationId xmlns:p14="http://schemas.microsoft.com/office/powerpoint/2010/main" val="2356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374C7F-E2C6-4568-A0AB-E85092B6D7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4" y="445048"/>
            <a:ext cx="1332243" cy="4263178"/>
          </a:xfrm>
          <a:prstGeom prst="rect">
            <a:avLst/>
          </a:prstGeom>
        </p:spPr>
      </p:pic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F091C290-7652-4C18-8BD4-CE4AC0E5D730}"/>
              </a:ext>
            </a:extLst>
          </p:cNvPr>
          <p:cNvSpPr/>
          <p:nvPr/>
        </p:nvSpPr>
        <p:spPr>
          <a:xfrm>
            <a:off x="2687150" y="1560412"/>
            <a:ext cx="3608142" cy="186963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В далёком прошлом человека, скачущего перед пожарным обозом, называли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вестовым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Возможно, уже тогда на нём был надет обязательный элемент экипировки пожарного –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защитная куртка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</a:t>
            </a:r>
          </a:p>
        </p:txBody>
      </p:sp>
      <p:sp>
        <p:nvSpPr>
          <p:cNvPr id="8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57368E36-D6FC-4D1F-AEAA-B15F7764DA46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32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306813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393564"/>
            <a:ext cx="4800599" cy="132319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На уровне груди, спины и по нижнему краю куртки обязательно нашиваются светоотражающие полосы, они помогают быстро обнаружить пожарного при сильном задымлении или отсутствии света в помещении.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t="-26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992131"/>
            <a:ext cx="3606799" cy="7102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На спине пожарного расположена надпись «Пожарная охрана».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БРАНДМЕЙСТЕР: ООО компания по пожарной безопасности ...">
            <a:extLst>
              <a:ext uri="{FF2B5EF4-FFF2-40B4-BE49-F238E27FC236}">
                <a16:creationId xmlns:a16="http://schemas.microsoft.com/office/drawing/2014/main" id="{B6C25CF2-0405-4B08-86FA-CBECB68ED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0"/>
            <a:ext cx="2483999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Фурман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4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Брандмейстер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5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Поручик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6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Брандмайор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32DF3B-2E86-4BC8-90B7-803D618D3BDF}"/>
              </a:ext>
            </a:extLst>
          </p:cNvPr>
          <p:cNvSpPr/>
          <p:nvPr/>
        </p:nvSpPr>
        <p:spPr>
          <a:xfrm>
            <a:off x="395290" y="1149119"/>
            <a:ext cx="5267281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 </a:t>
            </a:r>
            <a:r>
              <a:rPr lang="en-US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XIX </a:t>
            </a: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веке называли начальника пожарной команды? </a:t>
            </a:r>
          </a:p>
        </p:txBody>
      </p:sp>
    </p:spTree>
    <p:extLst>
      <p:ext uri="{BB962C8B-B14F-4D97-AF65-F5344CB8AC3E}">
        <p14:creationId xmlns:p14="http://schemas.microsoft.com/office/powerpoint/2010/main" val="31815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4DF6CE-E524-40BA-89CA-378CBF5D00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2" y="445053"/>
            <a:ext cx="1332242" cy="4263173"/>
          </a:xfrm>
          <a:prstGeom prst="rect">
            <a:avLst/>
          </a:prstGeom>
        </p:spPr>
      </p:pic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86F32C3F-7738-4C93-A9FB-F2513C5D7AB4}"/>
              </a:ext>
            </a:extLst>
          </p:cNvPr>
          <p:cNvSpPr/>
          <p:nvPr/>
        </p:nvSpPr>
        <p:spPr>
          <a:xfrm>
            <a:off x="2687150" y="1679595"/>
            <a:ext cx="3608142" cy="1631273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В </a:t>
            </a:r>
            <a:r>
              <a:rPr lang="en-US" sz="1400" dirty="0">
                <a:solidFill>
                  <a:schemeClr val="bg1"/>
                </a:solidFill>
                <a:latin typeface="Roboto Slab"/>
              </a:rPr>
              <a:t>XIX 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веке начальника пожарной команды называли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брандмейстером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 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И он должен был носить важный элемент экипировки – </a:t>
            </a:r>
          </a:p>
          <a:p>
            <a:pPr algn="ctr" defTabSz="685749">
              <a:defRPr/>
            </a:pPr>
            <a:r>
              <a:rPr lang="ru-RU" sz="1400" b="1" dirty="0">
                <a:solidFill>
                  <a:schemeClr val="bg1"/>
                </a:solidFill>
                <a:latin typeface="Roboto Slab"/>
              </a:rPr>
              <a:t>защитные брюки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</a:t>
            </a:r>
          </a:p>
        </p:txBody>
      </p:sp>
      <p:sp>
        <p:nvSpPr>
          <p:cNvPr id="8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765BF3F9-0C4C-4C85-A7D9-1B89275A5128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8269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ru-RU" sz="1013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38B341-B161-48A8-880E-873A12CA79A1}"/>
              </a:ext>
            </a:extLst>
          </p:cNvPr>
          <p:cNvSpPr txBox="1"/>
          <p:nvPr/>
        </p:nvSpPr>
        <p:spPr>
          <a:xfrm>
            <a:off x="3405660" y="107154"/>
            <a:ext cx="2332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ru-RU" sz="2200">
                <a:solidFill>
                  <a:prstClr val="black"/>
                </a:solidFill>
                <a:latin typeface="Merriweather" panose="00000500000000000000" pitchFamily="2" charset="-52"/>
              </a:rPr>
              <a:t>Правила игры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3C4D3B4A-BAD7-4541-8D51-AAF132903464}"/>
              </a:ext>
            </a:extLst>
          </p:cNvPr>
          <p:cNvSpPr txBox="1"/>
          <p:nvPr/>
        </p:nvSpPr>
        <p:spPr>
          <a:xfrm>
            <a:off x="420922" y="1005682"/>
            <a:ext cx="3909544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Вам предстоит собрать пожарного </a:t>
            </a: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на задание.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Для этого необходимо </a:t>
            </a:r>
            <a:r>
              <a:rPr lang="ru-RU" sz="1400" b="1" dirty="0">
                <a:solidFill>
                  <a:prstClr val="black"/>
                </a:solidFill>
                <a:latin typeface="Open Sans"/>
              </a:rPr>
              <a:t>правильно</a:t>
            </a:r>
            <a:r>
              <a:rPr lang="ru-RU" sz="1400" dirty="0">
                <a:solidFill>
                  <a:prstClr val="black"/>
                </a:solidFill>
                <a:latin typeface="Open Sans"/>
              </a:rPr>
              <a:t> ответить на предложенные вопросы. С каждым правильным ответом у пожарного будет появляться один из элементов экипировки.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В случае неправильного ответа вам предлагается вернуться к вопросу </a:t>
            </a: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и попробовать ещё раз.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Важно! На вопросы следует отвечать </a:t>
            </a: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по порядку – от 1 до 11.</a:t>
            </a:r>
          </a:p>
          <a:p>
            <a:pPr defTabSz="914354">
              <a:defRPr/>
            </a:pPr>
            <a:endParaRPr lang="ru-RU" sz="1400" dirty="0">
              <a:solidFill>
                <a:prstClr val="black"/>
              </a:solidFill>
              <a:latin typeface="Open Sans"/>
            </a:endParaRPr>
          </a:p>
          <a:p>
            <a:pPr defTabSz="914354">
              <a:defRPr/>
            </a:pPr>
            <a:r>
              <a:rPr lang="ru-RU" sz="1400" dirty="0">
                <a:solidFill>
                  <a:prstClr val="black"/>
                </a:solidFill>
                <a:latin typeface="Open Sans"/>
              </a:rPr>
              <a:t>Успехов!</a:t>
            </a:r>
          </a:p>
        </p:txBody>
      </p:sp>
      <p:sp>
        <p:nvSpPr>
          <p:cNvPr id="23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id="{EC56C650-8910-41B9-BD61-A0B2CD4C52FD}"/>
              </a:ext>
            </a:extLst>
          </p:cNvPr>
          <p:cNvSpPr/>
          <p:nvPr/>
        </p:nvSpPr>
        <p:spPr>
          <a:xfrm>
            <a:off x="6929273" y="4254080"/>
            <a:ext cx="1858169" cy="4054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3F31CF-E084-41F6-B101-78DC52F0DE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89" y="891343"/>
            <a:ext cx="1197211" cy="38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39482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5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622719"/>
            <a:ext cx="4800599" cy="11188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Пожарные складывают вещи так, чтобы можно было одним махом запрыгнуть в сапоги и надеть брюки, а в следующую секунду набросить куртку, схватить шлем и залезть в машину.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7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История пожарной охраны на Руси: трудное бремя рядового пожарного">
            <a:extLst>
              <a:ext uri="{FF2B5EF4-FFF2-40B4-BE49-F238E27FC236}">
                <a16:creationId xmlns:a16="http://schemas.microsoft.com/office/drawing/2014/main" id="{3B2B3596-0E65-4D91-9896-7126DC8A5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1"/>
            <a:ext cx="2483998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Пётр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I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4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Иван Грозный</a:t>
            </a:r>
          </a:p>
        </p:txBody>
      </p:sp>
      <p:sp>
        <p:nvSpPr>
          <p:cNvPr id="15" name="Скругленный 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Екатерина</a:t>
            </a:r>
            <a:r>
              <a:rPr kumimoji="0" lang="ru-RU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II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6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Николай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II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9246DD1-6345-4B8B-A6FB-EBC3EE794D71}"/>
              </a:ext>
            </a:extLst>
          </p:cNvPr>
          <p:cNvSpPr/>
          <p:nvPr/>
        </p:nvSpPr>
        <p:spPr>
          <a:xfrm>
            <a:off x="395290" y="1149119"/>
            <a:ext cx="5267281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каком правителе была создана одна </a:t>
            </a:r>
          </a:p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 первых пожарных команд в России?</a:t>
            </a:r>
          </a:p>
        </p:txBody>
      </p:sp>
    </p:spTree>
    <p:extLst>
      <p:ext uri="{BB962C8B-B14F-4D97-AF65-F5344CB8AC3E}">
        <p14:creationId xmlns:p14="http://schemas.microsoft.com/office/powerpoint/2010/main" val="373792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769E69-4276-4907-AEC6-B67A87A2A0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2" y="445053"/>
            <a:ext cx="1332242" cy="4263175"/>
          </a:xfrm>
          <a:prstGeom prst="rect">
            <a:avLst/>
          </a:prstGeom>
        </p:spPr>
      </p:pic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63E93396-7FE6-4805-A421-4795EB9CCA75}"/>
              </a:ext>
            </a:extLst>
          </p:cNvPr>
          <p:cNvSpPr/>
          <p:nvPr/>
        </p:nvSpPr>
        <p:spPr>
          <a:xfrm>
            <a:off x="2687150" y="1736749"/>
            <a:ext cx="3608142" cy="1631273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Одна из первых пожарных команд в России была создана при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Петре </a:t>
            </a:r>
            <a:r>
              <a:rPr lang="en-US" sz="1400" b="1" dirty="0">
                <a:solidFill>
                  <a:schemeClr val="bg1"/>
                </a:solidFill>
                <a:latin typeface="Roboto Slab"/>
              </a:rPr>
              <a:t>I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 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В экипировку пожарных входит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обувь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, защищающая от огня 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и высокой температуры.</a:t>
            </a:r>
          </a:p>
        </p:txBody>
      </p:sp>
      <p:sp>
        <p:nvSpPr>
          <p:cNvPr id="8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287CC997-0E38-4635-A58D-DD4B7B730DA5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1939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42093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622720"/>
            <a:ext cx="4616449" cy="11188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 panose="00000500000000000000" pitchFamily="2" charset="-52"/>
                <a:ea typeface="Roboto Slab" pitchFamily="2" charset="0"/>
                <a:cs typeface="+mn-cs"/>
              </a:rPr>
              <a:t>Защитная обувь пожарного сделана </a:t>
            </a:r>
          </a:p>
          <a:p>
            <a:pPr lvl="0" algn="ctr" defTabSz="685783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 panose="00000500000000000000" pitchFamily="2" charset="-52"/>
                <a:ea typeface="Roboto Slab" pitchFamily="2" charset="0"/>
                <a:cs typeface="+mn-cs"/>
              </a:rPr>
              <a:t>из </a:t>
            </a:r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водонепроницаемого материала и позволяет работать в воде (на глубине 15-20 см) не менее часа и сохранять ноги сухими.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5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жарный — описание профессии, плюсы и минусы. Профессия пожарный">
            <a:extLst>
              <a:ext uri="{FF2B5EF4-FFF2-40B4-BE49-F238E27FC236}">
                <a16:creationId xmlns:a16="http://schemas.microsoft.com/office/drawing/2014/main" id="{5F3BE589-E748-4484-9137-40F711CE9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1"/>
            <a:ext cx="2483999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«длинных рукавов»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4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«мокрых рукавов»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5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«коротких рукавов»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6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 dirty="0">
                <a:solidFill>
                  <a:prstClr val="black"/>
                </a:solidFill>
                <a:latin typeface="Roboto Slab"/>
              </a:rPr>
              <a:t>«сухих рукавов»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85FCB94-C740-44EA-85A0-8D0A6F35072A}"/>
              </a:ext>
            </a:extLst>
          </p:cNvPr>
          <p:cNvSpPr/>
          <p:nvPr/>
        </p:nvSpPr>
        <p:spPr>
          <a:xfrm>
            <a:off x="395290" y="1149119"/>
            <a:ext cx="5267281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Работники пожарной охраны желают коллегам…</a:t>
            </a:r>
          </a:p>
        </p:txBody>
      </p:sp>
    </p:spTree>
    <p:extLst>
      <p:ext uri="{BB962C8B-B14F-4D97-AF65-F5344CB8AC3E}">
        <p14:creationId xmlns:p14="http://schemas.microsoft.com/office/powerpoint/2010/main" val="4258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38B76E-A662-4A21-AF6B-FA9DC34A27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" y="445059"/>
            <a:ext cx="1332241" cy="4263169"/>
          </a:xfrm>
          <a:prstGeom prst="rect">
            <a:avLst/>
          </a:prstGeom>
        </p:spPr>
      </p:pic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EF159301-CC97-4D86-91E5-1AF9964FB4D4}"/>
              </a:ext>
            </a:extLst>
          </p:cNvPr>
          <p:cNvSpPr/>
          <p:nvPr/>
        </p:nvSpPr>
        <p:spPr>
          <a:xfrm>
            <a:off x="2687150" y="1798778"/>
            <a:ext cx="3608142" cy="13929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Работники пожарной охраны желают коллегам «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сухих рукавов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». Также сухими желательно оставаться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защитным перчаткам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 </a:t>
            </a:r>
          </a:p>
        </p:txBody>
      </p:sp>
      <p:sp>
        <p:nvSpPr>
          <p:cNvPr id="8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940463A4-B126-4989-8919-B0B35A9E80C0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7856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42415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t="-1000" r="-4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794726"/>
            <a:ext cx="4800599" cy="9145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 panose="00000500000000000000" pitchFamily="2" charset="-52"/>
                <a:ea typeface="Roboto Slab" pitchFamily="2" charset="0"/>
                <a:cs typeface="+mn-cs"/>
              </a:rPr>
              <a:t>При воздействии высокой температуры ткань перчаток пожарного уплотняется и снижается проникновение жара внутрь перчаток.</a:t>
            </a:r>
          </a:p>
        </p:txBody>
      </p:sp>
    </p:spTree>
    <p:extLst>
      <p:ext uri="{BB962C8B-B14F-4D97-AF65-F5344CB8AC3E}">
        <p14:creationId xmlns:p14="http://schemas.microsoft.com/office/powerpoint/2010/main" val="368506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Овал 3">
            <a:hlinkClick r:id="rId4" action="ppaction://hlinksldjump"/>
            <a:extLst>
              <a:ext uri="{FF2B5EF4-FFF2-40B4-BE49-F238E27FC236}">
                <a16:creationId xmlns:a16="http://schemas.microsoft.com/office/drawing/2014/main" id="{79BEEEB1-7AAA-485C-B25B-B848B6EAF012}"/>
              </a:ext>
            </a:extLst>
          </p:cNvPr>
          <p:cNvSpPr/>
          <p:nvPr/>
        </p:nvSpPr>
        <p:spPr>
          <a:xfrm>
            <a:off x="358775" y="575512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1</a:t>
            </a:r>
          </a:p>
        </p:txBody>
      </p:sp>
      <p:sp>
        <p:nvSpPr>
          <p:cNvPr id="23" name="Овал 22">
            <a:hlinkClick r:id="rId5" action="ppaction://hlinksldjump"/>
            <a:extLst>
              <a:ext uri="{FF2B5EF4-FFF2-40B4-BE49-F238E27FC236}">
                <a16:creationId xmlns:a16="http://schemas.microsoft.com/office/drawing/2014/main" id="{BF2335A7-5FE5-4DB6-BD41-2DDAB44A2483}"/>
              </a:ext>
            </a:extLst>
          </p:cNvPr>
          <p:cNvSpPr/>
          <p:nvPr/>
        </p:nvSpPr>
        <p:spPr>
          <a:xfrm>
            <a:off x="1798638" y="575512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2</a:t>
            </a:r>
          </a:p>
        </p:txBody>
      </p:sp>
      <p:sp>
        <p:nvSpPr>
          <p:cNvPr id="24" name="Овал 23">
            <a:hlinkClick r:id="rId6" action="ppaction://hlinksldjump"/>
            <a:extLst>
              <a:ext uri="{FF2B5EF4-FFF2-40B4-BE49-F238E27FC236}">
                <a16:creationId xmlns:a16="http://schemas.microsoft.com/office/drawing/2014/main" id="{E4ADC9D5-0AF0-4C3A-8B2D-FE4C21F3E7BD}"/>
              </a:ext>
            </a:extLst>
          </p:cNvPr>
          <p:cNvSpPr/>
          <p:nvPr/>
        </p:nvSpPr>
        <p:spPr>
          <a:xfrm>
            <a:off x="3238501" y="575512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3</a:t>
            </a:r>
          </a:p>
        </p:txBody>
      </p:sp>
      <p:sp>
        <p:nvSpPr>
          <p:cNvPr id="25" name="Овал 24">
            <a:hlinkClick r:id="rId7" action="ppaction://hlinksldjump"/>
            <a:extLst>
              <a:ext uri="{FF2B5EF4-FFF2-40B4-BE49-F238E27FC236}">
                <a16:creationId xmlns:a16="http://schemas.microsoft.com/office/drawing/2014/main" id="{716405B0-FB84-4F73-BD40-B23BC0F16143}"/>
              </a:ext>
            </a:extLst>
          </p:cNvPr>
          <p:cNvSpPr/>
          <p:nvPr/>
        </p:nvSpPr>
        <p:spPr>
          <a:xfrm>
            <a:off x="4678364" y="575512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4</a:t>
            </a:r>
          </a:p>
        </p:txBody>
      </p:sp>
      <p:sp>
        <p:nvSpPr>
          <p:cNvPr id="26" name="Овал 25">
            <a:hlinkClick r:id="rId8" action="ppaction://hlinksldjump"/>
            <a:extLst>
              <a:ext uri="{FF2B5EF4-FFF2-40B4-BE49-F238E27FC236}">
                <a16:creationId xmlns:a16="http://schemas.microsoft.com/office/drawing/2014/main" id="{40AA015B-BDF7-4A28-9A50-7D03A1689BAA}"/>
              </a:ext>
            </a:extLst>
          </p:cNvPr>
          <p:cNvSpPr/>
          <p:nvPr/>
        </p:nvSpPr>
        <p:spPr>
          <a:xfrm>
            <a:off x="358775" y="203175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5</a:t>
            </a:r>
          </a:p>
        </p:txBody>
      </p:sp>
      <p:sp>
        <p:nvSpPr>
          <p:cNvPr id="27" name="Овал 26">
            <a:hlinkClick r:id="rId9" action="ppaction://hlinksldjump"/>
            <a:extLst>
              <a:ext uri="{FF2B5EF4-FFF2-40B4-BE49-F238E27FC236}">
                <a16:creationId xmlns:a16="http://schemas.microsoft.com/office/drawing/2014/main" id="{5E3DE18C-4906-401F-83AB-3AADE4D7036C}"/>
              </a:ext>
            </a:extLst>
          </p:cNvPr>
          <p:cNvSpPr/>
          <p:nvPr/>
        </p:nvSpPr>
        <p:spPr>
          <a:xfrm>
            <a:off x="1798638" y="203175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6</a:t>
            </a:r>
          </a:p>
        </p:txBody>
      </p:sp>
      <p:sp>
        <p:nvSpPr>
          <p:cNvPr id="28" name="Овал 27">
            <a:hlinkClick r:id="rId10" action="ppaction://hlinksldjump"/>
            <a:extLst>
              <a:ext uri="{FF2B5EF4-FFF2-40B4-BE49-F238E27FC236}">
                <a16:creationId xmlns:a16="http://schemas.microsoft.com/office/drawing/2014/main" id="{5C9CB684-08A4-4D3D-AAA5-83ABE7814044}"/>
              </a:ext>
            </a:extLst>
          </p:cNvPr>
          <p:cNvSpPr/>
          <p:nvPr/>
        </p:nvSpPr>
        <p:spPr>
          <a:xfrm>
            <a:off x="3238501" y="203175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7</a:t>
            </a:r>
          </a:p>
        </p:txBody>
      </p:sp>
      <p:sp>
        <p:nvSpPr>
          <p:cNvPr id="29" name="Овал 28">
            <a:hlinkClick r:id="rId11" action="ppaction://hlinksldjump"/>
            <a:extLst>
              <a:ext uri="{FF2B5EF4-FFF2-40B4-BE49-F238E27FC236}">
                <a16:creationId xmlns:a16="http://schemas.microsoft.com/office/drawing/2014/main" id="{338CBBD3-5FF6-454B-BE2A-739C06598F30}"/>
              </a:ext>
            </a:extLst>
          </p:cNvPr>
          <p:cNvSpPr/>
          <p:nvPr/>
        </p:nvSpPr>
        <p:spPr>
          <a:xfrm>
            <a:off x="4678364" y="203175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8</a:t>
            </a:r>
          </a:p>
        </p:txBody>
      </p:sp>
      <p:sp>
        <p:nvSpPr>
          <p:cNvPr id="30" name="Овал 29">
            <a:hlinkClick r:id="rId12" action="ppaction://hlinksldjump"/>
            <a:extLst>
              <a:ext uri="{FF2B5EF4-FFF2-40B4-BE49-F238E27FC236}">
                <a16:creationId xmlns:a16="http://schemas.microsoft.com/office/drawing/2014/main" id="{DA2AC5A8-8D2A-4E1D-8DC4-41B02801DF5F}"/>
              </a:ext>
            </a:extLst>
          </p:cNvPr>
          <p:cNvSpPr/>
          <p:nvPr/>
        </p:nvSpPr>
        <p:spPr>
          <a:xfrm>
            <a:off x="1003547" y="3487988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9</a:t>
            </a:r>
          </a:p>
        </p:txBody>
      </p:sp>
      <p:sp>
        <p:nvSpPr>
          <p:cNvPr id="31" name="Овал 30">
            <a:hlinkClick r:id="rId13" action="ppaction://hlinksldjump"/>
            <a:extLst>
              <a:ext uri="{FF2B5EF4-FFF2-40B4-BE49-F238E27FC236}">
                <a16:creationId xmlns:a16="http://schemas.microsoft.com/office/drawing/2014/main" id="{83064A67-42AD-4549-B2F2-589A47D55882}"/>
              </a:ext>
            </a:extLst>
          </p:cNvPr>
          <p:cNvSpPr/>
          <p:nvPr/>
        </p:nvSpPr>
        <p:spPr>
          <a:xfrm>
            <a:off x="2443410" y="3487988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10</a:t>
            </a:r>
          </a:p>
        </p:txBody>
      </p:sp>
      <p:sp>
        <p:nvSpPr>
          <p:cNvPr id="32" name="Овал 31">
            <a:hlinkClick r:id="rId14" action="ppaction://hlinksldjump"/>
            <a:extLst>
              <a:ext uri="{FF2B5EF4-FFF2-40B4-BE49-F238E27FC236}">
                <a16:creationId xmlns:a16="http://schemas.microsoft.com/office/drawing/2014/main" id="{655B983F-130F-40F2-8892-202FD0CA034D}"/>
              </a:ext>
            </a:extLst>
          </p:cNvPr>
          <p:cNvSpPr/>
          <p:nvPr/>
        </p:nvSpPr>
        <p:spPr>
          <a:xfrm>
            <a:off x="3883273" y="3487988"/>
            <a:ext cx="1080000" cy="10800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rgbClr val="FFC000"/>
              </a:gs>
            </a:gsLst>
            <a:lin ang="18900000" scaled="1"/>
            <a:tileRect/>
          </a:gradFill>
          <a:ln>
            <a:noFill/>
          </a:ln>
          <a:effectLst>
            <a:outerShdw blurRad="241300" dist="266700" dir="5400000" sx="86000" sy="86000" algn="ctr" rotWithShape="0">
              <a:srgbClr val="3E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4800" b="1">
                <a:solidFill>
                  <a:prstClr val="white"/>
                </a:solidFill>
                <a:latin typeface="Roboto Slab"/>
              </a:rPr>
              <a:t>11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5" name="Скругленный прямоугольник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2080A2A-23AE-478E-BCB5-FA764F048284}"/>
              </a:ext>
            </a:extLst>
          </p:cNvPr>
          <p:cNvSpPr/>
          <p:nvPr/>
        </p:nvSpPr>
        <p:spPr>
          <a:xfrm>
            <a:off x="6929273" y="4254080"/>
            <a:ext cx="1858169" cy="4054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0126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ЖАРНЫЕ СОБАКИ">
            <a:extLst>
              <a:ext uri="{FF2B5EF4-FFF2-40B4-BE49-F238E27FC236}">
                <a16:creationId xmlns:a16="http://schemas.microsoft.com/office/drawing/2014/main" id="{31792D93-3429-4C49-8569-A42264B33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1"/>
            <a:ext cx="2483998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Сеттер</a:t>
            </a:r>
          </a:p>
        </p:txBody>
      </p:sp>
      <p:sp>
        <p:nvSpPr>
          <p:cNvPr id="14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Мопс</a:t>
            </a:r>
          </a:p>
        </p:txBody>
      </p:sp>
      <p:sp>
        <p:nvSpPr>
          <p:cNvPr id="15" name="Скругленный 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Далматин</a:t>
            </a:r>
          </a:p>
        </p:txBody>
      </p:sp>
      <p:sp>
        <p:nvSpPr>
          <p:cNvPr id="16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Овчарка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1704EEC-B5EA-4510-9DAC-60ABC5B138D8}"/>
              </a:ext>
            </a:extLst>
          </p:cNvPr>
          <p:cNvSpPr/>
          <p:nvPr/>
        </p:nvSpPr>
        <p:spPr>
          <a:xfrm>
            <a:off x="395291" y="1149119"/>
            <a:ext cx="4564060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Какая собака стала символом пожарной службы в мире?</a:t>
            </a:r>
          </a:p>
        </p:txBody>
      </p:sp>
    </p:spTree>
    <p:extLst>
      <p:ext uri="{BB962C8B-B14F-4D97-AF65-F5344CB8AC3E}">
        <p14:creationId xmlns:p14="http://schemas.microsoft.com/office/powerpoint/2010/main" val="293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38B76E-A662-4A21-AF6B-FA9DC34A27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" y="445059"/>
            <a:ext cx="1332241" cy="4263169"/>
          </a:xfrm>
          <a:prstGeom prst="rect">
            <a:avLst/>
          </a:prstGeom>
        </p:spPr>
      </p:pic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EF9CCEBE-3DBE-4CB8-B123-B39FD46DD714}"/>
              </a:ext>
            </a:extLst>
          </p:cNvPr>
          <p:cNvSpPr/>
          <p:nvPr/>
        </p:nvSpPr>
        <p:spPr>
          <a:xfrm>
            <a:off x="2687150" y="1917961"/>
            <a:ext cx="3608142" cy="11545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Символом пожарной службы стали собаки </a:t>
            </a:r>
            <a:r>
              <a:rPr lang="ru-RU" sz="1400" b="1" dirty="0" err="1">
                <a:solidFill>
                  <a:schemeClr val="bg1"/>
                </a:solidFill>
                <a:latin typeface="Roboto Slab"/>
              </a:rPr>
              <a:t>далматины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А ещё у пожарного всегда должно быть с собой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конусное ведро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 </a:t>
            </a:r>
          </a:p>
        </p:txBody>
      </p:sp>
      <p:pic>
        <p:nvPicPr>
          <p:cNvPr id="23554" name="Picture 2" descr="Почему на пожарном щите ведро коническое? - Почему? &lt;!--if(Почему ...">
            <a:extLst>
              <a:ext uri="{FF2B5EF4-FFF2-40B4-BE49-F238E27FC236}">
                <a16:creationId xmlns:a16="http://schemas.microsoft.com/office/drawing/2014/main" id="{6B5C08CB-A9DC-47AE-86B8-3305A2ECB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50" y="3207147"/>
            <a:ext cx="93760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id="{41D1B729-472A-4FBE-B323-23BA5BB97AE2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268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7008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7000" r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692571"/>
            <a:ext cx="4800599" cy="11188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rriweather" panose="00000500000000000000" pitchFamily="2" charset="-52"/>
                <a:ea typeface="Roboto Slab" pitchFamily="2" charset="0"/>
                <a:cs typeface="+mn-cs"/>
              </a:rPr>
              <a:t>По одной из версий, форма </a:t>
            </a:r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ведра объясняется тем, что полёт воды из конусного ведра дальше </a:t>
            </a:r>
          </a:p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и эффективнее, почти вся вода попадает в очаг горения.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День рождения огнетушителя. Когда отмечают, история праздника ...">
            <a:extLst>
              <a:ext uri="{FF2B5EF4-FFF2-40B4-BE49-F238E27FC236}">
                <a16:creationId xmlns:a16="http://schemas.microsoft.com/office/drawing/2014/main" id="{9C3C97D2-662C-4830-9B37-ED4365048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1"/>
            <a:ext cx="2483999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США</a:t>
            </a:r>
          </a:p>
        </p:txBody>
      </p:sp>
      <p:sp>
        <p:nvSpPr>
          <p:cNvPr id="14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Россия</a:t>
            </a:r>
          </a:p>
        </p:txBody>
      </p:sp>
      <p:sp>
        <p:nvSpPr>
          <p:cNvPr id="15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Германия</a:t>
            </a:r>
          </a:p>
        </p:txBody>
      </p:sp>
      <p:sp>
        <p:nvSpPr>
          <p:cNvPr id="16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Япония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73704DD-6122-4F1F-A525-D27A569062CA}"/>
              </a:ext>
            </a:extLst>
          </p:cNvPr>
          <p:cNvSpPr/>
          <p:nvPr/>
        </p:nvSpPr>
        <p:spPr>
          <a:xfrm>
            <a:off x="395291" y="1149119"/>
            <a:ext cx="4564060" cy="825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Представитель какой страны является изобретателем первого пенного огнетушителя?</a:t>
            </a:r>
          </a:p>
        </p:txBody>
      </p:sp>
    </p:spTree>
    <p:extLst>
      <p:ext uri="{BB962C8B-B14F-4D97-AF65-F5344CB8AC3E}">
        <p14:creationId xmlns:p14="http://schemas.microsoft.com/office/powerpoint/2010/main" val="30478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38B76E-A662-4A21-AF6B-FA9DC34A27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" y="445059"/>
            <a:ext cx="1332241" cy="42631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7BE0B8-B4AE-4B30-A175-FD3B14A9B1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3" y="2799989"/>
            <a:ext cx="876597" cy="1908239"/>
          </a:xfrm>
          <a:prstGeom prst="rect">
            <a:avLst/>
          </a:prstGeom>
        </p:spPr>
      </p:pic>
      <p:pic>
        <p:nvPicPr>
          <p:cNvPr id="8" name="Picture 2" descr="Почему на пожарном щите ведро коническое? - Почему? &lt;!--if(Почему ...">
            <a:extLst>
              <a:ext uri="{FF2B5EF4-FFF2-40B4-BE49-F238E27FC236}">
                <a16:creationId xmlns:a16="http://schemas.microsoft.com/office/drawing/2014/main" id="{C210D536-6542-4214-8861-03F1E23A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50" y="3207147"/>
            <a:ext cx="93760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12">
            <a:hlinkClick r:id="rId8" action="ppaction://hlinksldjump"/>
            <a:extLst>
              <a:ext uri="{FF2B5EF4-FFF2-40B4-BE49-F238E27FC236}">
                <a16:creationId xmlns:a16="http://schemas.microsoft.com/office/drawing/2014/main" id="{EF231195-A83E-485F-9E57-28949445D81A}"/>
              </a:ext>
            </a:extLst>
          </p:cNvPr>
          <p:cNvSpPr/>
          <p:nvPr/>
        </p:nvSpPr>
        <p:spPr>
          <a:xfrm>
            <a:off x="2687150" y="1421192"/>
            <a:ext cx="3608142" cy="916183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Изобретателем пенного огнетушителя считается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россиянин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 Александр Лоран. </a:t>
            </a:r>
          </a:p>
        </p:txBody>
      </p:sp>
      <p:sp>
        <p:nvSpPr>
          <p:cNvPr id="10" name="Скругленный прямоугольник 10">
            <a:hlinkClick r:id="rId9" action="ppaction://hlinksldjump"/>
            <a:extLst>
              <a:ext uri="{FF2B5EF4-FFF2-40B4-BE49-F238E27FC236}">
                <a16:creationId xmlns:a16="http://schemas.microsoft.com/office/drawing/2014/main" id="{97C3D776-9BE6-4E99-BD3A-811285840A49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67992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23791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4004832"/>
            <a:ext cx="3428999" cy="71026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День рождения огнетушителя отмечается 7 февраля.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ожарный рукав. Конструкция, назначения, методы эксплуатации и ...">
            <a:extLst>
              <a:ext uri="{FF2B5EF4-FFF2-40B4-BE49-F238E27FC236}">
                <a16:creationId xmlns:a16="http://schemas.microsoft.com/office/drawing/2014/main" id="{BA838E1D-5248-43FD-BDC8-9AADBEA39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0"/>
            <a:ext cx="2483999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Варежка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4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Муфта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5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Гидрант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6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lvl="0"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Рукав</a:t>
            </a: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9BF2557-14C3-4CC4-914B-F5977FC667C2}"/>
              </a:ext>
            </a:extLst>
          </p:cNvPr>
          <p:cNvSpPr/>
          <p:nvPr/>
        </p:nvSpPr>
        <p:spPr>
          <a:xfrm>
            <a:off x="395291" y="1149119"/>
            <a:ext cx="4564060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называется гибкий трубопровод </a:t>
            </a:r>
          </a:p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перекачки воды к месту пожара?</a:t>
            </a:r>
          </a:p>
        </p:txBody>
      </p:sp>
    </p:spTree>
    <p:extLst>
      <p:ext uri="{BB962C8B-B14F-4D97-AF65-F5344CB8AC3E}">
        <p14:creationId xmlns:p14="http://schemas.microsoft.com/office/powerpoint/2010/main" val="21691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38B76E-A662-4A21-AF6B-FA9DC34A27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" y="445059"/>
            <a:ext cx="1332241" cy="42631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7BE0B8-B4AE-4B30-A175-FD3B14A9B1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3" y="2799989"/>
            <a:ext cx="876597" cy="1908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E0312D-C679-4EF7-866C-16AE27ED155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20" y="3035898"/>
            <a:ext cx="1379729" cy="1672330"/>
          </a:xfrm>
          <a:prstGeom prst="rect">
            <a:avLst/>
          </a:prstGeom>
        </p:spPr>
      </p:pic>
      <p:pic>
        <p:nvPicPr>
          <p:cNvPr id="9" name="Picture 2" descr="Почему на пожарном щите ведро коническое? - Почему? &lt;!--if(Почему ...">
            <a:extLst>
              <a:ext uri="{FF2B5EF4-FFF2-40B4-BE49-F238E27FC236}">
                <a16:creationId xmlns:a16="http://schemas.microsoft.com/office/drawing/2014/main" id="{14741F61-53CB-46C3-88A1-56EF4E44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50" y="3207147"/>
            <a:ext cx="93760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12">
            <a:hlinkClick r:id="rId9" action="ppaction://hlinksldjump"/>
            <a:extLst>
              <a:ext uri="{FF2B5EF4-FFF2-40B4-BE49-F238E27FC236}">
                <a16:creationId xmlns:a16="http://schemas.microsoft.com/office/drawing/2014/main" id="{9535E9AE-F3F4-4FA9-BB49-5908D08ABBED}"/>
              </a:ext>
            </a:extLst>
          </p:cNvPr>
          <p:cNvSpPr/>
          <p:nvPr/>
        </p:nvSpPr>
        <p:spPr>
          <a:xfrm>
            <a:off x="2687150" y="1421192"/>
            <a:ext cx="3608142" cy="916183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Гибкий трубопровод 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для перекачки воды к месту пожара называется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рукав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 </a:t>
            </a:r>
          </a:p>
        </p:txBody>
      </p:sp>
      <p:sp>
        <p:nvSpPr>
          <p:cNvPr id="11" name="Скругленный прямоугольник 10">
            <a:hlinkClick r:id="rId10" action="ppaction://hlinksldjump"/>
            <a:extLst>
              <a:ext uri="{FF2B5EF4-FFF2-40B4-BE49-F238E27FC236}">
                <a16:creationId xmlns:a16="http://schemas.microsoft.com/office/drawing/2014/main" id="{ADC626E5-CD4A-4363-A5E8-E81A685C5D4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85623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нник Уоллеса: Ошибаться при наборе номера телефона во сне. Не ...">
            <a:extLst>
              <a:ext uri="{FF2B5EF4-FFF2-40B4-BE49-F238E27FC236}">
                <a16:creationId xmlns:a16="http://schemas.microsoft.com/office/drawing/2014/main" id="{6F3CF343-4B66-4553-A42F-2DA852F34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7" y="1329752"/>
            <a:ext cx="2483999" cy="24839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ru-RU" sz="1013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>
              <a:defRPr/>
            </a:pPr>
            <a:r>
              <a:rPr lang="ru-RU" sz="2200">
                <a:solidFill>
                  <a:prstClr val="black"/>
                </a:solidFill>
                <a:latin typeface="Merriweather" panose="00000500000000000000" pitchFamily="2" charset="-52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101 (01)</a:t>
            </a:r>
          </a:p>
        </p:txBody>
      </p:sp>
      <p:sp>
        <p:nvSpPr>
          <p:cNvPr id="14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104 (04)</a:t>
            </a:r>
          </a:p>
        </p:txBody>
      </p:sp>
      <p:sp>
        <p:nvSpPr>
          <p:cNvPr id="15" name="Скругленный 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102 (02)</a:t>
            </a:r>
          </a:p>
        </p:txBody>
      </p:sp>
      <p:sp>
        <p:nvSpPr>
          <p:cNvPr id="16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600">
                <a:solidFill>
                  <a:prstClr val="black"/>
                </a:solidFill>
                <a:latin typeface="Roboto Slab"/>
              </a:rPr>
              <a:t>103 (03)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B44C106-D168-47D3-8978-5054A2B10BA8}"/>
              </a:ext>
            </a:extLst>
          </p:cNvPr>
          <p:cNvSpPr/>
          <p:nvPr/>
        </p:nvSpPr>
        <p:spPr>
          <a:xfrm>
            <a:off x="395290" y="1149119"/>
            <a:ext cx="5267281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номер нужно набрать на телефоне, чтобы вызвать пожарную службу? </a:t>
            </a:r>
          </a:p>
        </p:txBody>
      </p:sp>
    </p:spTree>
    <p:extLst>
      <p:ext uri="{BB962C8B-B14F-4D97-AF65-F5344CB8AC3E}">
        <p14:creationId xmlns:p14="http://schemas.microsoft.com/office/powerpoint/2010/main" val="3500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11561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r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597320"/>
            <a:ext cx="3873499" cy="11188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Применение пожарных рукавов обеспечивает дистанционную подачу воды, что позволяет не приближаться к огню на опасное расстояние.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водка МЧС. За сутки в области погиб 1 человек и произошли 3 ...">
            <a:extLst>
              <a:ext uri="{FF2B5EF4-FFF2-40B4-BE49-F238E27FC236}">
                <a16:creationId xmlns:a16="http://schemas.microsoft.com/office/drawing/2014/main" id="{6C5846B4-DDB4-40F5-9171-F977DC3CD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2"/>
            <a:ext cx="2483998" cy="24839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Песок</a:t>
            </a:r>
          </a:p>
        </p:txBody>
      </p:sp>
      <p:sp>
        <p:nvSpPr>
          <p:cNvPr id="14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Бензин</a:t>
            </a:r>
          </a:p>
        </p:txBody>
      </p:sp>
      <p:sp>
        <p:nvSpPr>
          <p:cNvPr id="15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Вода</a:t>
            </a:r>
          </a:p>
        </p:txBody>
      </p:sp>
      <p:sp>
        <p:nvSpPr>
          <p:cNvPr id="16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Пена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5074E07-29E0-4118-91A3-7941929E3734}"/>
              </a:ext>
            </a:extLst>
          </p:cNvPr>
          <p:cNvSpPr/>
          <p:nvPr/>
        </p:nvSpPr>
        <p:spPr>
          <a:xfrm>
            <a:off x="395291" y="1149119"/>
            <a:ext cx="4564060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 из перечисленного НЕЛЬЗЯ тушить пожар?</a:t>
            </a:r>
          </a:p>
        </p:txBody>
      </p:sp>
    </p:spTree>
    <p:extLst>
      <p:ext uri="{BB962C8B-B14F-4D97-AF65-F5344CB8AC3E}">
        <p14:creationId xmlns:p14="http://schemas.microsoft.com/office/powerpoint/2010/main" val="38876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38B76E-A662-4A21-AF6B-FA9DC34A279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" y="445059"/>
            <a:ext cx="1332241" cy="42631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7BE0B8-B4AE-4B30-A175-FD3B14A9B1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3" y="2799989"/>
            <a:ext cx="876597" cy="1908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E0312D-C679-4EF7-866C-16AE27ED155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20" y="3035898"/>
            <a:ext cx="1379729" cy="1672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81005E-C771-484C-BF79-7FBBACCC258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3095">
            <a:off x="1912414" y="2325673"/>
            <a:ext cx="512693" cy="1199281"/>
          </a:xfrm>
          <a:prstGeom prst="rect">
            <a:avLst/>
          </a:prstGeom>
        </p:spPr>
      </p:pic>
      <p:pic>
        <p:nvPicPr>
          <p:cNvPr id="10" name="Picture 2" descr="Почему на пожарном щите ведро коническое? - Почему? &lt;!--if(Почему ...">
            <a:extLst>
              <a:ext uri="{FF2B5EF4-FFF2-40B4-BE49-F238E27FC236}">
                <a16:creationId xmlns:a16="http://schemas.microsoft.com/office/drawing/2014/main" id="{B7EE7C88-B0BA-4EA0-93E8-EDE273CF1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50" y="3207147"/>
            <a:ext cx="93760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2">
            <a:hlinkClick r:id="rId10" action="ppaction://hlinksldjump"/>
            <a:extLst>
              <a:ext uri="{FF2B5EF4-FFF2-40B4-BE49-F238E27FC236}">
                <a16:creationId xmlns:a16="http://schemas.microsoft.com/office/drawing/2014/main" id="{476A44D2-6339-4103-A136-621C6CA243AE}"/>
              </a:ext>
            </a:extLst>
          </p:cNvPr>
          <p:cNvSpPr/>
          <p:nvPr/>
        </p:nvSpPr>
        <p:spPr>
          <a:xfrm>
            <a:off x="2687150" y="1117862"/>
            <a:ext cx="3608142" cy="1154546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Пожар ни в коем случае нельзя тушить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бензином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 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В своей работе пожарные часто используют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топоры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</a:t>
            </a:r>
          </a:p>
        </p:txBody>
      </p:sp>
      <p:sp>
        <p:nvSpPr>
          <p:cNvPr id="12" name="Скругленный прямоугольник 10">
            <a:hlinkClick r:id="rId11" action="ppaction://hlinksldjump"/>
            <a:extLst>
              <a:ext uri="{FF2B5EF4-FFF2-40B4-BE49-F238E27FC236}">
                <a16:creationId xmlns:a16="http://schemas.microsoft.com/office/drawing/2014/main" id="{76A923A0-9167-450D-8689-827F7DB58AEF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3227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4039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6000" r="-1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610020"/>
            <a:ext cx="3587749" cy="11188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Пожарными топорами спасатели прорубают обвалившиеся балки </a:t>
            </a:r>
          </a:p>
          <a:p>
            <a:pPr lvl="0"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и доски, для удобства этот инструмент крепится к поясу.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rriweather" panose="00000500000000000000" pitchFamily="2" charset="-52"/>
              <a:ea typeface="Roboto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Первые пожарные автомобили СССР: visualhistory — LiveJournal">
            <a:extLst>
              <a:ext uri="{FF2B5EF4-FFF2-40B4-BE49-F238E27FC236}">
                <a16:creationId xmlns:a16="http://schemas.microsoft.com/office/drawing/2014/main" id="{6EDE8CCB-8661-4988-9ABF-BC8172FBB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1"/>
            <a:ext cx="2483998" cy="2483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1917</a:t>
            </a:r>
          </a:p>
        </p:txBody>
      </p:sp>
      <p:sp>
        <p:nvSpPr>
          <p:cNvPr id="14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1904</a:t>
            </a:r>
          </a:p>
        </p:txBody>
      </p:sp>
      <p:sp>
        <p:nvSpPr>
          <p:cNvPr id="15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1897</a:t>
            </a:r>
          </a:p>
        </p:txBody>
      </p:sp>
      <p:sp>
        <p:nvSpPr>
          <p:cNvPr id="16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1756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BF53B3-D8F7-443D-AC7F-07828E75ABF0}"/>
              </a:ext>
            </a:extLst>
          </p:cNvPr>
          <p:cNvSpPr/>
          <p:nvPr/>
        </p:nvSpPr>
        <p:spPr>
          <a:xfrm>
            <a:off x="395291" y="1149119"/>
            <a:ext cx="4564060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году в России появился первый пожарный автомобиль?</a:t>
            </a:r>
          </a:p>
        </p:txBody>
      </p:sp>
    </p:spTree>
    <p:extLst>
      <p:ext uri="{BB962C8B-B14F-4D97-AF65-F5344CB8AC3E}">
        <p14:creationId xmlns:p14="http://schemas.microsoft.com/office/powerpoint/2010/main" val="31372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7BE0B8-B4AE-4B30-A175-FD3B14A9B12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3" y="2799989"/>
            <a:ext cx="876597" cy="1908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E0312D-C679-4EF7-866C-16AE27ED15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20" y="3035898"/>
            <a:ext cx="1379729" cy="16723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EDFE09-D4F9-4236-BF70-2A0462DD0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4851" y="456834"/>
            <a:ext cx="5410200" cy="21437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38B76E-A662-4A21-AF6B-FA9DC34A279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" y="445059"/>
            <a:ext cx="1332241" cy="42631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81005E-C771-484C-BF79-7FBBACCC258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3095">
            <a:off x="1912414" y="2325673"/>
            <a:ext cx="512693" cy="1199281"/>
          </a:xfrm>
          <a:prstGeom prst="rect">
            <a:avLst/>
          </a:prstGeom>
        </p:spPr>
      </p:pic>
      <p:pic>
        <p:nvPicPr>
          <p:cNvPr id="11" name="Picture 2" descr="Почему на пожарном щите ведро коническое? - Почему? &lt;!--if(Почему ...">
            <a:extLst>
              <a:ext uri="{FF2B5EF4-FFF2-40B4-BE49-F238E27FC236}">
                <a16:creationId xmlns:a16="http://schemas.microsoft.com/office/drawing/2014/main" id="{0EBD8A98-A1B4-4B10-B795-6AAC72EF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50" y="3207147"/>
            <a:ext cx="93760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0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9E062EC-FD26-4C14-8367-BA670C3F4639}"/>
              </a:ext>
            </a:extLst>
          </p:cNvPr>
          <p:cNvSpPr/>
          <p:nvPr/>
        </p:nvSpPr>
        <p:spPr>
          <a:xfrm>
            <a:off x="6929273" y="4254080"/>
            <a:ext cx="1858169" cy="4054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0000" sy="90000" algn="t" rotWithShape="0">
              <a:schemeClr val="accent2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5701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25659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11671D-81E8-4BA7-846D-5B56E6B1A5B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0" y="445045"/>
            <a:ext cx="1156396" cy="4253409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6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  <p:sp>
        <p:nvSpPr>
          <p:cNvPr id="20" name="Скругленный прямоугольник 12">
            <a:hlinkClick r:id="rId7" action="ppaction://hlinksldjump"/>
            <a:extLst>
              <a:ext uri="{FF2B5EF4-FFF2-40B4-BE49-F238E27FC236}">
                <a16:creationId xmlns:a16="http://schemas.microsoft.com/office/drawing/2014/main" id="{17B9831B-75F5-44D6-B134-709004EBABF1}"/>
              </a:ext>
            </a:extLst>
          </p:cNvPr>
          <p:cNvSpPr/>
          <p:nvPr/>
        </p:nvSpPr>
        <p:spPr>
          <a:xfrm>
            <a:off x="2687150" y="505322"/>
            <a:ext cx="3608142" cy="397980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Для вызова пожарной охраны в телефонных сетях населённых пунктов устанавливается единый номер — 101 (01).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А знаешь ли ты, что пожарная служба занимается не просто тушением огня? Она осуществляет спасение людей и их имущества от огня и оказывает первичную врачебную помощь пострадавшим! Пожарные – самые настоящие герои, каждый день рискующие своей жизнью, спасая людей.</a:t>
            </a:r>
          </a:p>
        </p:txBody>
      </p:sp>
    </p:spTree>
    <p:extLst>
      <p:ext uri="{BB962C8B-B14F-4D97-AF65-F5344CB8AC3E}">
        <p14:creationId xmlns:p14="http://schemas.microsoft.com/office/powerpoint/2010/main" val="13944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870DAE-1A7F-45BE-8F25-3036B1AB5D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6"/>
          <a:stretch/>
        </p:blipFill>
        <p:spPr>
          <a:xfrm>
            <a:off x="189035" y="222739"/>
            <a:ext cx="5752474" cy="35989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45BA96-8DC4-4ADD-A992-5E084F5DE6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67" y="2582009"/>
            <a:ext cx="601101" cy="8587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2BB490-1EE8-4C8D-A4DB-B7479DDB90A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8" y="2870690"/>
            <a:ext cx="601101" cy="8587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1FFBDE-1684-479F-9969-5F6985C895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88" y="2497015"/>
            <a:ext cx="601101" cy="8587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D2A596-B1B8-440A-B0DA-3DA6ED81041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43" y="2571750"/>
            <a:ext cx="601101" cy="858715"/>
          </a:xfrm>
          <a:prstGeom prst="rect">
            <a:avLst/>
          </a:prstGeom>
        </p:spPr>
      </p:pic>
      <p:sp>
        <p:nvSpPr>
          <p:cNvPr id="14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C435B47C-440F-4EF2-96D5-6401ACBB6CA3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К вопросу</a:t>
            </a:r>
          </a:p>
        </p:txBody>
      </p:sp>
    </p:spTree>
    <p:extLst>
      <p:ext uri="{BB962C8B-B14F-4D97-AF65-F5344CB8AC3E}">
        <p14:creationId xmlns:p14="http://schemas.microsoft.com/office/powerpoint/2010/main" val="41579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19" name="Скругленный 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AB163B17-5437-4CAA-A587-6C82E3E16A07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C1111A07-4C19-4209-8AE0-99F6AF45C2E0}"/>
              </a:ext>
            </a:extLst>
          </p:cNvPr>
          <p:cNvSpPr/>
          <p:nvPr/>
        </p:nvSpPr>
        <p:spPr>
          <a:xfrm>
            <a:off x="254001" y="3476114"/>
            <a:ext cx="4413249" cy="132319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chemeClr val="tx1">
                <a:alpha val="6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0" tIns="135000" rIns="270000" bIns="135000" rtlCol="0" anchor="ctr">
            <a:spAutoFit/>
          </a:bodyPr>
          <a:lstStyle/>
          <a:p>
            <a:pPr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Также в России номер «</a:t>
            </a:r>
            <a:r>
              <a:rPr lang="ru-RU" sz="1200" b="1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112</a:t>
            </a:r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» стал единым номером вызова экстренных оперативных служб для приёма сообщений о пожарах </a:t>
            </a:r>
          </a:p>
          <a:p>
            <a:pPr algn="ctr" defTabSz="685783"/>
            <a:r>
              <a:rPr lang="ru-RU" sz="1200" dirty="0">
                <a:solidFill>
                  <a:prstClr val="white"/>
                </a:solidFill>
                <a:latin typeface="Merriweather" panose="00000500000000000000" pitchFamily="2" charset="-52"/>
                <a:ea typeface="Roboto Slab" pitchFamily="2" charset="0"/>
              </a:rPr>
              <a:t>и чрезвычайных ситуациях в телефонных сетях местной телефонной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6153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ООО &quot;Завод современной пожарной техники&quot;">
            <a:extLst>
              <a:ext uri="{FF2B5EF4-FFF2-40B4-BE49-F238E27FC236}">
                <a16:creationId xmlns:a16="http://schemas.microsoft.com/office/drawing/2014/main" id="{443D1AE9-58F6-4A9E-855A-9105911C3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688" y="1329751"/>
            <a:ext cx="2483999" cy="24839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239B39-6145-4CA1-BB14-6DD9F7D96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sp>
        <p:nvSpPr>
          <p:cNvPr id="28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id="{87206FC0-F060-4A13-8619-A0AFCE5942AF}"/>
              </a:ext>
            </a:extLst>
          </p:cNvPr>
          <p:cNvSpPr/>
          <p:nvPr/>
        </p:nvSpPr>
        <p:spPr>
          <a:xfrm rot="10800000">
            <a:off x="2412000" y="4502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1270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07E6B-3627-4430-9B2E-FD1878C52D27}"/>
              </a:ext>
            </a:extLst>
          </p:cNvPr>
          <p:cNvSpPr txBox="1"/>
          <p:nvPr/>
        </p:nvSpPr>
        <p:spPr>
          <a:xfrm>
            <a:off x="3002503" y="107154"/>
            <a:ext cx="3139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rriweather" panose="00000500000000000000" pitchFamily="2" charset="-52"/>
                <a:ea typeface="+mn-ea"/>
                <a:cs typeface="+mn-cs"/>
              </a:rPr>
              <a:t>Ответьте на вопрос</a:t>
            </a:r>
          </a:p>
        </p:txBody>
      </p:sp>
      <p:sp>
        <p:nvSpPr>
          <p:cNvPr id="12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id="{EC7D6348-4154-4D42-B23B-44EF85CD14FC}"/>
              </a:ext>
            </a:extLst>
          </p:cNvPr>
          <p:cNvSpPr/>
          <p:nvPr/>
        </p:nvSpPr>
        <p:spPr>
          <a:xfrm>
            <a:off x="395289" y="3020974"/>
            <a:ext cx="2520000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5 мая</a:t>
            </a:r>
          </a:p>
        </p:txBody>
      </p:sp>
      <p:sp>
        <p:nvSpPr>
          <p:cNvPr id="14" name="Скругленный прямоугольник 7">
            <a:hlinkClick r:id="rId4" action="ppaction://hlinksldjump"/>
            <a:extLst>
              <a:ext uri="{FF2B5EF4-FFF2-40B4-BE49-F238E27FC236}">
                <a16:creationId xmlns:a16="http://schemas.microsoft.com/office/drawing/2014/main" id="{0715A27D-2AFB-4134-8FEE-0BF86F05F31F}"/>
              </a:ext>
            </a:extLst>
          </p:cNvPr>
          <p:cNvSpPr/>
          <p:nvPr/>
        </p:nvSpPr>
        <p:spPr>
          <a:xfrm>
            <a:off x="3240089" y="4049596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 июня</a:t>
            </a:r>
          </a:p>
        </p:txBody>
      </p:sp>
      <p:sp>
        <p:nvSpPr>
          <p:cNvPr id="15" name="Скругленный прямоугольник 8">
            <a:hlinkClick r:id="rId5" action="ppaction://hlinksldjump"/>
            <a:extLst>
              <a:ext uri="{FF2B5EF4-FFF2-40B4-BE49-F238E27FC236}">
                <a16:creationId xmlns:a16="http://schemas.microsoft.com/office/drawing/2014/main" id="{9F972868-6334-4269-AEDA-DEFE5270318D}"/>
              </a:ext>
            </a:extLst>
          </p:cNvPr>
          <p:cNvSpPr/>
          <p:nvPr/>
        </p:nvSpPr>
        <p:spPr>
          <a:xfrm>
            <a:off x="3240089" y="3020973"/>
            <a:ext cx="2592387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30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 апреля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6" name="Скругленный 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id="{53C66FFB-A62C-48A6-A58A-55A155FDE4F9}"/>
              </a:ext>
            </a:extLst>
          </p:cNvPr>
          <p:cNvSpPr/>
          <p:nvPr/>
        </p:nvSpPr>
        <p:spPr>
          <a:xfrm>
            <a:off x="395290" y="4049596"/>
            <a:ext cx="2520001" cy="4735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12 апреля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86BB0F3-C833-4B7A-8CA3-62BB72D5ED28}"/>
              </a:ext>
            </a:extLst>
          </p:cNvPr>
          <p:cNvSpPr/>
          <p:nvPr/>
        </p:nvSpPr>
        <p:spPr>
          <a:xfrm>
            <a:off x="395290" y="1149119"/>
            <a:ext cx="5267281" cy="5443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какой день в Российской Федерации отмечается День пожарной охраны? </a:t>
            </a:r>
          </a:p>
        </p:txBody>
      </p:sp>
    </p:spTree>
    <p:extLst>
      <p:ext uri="{BB962C8B-B14F-4D97-AF65-F5344CB8AC3E}">
        <p14:creationId xmlns:p14="http://schemas.microsoft.com/office/powerpoint/2010/main" val="30823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8B395AE-D27D-484F-88DD-B2546D50F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0"/>
            <a:ext cx="1316571" cy="28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3736AF-44FF-4B8B-9031-99DBD74812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6" y="445045"/>
            <a:ext cx="1332244" cy="4263181"/>
          </a:xfrm>
          <a:prstGeom prst="rect">
            <a:avLst/>
          </a:prstGeom>
        </p:spPr>
      </p:pic>
      <p:sp>
        <p:nvSpPr>
          <p:cNvPr id="7" name="Скругленный 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id="{0995F4F5-1A54-4389-82AE-60475C48C2F0}"/>
              </a:ext>
            </a:extLst>
          </p:cNvPr>
          <p:cNvSpPr/>
          <p:nvPr/>
        </p:nvSpPr>
        <p:spPr>
          <a:xfrm>
            <a:off x="2687150" y="1798773"/>
            <a:ext cx="3608142" cy="1392909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День пожарной службы отмечается в Российской Федерации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30 апреля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 </a:t>
            </a:r>
          </a:p>
          <a:p>
            <a:pPr algn="ctr" defTabSz="685749">
              <a:defRPr/>
            </a:pPr>
            <a:r>
              <a:rPr lang="ru-RU" sz="1400" dirty="0">
                <a:solidFill>
                  <a:schemeClr val="bg1"/>
                </a:solidFill>
                <a:latin typeface="Roboto Slab"/>
              </a:rPr>
              <a:t>Важным элементом костюма пожарного является </a:t>
            </a:r>
            <a:r>
              <a:rPr lang="ru-RU" sz="1400" b="1" dirty="0">
                <a:solidFill>
                  <a:schemeClr val="bg1"/>
                </a:solidFill>
                <a:latin typeface="Roboto Slab"/>
              </a:rPr>
              <a:t>шлем</a:t>
            </a:r>
            <a:r>
              <a:rPr lang="ru-RU" sz="1400" dirty="0">
                <a:solidFill>
                  <a:schemeClr val="bg1"/>
                </a:solidFill>
                <a:latin typeface="Roboto Slab"/>
              </a:rPr>
              <a:t>.</a:t>
            </a:r>
          </a:p>
        </p:txBody>
      </p:sp>
      <p:sp>
        <p:nvSpPr>
          <p:cNvPr id="8" name="Скругленный прямоугольник 10">
            <a:hlinkClick r:id="rId7" action="ppaction://hlinksldjump"/>
            <a:extLst>
              <a:ext uri="{FF2B5EF4-FFF2-40B4-BE49-F238E27FC236}">
                <a16:creationId xmlns:a16="http://schemas.microsoft.com/office/drawing/2014/main" id="{22684F8E-0BE8-42B0-AA04-64BDC56AED59}"/>
              </a:ext>
            </a:extLst>
          </p:cNvPr>
          <p:cNvSpPr/>
          <p:nvPr/>
        </p:nvSpPr>
        <p:spPr>
          <a:xfrm>
            <a:off x="7468654" y="4376145"/>
            <a:ext cx="1316571" cy="405405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27000" dist="63500" dir="5400000" sx="90000" sy="90000" algn="t" rotWithShape="0">
              <a:srgbClr val="ED7D31">
                <a:lumMod val="50000"/>
                <a:alpha val="50000"/>
              </a:srgbClr>
            </a:outerShdw>
          </a:effectLst>
        </p:spPr>
        <p:txBody>
          <a:bodyPr wrap="square" lIns="180000" tIns="90000" rIns="180000" bIns="90000" rtlCol="0" anchor="ctr">
            <a:spAutoFit/>
          </a:bodyPr>
          <a:lstStyle/>
          <a:p>
            <a:pPr algn="ctr" defTabSz="685749">
              <a:defRPr/>
            </a:pPr>
            <a:r>
              <a:rPr lang="ru-RU" sz="1200" kern="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7866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Экран (16:9)</PresentationFormat>
  <Paragraphs>203</Paragraphs>
  <Slides>48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Merriweather</vt:lpstr>
      <vt:lpstr>Open Sans</vt:lpstr>
      <vt:lpstr>Roboto Slab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2020-04-16T07:27:06Z</dcterms:created>
  <dcterms:modified xsi:type="dcterms:W3CDTF">2020-04-16T09:23:10Z</dcterms:modified>
</cp:coreProperties>
</file>