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73" r:id="rId11"/>
    <p:sldId id="274" r:id="rId12"/>
    <p:sldId id="275" r:id="rId13"/>
    <p:sldId id="276" r:id="rId14"/>
    <p:sldId id="264" r:id="rId15"/>
    <p:sldId id="265" r:id="rId16"/>
    <p:sldId id="277" r:id="rId17"/>
    <p:sldId id="266" r:id="rId18"/>
    <p:sldId id="267" r:id="rId19"/>
    <p:sldId id="268" r:id="rId20"/>
    <p:sldId id="270" r:id="rId21"/>
    <p:sldId id="27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76FE-A465-4AAF-8874-9C53675F7DCA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97A0-B10A-4A34-8125-4A8B5F2D7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7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76FE-A465-4AAF-8874-9C53675F7DCA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97A0-B10A-4A34-8125-4A8B5F2D7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1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76FE-A465-4AAF-8874-9C53675F7DCA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97A0-B10A-4A34-8125-4A8B5F2D7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6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76FE-A465-4AAF-8874-9C53675F7DCA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97A0-B10A-4A34-8125-4A8B5F2D7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8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76FE-A465-4AAF-8874-9C53675F7DCA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97A0-B10A-4A34-8125-4A8B5F2D7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84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76FE-A465-4AAF-8874-9C53675F7DCA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97A0-B10A-4A34-8125-4A8B5F2D7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5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76FE-A465-4AAF-8874-9C53675F7DCA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97A0-B10A-4A34-8125-4A8B5F2D7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5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76FE-A465-4AAF-8874-9C53675F7DCA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97A0-B10A-4A34-8125-4A8B5F2D7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1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76FE-A465-4AAF-8874-9C53675F7DCA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97A0-B10A-4A34-8125-4A8B5F2D7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02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76FE-A465-4AAF-8874-9C53675F7DCA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97A0-B10A-4A34-8125-4A8B5F2D7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3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76FE-A465-4AAF-8874-9C53675F7DCA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97A0-B10A-4A34-8125-4A8B5F2D7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4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A76FE-A465-4AAF-8874-9C53675F7DCA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597A0-B10A-4A34-8125-4A8B5F2D7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47" y="0"/>
            <a:ext cx="156133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0806" y="1251846"/>
            <a:ext cx="11144655" cy="3011892"/>
          </a:xfrm>
          <a:solidFill>
            <a:srgbClr val="5B9BD5">
              <a:alpha val="74902"/>
            </a:srgbClr>
          </a:solidFill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«Педагоги, родители, дети – лучшая семья на свете </a:t>
            </a:r>
            <a:br>
              <a:rPr lang="ru-RU" sz="5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(нетрадиционные формы работы специалистов и родителей детей с ОВЗ)»</a:t>
            </a:r>
            <a:endParaRPr lang="ru-RU" sz="5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9939" y="5515584"/>
            <a:ext cx="6021019" cy="1323554"/>
          </a:xfrm>
          <a:solidFill>
            <a:srgbClr val="5B9BD5">
              <a:alpha val="74902"/>
            </a:srgbClr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 учитель – дефектолог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МДОАУ «Детский сад №62 «Чайка» г. Орска»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Кравцова Наталья Валерьевна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825"/>
            <a:ext cx="12192000" cy="7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769" y="802400"/>
            <a:ext cx="2684641" cy="5820362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81600" y="188680"/>
            <a:ext cx="8335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«Семейный клуб (игровые упражнения и задания)»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6639"/>
            <a:ext cx="2809188" cy="583039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7" y="886639"/>
            <a:ext cx="2770711" cy="58203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65" y="886638"/>
            <a:ext cx="2635076" cy="571290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45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825"/>
            <a:ext cx="12192000" cy="7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7" y="0"/>
            <a:ext cx="6218903" cy="3379415"/>
          </a:xfr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15" y="3478491"/>
            <a:ext cx="6773277" cy="331000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801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7220"/>
            <a:ext cx="12192000" cy="7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67" y="723946"/>
            <a:ext cx="2869734" cy="6119459"/>
          </a:xfr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463127" y="91915"/>
            <a:ext cx="4700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«Вечер вопросов и ответов»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64" y="723945"/>
            <a:ext cx="2941913" cy="61194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80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825"/>
            <a:ext cx="12192000" cy="7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1" y="930078"/>
            <a:ext cx="5395821" cy="2689815"/>
          </a:xfrm>
        </p:spPr>
      </p:pic>
      <p:sp>
        <p:nvSpPr>
          <p:cNvPr id="2" name="Прямоугольник 1"/>
          <p:cNvSpPr/>
          <p:nvPr/>
        </p:nvSpPr>
        <p:spPr>
          <a:xfrm>
            <a:off x="379563" y="-122549"/>
            <a:ext cx="114328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«Педагогическая гостиная </a:t>
            </a:r>
          </a:p>
          <a:p>
            <a:pPr algn="ctr"/>
            <a:r>
              <a:rPr lang="ru-RU" sz="28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(совместная деятельность специалистов, родителей и детей с ОВЗ)»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26" y="3204168"/>
            <a:ext cx="7117237" cy="32750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3" y="3747590"/>
            <a:ext cx="4606780" cy="24084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6343" y="975970"/>
            <a:ext cx="4500276" cy="20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825"/>
            <a:ext cx="12192000" cy="7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rgbClr val="00B0F0">
              <a:alpha val="34902"/>
            </a:srgb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удивительную страну детства»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78" y="1523966"/>
            <a:ext cx="6523927" cy="48929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7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825"/>
            <a:ext cx="12192000" cy="7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34902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«СУ – ДЖОК»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900441"/>
            <a:ext cx="5753100" cy="441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38200" y="1918115"/>
            <a:ext cx="4639166" cy="4397844"/>
          </a:xfrm>
          <a:prstGeom prst="rect">
            <a:avLst/>
          </a:prstGeom>
          <a:solidFill>
            <a:srgbClr val="00B0F0">
              <a:alpha val="34902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мячом круги катаю,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Взад – вперёд его гоняю.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 поглажу я ладошку.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Будто я сметаю крошку.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сожму его немножко,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сжимает лапу кошка.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пальцем мяч прижму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другой рукой начну.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последний трюк: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 летает между рук.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8" y="-458386"/>
            <a:ext cx="12192000" cy="7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8820"/>
            <a:ext cx="10515600" cy="879213"/>
          </a:xfrm>
          <a:solidFill>
            <a:srgbClr val="00B0F0">
              <a:alpha val="34902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«Шарик пальчиком катаю»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84" y="1523967"/>
            <a:ext cx="434254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00421" y="1530219"/>
            <a:ext cx="49962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 пальчиком катаю.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Ловкость пальцев проверяю.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колючий шарик мой.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Подружись сейчас со мной.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825"/>
            <a:ext cx="12192000" cy="7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8820"/>
            <a:ext cx="10515600" cy="879213"/>
          </a:xfrm>
          <a:solidFill>
            <a:srgbClr val="00B0F0">
              <a:alpha val="34902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«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Проппа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53906"/>
            <a:ext cx="10515600" cy="3538227"/>
          </a:xfrm>
          <a:solidFill>
            <a:srgbClr val="00B0F0">
              <a:alpha val="34902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Яковлевич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известным филологом, фольклористом. Он занимался изучением русских народных сказок. В ходе своей работы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разделил сказку на набор, состоящий из 28 функций. Эти функции можно представить в виде схем (карт).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карт ребенок легко усваивает содержание сказки, что облегчит ее пересказ, а в дальнейшем будет способствовать созданию собственной сказки.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3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9532"/>
            <a:ext cx="12192000" cy="7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66" y="192781"/>
            <a:ext cx="2142694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 descr="Рисунок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85" y="192781"/>
            <a:ext cx="2149475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 descr="Рисунок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591" y="192780"/>
            <a:ext cx="2013432" cy="297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5" descr="Рисунок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084" y="184167"/>
            <a:ext cx="2057400" cy="297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" descr="Рисунок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1925"/>
            <a:ext cx="2057400" cy="30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" descr="Рисунок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386" y="192781"/>
            <a:ext cx="1982242" cy="298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6" descr="Рисунок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73" y="3126481"/>
            <a:ext cx="211772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7" descr="Рисунок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59" y="3125145"/>
            <a:ext cx="2160881" cy="308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8" descr="Рисунок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85" y="3125144"/>
            <a:ext cx="2032178" cy="3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9" descr="Рисунок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25" y="3135094"/>
            <a:ext cx="2087563" cy="307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0" descr="Рисунок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485" y="3135093"/>
            <a:ext cx="194114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825"/>
            <a:ext cx="12192000" cy="7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158" y="348792"/>
            <a:ext cx="4223208" cy="6724602"/>
          </a:xfrm>
          <a:solidFill>
            <a:srgbClr val="00B0F0">
              <a:alpha val="34902"/>
            </a:srgbClr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Жили-были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Создаем сказочное пространство. (Каждая сказка начинается с вводных слов «давным-давно», «жили-были», «в тридесятом царстве»).</a:t>
            </a:r>
          </a:p>
          <a:p>
            <a:pPr marL="0" lv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обстоятельство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(«умер отец», «солнце исчезло с небосклона», «дожди перестали лить, и наступила засуха»).</a:t>
            </a:r>
          </a:p>
          <a:p>
            <a:pPr marL="0" lv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(«не открывай оконца», «не отлучайся со двора», «не пей водицы»).</a:t>
            </a:r>
          </a:p>
          <a:p>
            <a:pPr marL="0" lv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запрета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(персонажи сказок и в оконце выглядывают, и со двора отлучаются, и из лужи водицу пьют; при этом в сказке появляется новое лицо — антагонист, вредитель).</a:t>
            </a:r>
          </a:p>
          <a:p>
            <a:pPr marL="0" lv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покидает дом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этом герой может либо отправляться, отсылаться из дома, скажем, с благословения родителей разыскивать сестренку, либо изгоняться, например, отец увозит изгнанную мачехой дочь в лес, либо уходить из дома, превратившись в козлика после того, как запрет нарушен).</a:t>
            </a:r>
          </a:p>
          <a:p>
            <a:pPr marL="0" lv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друга-помощника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(серый волк, кот в сапогах).</a:t>
            </a:r>
          </a:p>
          <a:p>
            <a:pPr marL="0" lv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достижения цели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(это может быть полет на ковре- самолете, использование меча-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кладенца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т.п.).</a:t>
            </a:r>
          </a:p>
          <a:p>
            <a:pPr marL="0" lv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Враг начинает действовать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(змей похищает царевну, колдунья отравляет яблоко).</a:t>
            </a:r>
          </a:p>
          <a:p>
            <a:pPr marL="0" lvl="0" indent="0">
              <a:buNone/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Одержание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победы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(разрушение злых чар, физическое уничтожение антагониста — Змея, Кощея Бессмертного, победа в состязании).</a:t>
            </a:r>
          </a:p>
          <a:p>
            <a:pPr marL="0" lv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Преследование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(какая сказка, как и детектив, обходится без погони? Героев могут преследовать гуси-лебеди, Змей Горыныч, Баба-яга,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«симпатичные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персонажи).</a:t>
            </a:r>
          </a:p>
          <a:p>
            <a:pPr marL="0" lv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спасается от преследования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(прячась в печку, превращаясь в кого-то или с помощью волшебных средств и преодолевая огромные расстояния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655324" y="348791"/>
            <a:ext cx="4251487" cy="6724603"/>
          </a:xfrm>
          <a:prstGeom prst="rect">
            <a:avLst/>
          </a:prstGeom>
          <a:solidFill>
            <a:srgbClr val="00B0F0">
              <a:alpha val="34902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выдерживает испытание дарителя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(все очевидно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волшебного средства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(оно может передаваться, изготовляться, покупаться, появляться неведомо откуда, похищаться, даваться дарителем).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Отлучка дарителя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(Баба яга отпускает с миром, волшебник исчезает, дракон прячется обратно в пещеру).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вступает в битву с врагом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(иногда это открытый бой со Змеем Горынычем, иногда состязание или игра в карты).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Враг оказывается поверженным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сказках антагониста не только побеждают в бою или состязании, но и изгоняют или уничтожают с помощью хитрости).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 метят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(метку наносят на тело или дают особый предмет - кольцо, полотенце, образок, он что-то забирает у поверженного врага).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Герою дается новый облик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(частый прием -погружение в кипящую воду или горячее молоко, которое делает героя еще краше).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возвращается домой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(обычно это происходит в тех же формах, что и прибытие, но это может быть и победный прилет на поверженном драконе).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 не узнают дома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(иногда вследствие произошедших с ним внешних изменений, наведенного заклятья, увечья, взросления).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ложный герой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(то есть тот, кто выдает себя за героя или присваивает себе его заслуги).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Разоблачение ложного героя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может произойти в результате специальных испытаний или свидетельства авторитетных лиц).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Узнавание героя.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 тут обнаруживается подмена. Ложный герой с позором изгоняется, а нашего персонажа принимает в объятия любящая королевская чета)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Счастливый конец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(пир на весь мир, свадьба, пол царства в придачу).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(какой вывод можно сделать из случившейся истории).</a:t>
            </a:r>
          </a:p>
          <a:p>
            <a:endParaRPr lang="ru-RU" sz="12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06151" y="-115644"/>
            <a:ext cx="10379697" cy="464434"/>
          </a:xfrm>
          <a:solidFill>
            <a:srgbClr val="00B0F0">
              <a:alpha val="34902"/>
            </a:srgbClr>
          </a:solidFill>
        </p:spPr>
        <p:txBody>
          <a:bodyPr>
            <a:noAutofit/>
          </a:bodyPr>
          <a:lstStyle/>
          <a:p>
            <a:pPr algn="ctr"/>
            <a:r>
              <a:rPr lang="ru-RU" sz="2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карт </a:t>
            </a:r>
            <a:r>
              <a:rPr lang="ru-RU" sz="2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Проппа</a:t>
            </a:r>
            <a:r>
              <a:rPr lang="ru-RU" sz="2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825"/>
            <a:ext cx="12192000" cy="7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474" y="0"/>
            <a:ext cx="11246178" cy="6674177"/>
          </a:xfrm>
          <a:solidFill>
            <a:srgbClr val="00B0F0">
              <a:alpha val="34902"/>
            </a:srgbClr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и семья - два важных института социализации детей. У педагогов и родителей есть единые задачи: сделать все, чтобы дети росли счастливыми, активными, здоровыми, чтобы они стали гармонически развитыми личностями. Современные дошкольные учреждения много делают для того, чтобы общение с родителями было насыщенным и интересным. С одной стороны, педагоги сохраняют все лучшее и проверенное временем, а с другой - ищут и стремятся внедрять новые, эффективные формы взаимодействия с семьями воспитанников, основная задача которых - достижение реального сотрудничества между детским садом и семьей.</a:t>
            </a:r>
          </a:p>
          <a:p>
            <a:pPr marL="0" indent="0" fontAlgn="base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будет успешным, если оно содержательно, основано на общих и значимых для обеих сторон темах, если каждая из них в процессе общения обогащает свой информационный багаж. Главное -донести до родителей нужную информацию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основных трудностей при решении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всех задач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связанных с работой с родителями детей с ОВЗ, является трудность в подборе адекватных методов воспитания семьи. Родительские собрания, праздники, различного рода консультации ведут преимущественно к тому, что родители усваивают на уровне памяти то, что им многократно вещают. Однако это ни в коей мере не меняет их сознания.</a:t>
            </a:r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6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825"/>
            <a:ext cx="12192000" cy="7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34902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Нарисуй-ка!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60" y="1825625"/>
            <a:ext cx="8003355" cy="49652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3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620"/>
            <a:ext cx="10515600" cy="879213"/>
          </a:xfrm>
          <a:solidFill>
            <a:srgbClr val="00B0F0">
              <a:alpha val="34902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0942" y="1498862"/>
            <a:ext cx="3479276" cy="3538227"/>
          </a:xfrm>
          <a:solidFill>
            <a:srgbClr val="00B0F0">
              <a:alpha val="34902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забывайте, что вы и ваша семья – это единое целое, каждый из вас – важная и необходимая, уникальная часть этого целого! Все вы сила, все вы семья!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363" y="1498862"/>
            <a:ext cx="6381946" cy="480766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825"/>
            <a:ext cx="12192000" cy="7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951" y="914400"/>
            <a:ext cx="11755223" cy="4807670"/>
          </a:xfrm>
          <a:solidFill>
            <a:srgbClr val="00B0F0">
              <a:alpha val="34902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лавное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равило работы с родителями детей с ОВЗ «Педагог – это не тот, кто воспитывает детей, а тот кто создаёт условия для развития их родителей.»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тезис может быть вполне подтвержден психологической теорией, согласно которой психическое и личностное развитие ребенка происходит в особо развивающейся среде.  Основной целью работы с родителями является не передача родителям той или иной информации, а превращение их в единомышленников, в сотрудников, совместно с которыми можно обеспечить условия для полноценного психического и личностного развития ребенка. Иными словами, смысл работы с родителями связан с развитием, изменением их сознания. А для этого формы классического родительского собрания и методы работы с ними являются явно недостаточными. Для изменения родительской позиции необходимо включение семьи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процесс, ведущийся в ДОУ.</a:t>
            </a:r>
          </a:p>
        </p:txBody>
      </p:sp>
    </p:spTree>
    <p:extLst>
      <p:ext uri="{BB962C8B-B14F-4D97-AF65-F5344CB8AC3E}">
        <p14:creationId xmlns:p14="http://schemas.microsoft.com/office/powerpoint/2010/main" val="2157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825"/>
            <a:ext cx="12192000" cy="7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34902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40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формы мероприятий в ДОУ:</a:t>
            </a:r>
            <a:endParaRPr lang="ru-RU" sz="4000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340" y="1825624"/>
            <a:ext cx="11227324" cy="4367785"/>
          </a:xfrm>
          <a:solidFill>
            <a:srgbClr val="00B0F0">
              <a:alpha val="34902"/>
            </a:srgbClr>
          </a:solidFill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ткрытые занятия;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(Осени, Новый год, 8 Марта, Масленица и т.д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овместные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мероприятия (Мама, папа, я – спортивная семья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Спасибо зарядке, здоровье в порядке);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овместное участие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конкурсах;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ндивидуальные и групповые консультации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рупповые собрания.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825"/>
            <a:ext cx="12192000" cy="7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5687" y="207390"/>
            <a:ext cx="8874550" cy="5632799"/>
          </a:xfrm>
          <a:solidFill>
            <a:srgbClr val="00B0F0">
              <a:alpha val="34902"/>
            </a:srgb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познавательные формы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предназначены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ознакомления родителей с особенностями возрастного и психологического развития детей, рациональными методами и приёмами воспитания для формирования у родителей практических навыков. Однако здесь изменены принципы, на основе которых строится общение педагогов и родителей. К ним относятся общение на основе диалога, открытость, искренность в общении, отказ от критики и оценки партнёра по общению. Неформальный подход к организации и проведению этих форм общения ставит педагогов перед необходимостью использования разнообразных методов активизации родителей, так родители больше узнают информации и получают много практических навыков для воспитания и развития своих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2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825"/>
            <a:ext cx="12192000" cy="7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rgbClr val="00B0F0">
              <a:alpha val="34902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38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формы мероприятий в ДОУ:</a:t>
            </a:r>
            <a:endParaRPr lang="ru-RU" sz="38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779" y="1800520"/>
            <a:ext cx="11378153" cy="4911365"/>
          </a:xfrm>
          <a:solidFill>
            <a:srgbClr val="00B0F0">
              <a:alpha val="34902"/>
            </a:srgbClr>
          </a:solidFill>
        </p:spPr>
        <p:txBody>
          <a:bodyPr>
            <a:norm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КВН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гостиная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чудес»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построены по принципу телевизионных и развлекательных программ, игр, они направлены на установление неформальных контактов с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привлечение их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ткрытые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познакомить родителей со структурой и спецификой проведения занятий в ДОУ. Педагог при проведении занятия может включить в него элемент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 либо обучить приёмам и методам работы с ребёнком).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3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825"/>
            <a:ext cx="12192000" cy="7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011" y="223069"/>
            <a:ext cx="10689996" cy="6451108"/>
          </a:xfrm>
          <a:solidFill>
            <a:srgbClr val="00B0F0">
              <a:alpha val="34902"/>
            </a:srgbClr>
          </a:solidFill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едагогический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с участием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привлечь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активному осмыслению проблем воспитания детей в семье на основе учета их индивидуальных потребностей.</a:t>
            </a: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одительские конференции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обмен опытом семейного воспитания. Родители заранее готовят сообщение, педагог при необходимости оказывает помощь в выборе темы, оформлении выступления. На конференции может выступить специалист. Его выступление дается для приманки , чтобы вызвать обсуждение, а если получится, то и дискуссию. Важно определить актуальную тему конференции .</a:t>
            </a: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емейные клубы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от родительских собраний, в основе которых назидательно-поучительная форма общения, клуб строит отношения с семьей на принципах добровольности, личной заинтересованности. В таком клубе людей объединяет общая проблема и совместные поиски оптимальных форм помощи ребенку. Тематика встреч формулируется и запрашивается родителями. Семейные клубы - динамичные структуры. Они могут сливаться в один большой клуб или дробиться на более мелкие, все зависит от тематики встречи и замысла устроителей.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825"/>
            <a:ext cx="12192000" cy="7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169" y="-154004"/>
            <a:ext cx="11142483" cy="6837608"/>
          </a:xfrm>
          <a:solidFill>
            <a:srgbClr val="00B0F0">
              <a:alpha val="34902"/>
            </a:srgbClr>
          </a:solidFill>
        </p:spPr>
        <p:txBody>
          <a:bodyPr>
            <a:normAutofit lnSpcReduction="10000"/>
          </a:bodyPr>
          <a:lstStyle/>
          <a:p>
            <a:pPr fontAlgn="base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ренинговые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упражнения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помогают дать оценку различным способам взаимодействия с ребенком, выбрать более удачные формы обращения к нему и общения с ним, заменять нежелательные конструктивными. Родитель, вовлекаемый в игровой тренинг, начинает общение с ребенком, постигает новые истины.</a:t>
            </a:r>
          </a:p>
          <a:p>
            <a:pPr marL="0" indent="0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форм работы с родителями на современном этапе является проведение различных конкурсов.</a:t>
            </a: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ечер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уточнить педагогические знания родителей, умение применять их на практике, узнать о чем-либо новом, пополнить знаниями друг друга, обсудить некоторые проблемы развития детей. 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почта» и «Телефон доверия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член семьи имеет возможность в короткой записке высказать сомнения по поводу методов воспитания своего ребенка, обратиться за помощью к конкретному специалисту и т.п.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174" y="-12126"/>
            <a:ext cx="12502174" cy="766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5493" y="0"/>
            <a:ext cx="9191133" cy="3016577"/>
          </a:xfrm>
          <a:solidFill>
            <a:srgbClr val="00B0F0">
              <a:alpha val="34902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етрадиционные формы работы с родителями приводят 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отрудничество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и родителей в доброжелательном стремлении помочь ребенку при понимании его индивидуальных особенностей и трудностей в усвоении учебного материала лежит в основе всей коррекционной работы.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36" y="3143492"/>
            <a:ext cx="6179462" cy="38229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6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1675</Words>
  <Application>Microsoft Office PowerPoint</Application>
  <PresentationFormat>Широкоэкранный</PresentationFormat>
  <Paragraphs>87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Monotype Corsiva</vt:lpstr>
      <vt:lpstr>Times New Roman</vt:lpstr>
      <vt:lpstr>Тема Office</vt:lpstr>
      <vt:lpstr>«Педагоги, родители, дети – лучшая семья на свете  (нетрадиционные формы работы специалистов и родителей детей с ОВЗ)»</vt:lpstr>
      <vt:lpstr>Презентация PowerPoint</vt:lpstr>
      <vt:lpstr>Презентация PowerPoint</vt:lpstr>
      <vt:lpstr>Традиционные формы мероприятий в ДОУ:</vt:lpstr>
      <vt:lpstr>Презентация PowerPoint</vt:lpstr>
      <vt:lpstr>Нетрадиционные формы мероприятий в ДОУ: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Путешествие  «В удивительную страну детства»</vt:lpstr>
      <vt:lpstr>Город «СУ – ДЖОК»</vt:lpstr>
      <vt:lpstr>«Шарик пальчиком катаю»</vt:lpstr>
      <vt:lpstr>Город «Проппа»</vt:lpstr>
      <vt:lpstr>Презентация PowerPoint</vt:lpstr>
      <vt:lpstr>Значение карт Проппа:</vt:lpstr>
      <vt:lpstr>Страна Нарисуй-ка!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пмгроириш</dc:title>
  <dc:creator>Наталья</dc:creator>
  <cp:lastModifiedBy>Наталья</cp:lastModifiedBy>
  <cp:revision>29</cp:revision>
  <dcterms:created xsi:type="dcterms:W3CDTF">2024-10-30T05:10:02Z</dcterms:created>
  <dcterms:modified xsi:type="dcterms:W3CDTF">2024-11-08T05:26:39Z</dcterms:modified>
</cp:coreProperties>
</file>