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9" r:id="rId2"/>
    <p:sldId id="269" r:id="rId3"/>
    <p:sldId id="268" r:id="rId4"/>
    <p:sldId id="270" r:id="rId5"/>
    <p:sldId id="283" r:id="rId6"/>
    <p:sldId id="271" r:id="rId7"/>
    <p:sldId id="257" r:id="rId8"/>
    <p:sldId id="272" r:id="rId9"/>
    <p:sldId id="278" r:id="rId10"/>
    <p:sldId id="280" r:id="rId11"/>
    <p:sldId id="284" r:id="rId12"/>
    <p:sldId id="27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A9DB"/>
    <a:srgbClr val="99CCFF"/>
    <a:srgbClr val="BDD7EE"/>
    <a:srgbClr val="2F559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D8538-C700-4221-8568-C974E863B745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798A5-2034-4BE0-BA74-D4728027DA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312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4E7E5-A802-41AA-9AFE-E510CA86400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363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498644-0115-410E-BF27-ABDE0312E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CA58E7D-62B7-46D6-BCB2-112DA7BD6C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98DF58C-2C68-490B-A125-14A081F57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BB6-0B5F-405E-913A-54DE2FB6C301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9D4520B-AEEA-492F-AB12-B014FD828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BE9DAAA-55B1-4DEC-AFC9-EA999FB6C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533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C2131F-8F1A-444B-AD55-A370AC703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C122E85-75BC-4AF4-B359-3F6F99252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88F3FCB-013E-4D73-B6CE-B8AB77118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BB6-0B5F-405E-913A-54DE2FB6C301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75D03A0-87FD-4F12-88C2-8F9BB627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2339850-413C-41AE-AEAF-2E15A69EF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009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423CCE94-E878-44EB-A7DA-E29E8CA91F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157BB6A-292F-4446-B62A-9B7EF50A0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32F3494-1639-43F2-8E3B-5F6BB624C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BB6-0B5F-405E-913A-54DE2FB6C301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14EA1-1052-42DC-BB13-4E67962FB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0575B8F-AF9A-43EC-862F-B5F942910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682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2E06A3-ADE8-4818-BC3A-50FE05F53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97C578D-4CFE-4B71-BDA3-E7E564C0B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B7072D5-5BF5-4BBA-AFAF-BCEBD13CC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BB6-0B5F-405E-913A-54DE2FB6C301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70FA10B-E916-4F79-9185-B1E484FD9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EE2F1E8-80E0-489C-B951-FB4CD0DC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53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D63C9B-7C6F-4B1B-91CE-1E83BD6FC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354D92A-C2F6-4BE0-BCBE-322FF7DBD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082986E-2D12-4D7E-995E-3E7EF1E33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BB6-0B5F-405E-913A-54DE2FB6C301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B6E4DC6-5D92-401A-A35F-DD86B1D55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FAA31F0-ECE8-4070-8C54-5D36524A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330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BD2821-155D-4ABE-A9C8-4AACF1BF6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F114526-400C-4489-809F-7F6B1BD7E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1BA8D6F-2F6B-4FB3-80C8-549B90C87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89BDC49-10C2-46A3-8321-E04C3B9D7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BB6-0B5F-405E-913A-54DE2FB6C301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65BB6C1-8710-4232-A904-C952E62E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A9DA807-47F9-46E5-94A9-860D6CD1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092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7D0DE9-243A-4DB4-94D8-B0840A43F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3BE50CB-A0FF-4D10-9672-28D4BA2DC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9B0B85D-45EE-44F8-9F3D-1A3E9D058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0FBA6050-4194-460E-9A66-13A843B8F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B66636A-32E1-4F90-9A64-27D1968D6D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1A49358E-10E5-4958-92BE-E9AAAF4DF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BB6-0B5F-405E-913A-54DE2FB6C301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295B824-7771-4A9E-84B1-E37FAB1D3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2890E8A-1E98-4B48-8728-280AE85B1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62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EEF2F89-293B-4BBA-AB0A-97384BE9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6C5D6BF-3AFA-4269-9C58-6896D52E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BB6-0B5F-405E-913A-54DE2FB6C301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85687ED-A1FC-44DF-BF55-398AF3077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FD4F1EE-CA21-4572-BD5C-81BF392AB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470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C2786DE-3EEA-4921-B165-3A39FD21D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BB6-0B5F-405E-913A-54DE2FB6C301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CBB39EA-6845-4629-8B89-8EE320D6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F03C3348-C4D4-4938-A735-EE47A8F81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782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AE5A50-3C8E-49A9-B927-AF52F8552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58DD264-00F6-4B0C-968E-85A902414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E735527-DD9C-42F1-B34A-85CAB80F9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2DD7B19-0A36-4A23-9696-A4E4B09E4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BB6-0B5F-405E-913A-54DE2FB6C301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6C55FC8-2677-48E6-9549-DAA53FE17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7C507C5-6E02-43C9-983F-9A43EA3D6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07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18D014-C99B-4E58-9D3D-2BEE5101E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758431C-DB56-4F8B-A033-63D36BB42E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C2B07B4-4279-42FF-9877-F1CFF99AD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44A1ADD-33FF-44A0-9801-D94700027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BBB6-0B5F-405E-913A-54DE2FB6C301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86879FC-6BEB-4ACF-98D5-41F40FF7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7230489-C381-466B-AE42-EAD90FB07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374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7DF22A-F1F9-4B7D-875E-2AE92E08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0F5EAA9-822C-4B52-AB76-7DD934ECC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C1D0077-02E9-41B2-AF24-BEEB664DC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CBBB6-0B5F-405E-913A-54DE2FB6C301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FD39FDD-6D29-4770-8C91-F5AB559C2D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C24677B-130B-4419-AF3C-6FD22B5A6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7E2BD-E475-4CB7-B709-3E69CF5CE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00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0EBE07-7648-432F-89F9-ACFE80FB06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29AC1B5-62B4-4E76-93B3-A2533B8AB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5C3A3F5-75F3-4727-8A7B-5CFB003D4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574" y="807494"/>
            <a:ext cx="10500852" cy="2269612"/>
          </a:xfrm>
          <a:solidFill>
            <a:srgbClr val="99CCFF">
              <a:alpha val="81961"/>
            </a:srgbClr>
          </a:solidFill>
          <a:ln>
            <a:noFill/>
          </a:ln>
        </p:spPr>
        <p:txBody>
          <a:bodyPr>
            <a:normAutofit fontScale="92500" lnSpcReduction="20000"/>
          </a:bodyPr>
          <a:lstStyle/>
          <a:p>
            <a:r>
              <a:rPr lang="ru-RU" sz="66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66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логического мышления детей дошкольного возраста с ЗПР на индивидуальных занятиях</a:t>
            </a:r>
            <a:r>
              <a:rPr lang="ru-RU" sz="66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6600" dirty="0">
              <a:solidFill>
                <a:schemeClr val="accent5">
                  <a:lumMod val="50000"/>
                </a:schemeClr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C1A7F9C5-2943-4558-A08F-66B2EBC28592}"/>
              </a:ext>
            </a:extLst>
          </p:cNvPr>
          <p:cNvSpPr txBox="1">
            <a:spLocks/>
          </p:cNvSpPr>
          <p:nvPr/>
        </p:nvSpPr>
        <p:spPr>
          <a:xfrm>
            <a:off x="5057531" y="5335571"/>
            <a:ext cx="6905083" cy="1395167"/>
          </a:xfrm>
          <a:prstGeom prst="rect">
            <a:avLst/>
          </a:prstGeom>
          <a:solidFill>
            <a:srgbClr val="73A9DB">
              <a:alpha val="81961"/>
            </a:srgbClr>
          </a:solidFill>
          <a:ln>
            <a:noFill/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Подготовил учитель-дефектолог </a:t>
            </a:r>
          </a:p>
          <a:p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квалификационной категории: </a:t>
            </a:r>
          </a:p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Кравцова Наталья Валерьевна</a:t>
            </a:r>
            <a:endParaRPr lang="ru-RU" sz="4000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799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53BDE7-CC67-4267-A055-D264598A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7A1BA16-E83B-4540-B6C6-5A2963E6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661934E5-29BC-44FB-A498-8A1F2801038C}"/>
              </a:ext>
            </a:extLst>
          </p:cNvPr>
          <p:cNvSpPr txBox="1">
            <a:spLocks/>
          </p:cNvSpPr>
          <p:nvPr/>
        </p:nvSpPr>
        <p:spPr>
          <a:xfrm>
            <a:off x="845574" y="203200"/>
            <a:ext cx="10500852" cy="6535337"/>
          </a:xfrm>
          <a:prstGeom prst="rect">
            <a:avLst/>
          </a:prstGeom>
          <a:solidFill>
            <a:srgbClr val="73A9DB">
              <a:alpha val="81961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36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22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2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2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2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2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2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4656" y="365125"/>
            <a:ext cx="10039546" cy="26325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 использованная система развивающих игр и упражнений способствует формированию логики мысли, смекалки,  и сообразительности, пространственных представлений, развитию интереса к решению познавательных, творческих задач, к разнообразной интеллектуальной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в зависимости от индивидуальных способностей каждого ребёнка.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47" y="3200457"/>
            <a:ext cx="3942575" cy="29018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3384" y="3497312"/>
            <a:ext cx="3192870" cy="260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967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7A1BA16-E83B-4540-B6C6-5A2963E6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2" y="34531"/>
            <a:ext cx="12192000" cy="6874636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661934E5-29BC-44FB-A498-8A1F2801038C}"/>
              </a:ext>
            </a:extLst>
          </p:cNvPr>
          <p:cNvSpPr txBox="1">
            <a:spLocks/>
          </p:cNvSpPr>
          <p:nvPr/>
        </p:nvSpPr>
        <p:spPr>
          <a:xfrm>
            <a:off x="480766" y="414778"/>
            <a:ext cx="11378153" cy="6090579"/>
          </a:xfrm>
          <a:prstGeom prst="rect">
            <a:avLst/>
          </a:prstGeom>
          <a:solidFill>
            <a:srgbClr val="73A9DB">
              <a:alpha val="81961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57" y="556180"/>
            <a:ext cx="4312763" cy="575035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289" y="556180"/>
            <a:ext cx="4551099" cy="2809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85" y="3538223"/>
            <a:ext cx="4658959" cy="279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47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53BDE7-CC67-4267-A055-D264598A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7A1BA16-E83B-4540-B6C6-5A2963E6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661934E5-29BC-44FB-A498-8A1F2801038C}"/>
              </a:ext>
            </a:extLst>
          </p:cNvPr>
          <p:cNvSpPr txBox="1">
            <a:spLocks/>
          </p:cNvSpPr>
          <p:nvPr/>
        </p:nvSpPr>
        <p:spPr>
          <a:xfrm>
            <a:off x="1035828" y="365125"/>
            <a:ext cx="10500852" cy="5946875"/>
          </a:xfrm>
          <a:prstGeom prst="rect">
            <a:avLst/>
          </a:prstGeom>
          <a:solidFill>
            <a:srgbClr val="73A9DB">
              <a:alpha val="60000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60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Спасибо за внимание!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BF4C029B-181C-4527-9617-9A64CF18B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46" y="1581785"/>
            <a:ext cx="6165216" cy="4623912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03313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7A1BA16-E83B-4540-B6C6-5A2963E6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2" y="34531"/>
            <a:ext cx="12192000" cy="6874636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661934E5-29BC-44FB-A498-8A1F2801038C}"/>
              </a:ext>
            </a:extLst>
          </p:cNvPr>
          <p:cNvSpPr txBox="1">
            <a:spLocks/>
          </p:cNvSpPr>
          <p:nvPr/>
        </p:nvSpPr>
        <p:spPr>
          <a:xfrm>
            <a:off x="1371447" y="1812276"/>
            <a:ext cx="9483670" cy="3319147"/>
          </a:xfrm>
          <a:prstGeom prst="rect">
            <a:avLst/>
          </a:prstGeom>
          <a:solidFill>
            <a:srgbClr val="73A9DB">
              <a:alpha val="81961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53386" y="2154020"/>
            <a:ext cx="87197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изучения детей с задержкой психического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 поднимались в работах Т. А. Власовой, К. С. Лебединской, В. И.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Лубовского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М. С. Певзнер, Г. Е. Сухаревой и др. Одним из основных нарушений познавательного развития у детей с задержкой психического развития является нарушения мышления. </a:t>
            </a:r>
          </a:p>
        </p:txBody>
      </p:sp>
    </p:spTree>
    <p:extLst>
      <p:ext uri="{BB962C8B-B14F-4D97-AF65-F5344CB8AC3E}">
        <p14:creationId xmlns:p14="http://schemas.microsoft.com/office/powerpoint/2010/main" val="408003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0975F3B-C20F-4909-B4D3-DAD27C898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870FFE24-62FB-4E8E-AB76-4E6747331CD0}"/>
              </a:ext>
            </a:extLst>
          </p:cNvPr>
          <p:cNvSpPr txBox="1">
            <a:spLocks/>
          </p:cNvSpPr>
          <p:nvPr/>
        </p:nvSpPr>
        <p:spPr>
          <a:xfrm>
            <a:off x="377072" y="466627"/>
            <a:ext cx="11415860" cy="5941382"/>
          </a:xfrm>
          <a:prstGeom prst="rect">
            <a:avLst/>
          </a:prstGeom>
          <a:solidFill>
            <a:srgbClr val="73A9DB">
              <a:alpha val="81961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03868" y="466627"/>
            <a:ext cx="10784263" cy="22058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Отставание в развитии мышления - одна из основных черт, отличающая детей с задержкой психического развития от нормально развивающихся сверстников. О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тставание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развитии мыслительной деятельности проявляется во всех компонентах структуры мышления, </a:t>
            </a:r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именно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дефиците мотивационного компонента, проявляющегося в крайне низкой познавательной активности;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нерациональности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регуляционно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-целевого компонента, обусловленной отсутствием потребности ставить цель, планировать действия путем эмпирических проб;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длительной 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несформированности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операционного компонента, т. е. умственных операций анализа, синтеза, абстрагирования, обобщения, сравнения;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нарушении динамических сторон мыслительных процессов.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7149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53BDE7-CC67-4267-A055-D264598A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7A1BA16-E83B-4540-B6C6-5A2963E69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661934E5-29BC-44FB-A498-8A1F2801038C}"/>
              </a:ext>
            </a:extLst>
          </p:cNvPr>
          <p:cNvSpPr txBox="1">
            <a:spLocks/>
          </p:cNvSpPr>
          <p:nvPr/>
        </p:nvSpPr>
        <p:spPr>
          <a:xfrm>
            <a:off x="160256" y="365126"/>
            <a:ext cx="11821213" cy="6337332"/>
          </a:xfrm>
          <a:prstGeom prst="rect">
            <a:avLst/>
          </a:prstGeom>
          <a:solidFill>
            <a:srgbClr val="73A9DB">
              <a:alpha val="81961"/>
            </a:srgbClr>
          </a:solidFill>
          <a:ln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над развитием логического мышления следует начинать с развития образного мышления, так как образное мышление — это основной вид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мышления. Тренировка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образного мышления должна быть направлена на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раз­витие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следующих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1.Осуществлять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мысленное преобразование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об­раза.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предлагаю следующие игры: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Разрезные картинки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Геометрическая мозаика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Сложи узор»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 по описанию или загадки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Ориентироваться в пространстве с помощью простой план-схемы, а также самостоятельно ее со­здавать. Формирование таких пред­ставлений предполагает, прежде всего, развитие умения строить схематизированные образы простран­ства и применять их в реальной ситуации, в связи с этим тренировка образного мышления должна обязательно включать и тренировку этого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699" y="1544504"/>
            <a:ext cx="4100659" cy="277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17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53BDE7-CC67-4267-A055-D264598A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7A1BA16-E83B-4540-B6C6-5A2963E69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661934E5-29BC-44FB-A498-8A1F2801038C}"/>
              </a:ext>
            </a:extLst>
          </p:cNvPr>
          <p:cNvSpPr txBox="1">
            <a:spLocks/>
          </p:cNvSpPr>
          <p:nvPr/>
        </p:nvSpPr>
        <p:spPr>
          <a:xfrm>
            <a:off x="845574" y="203200"/>
            <a:ext cx="10500852" cy="6535337"/>
          </a:xfrm>
          <a:prstGeom prst="rect">
            <a:avLst/>
          </a:prstGeom>
          <a:solidFill>
            <a:srgbClr val="73A9DB">
              <a:alpha val="60000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36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22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2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2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2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2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2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4" name="папропророл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1923" y="622169"/>
            <a:ext cx="7993930" cy="5231876"/>
          </a:xfrm>
        </p:spPr>
      </p:pic>
    </p:spTree>
    <p:extLst>
      <p:ext uri="{BB962C8B-B14F-4D97-AF65-F5344CB8AC3E}">
        <p14:creationId xmlns:p14="http://schemas.microsoft.com/office/powerpoint/2010/main" val="4133041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53BDE7-CC67-4267-A055-D264598A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7A1BA16-E83B-4540-B6C6-5A2963E69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F85C926A-1CD5-4293-A029-DC7B9C9184A2}"/>
              </a:ext>
            </a:extLst>
          </p:cNvPr>
          <p:cNvSpPr txBox="1">
            <a:spLocks/>
          </p:cNvSpPr>
          <p:nvPr/>
        </p:nvSpPr>
        <p:spPr>
          <a:xfrm>
            <a:off x="232528" y="161025"/>
            <a:ext cx="11726944" cy="6214783"/>
          </a:xfrm>
          <a:prstGeom prst="rect">
            <a:avLst/>
          </a:prstGeom>
          <a:solidFill>
            <a:srgbClr val="73A9DB">
              <a:alpha val="81961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 следующие игры</a:t>
            </a: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«Головоломки </a:t>
            </a:r>
            <a:r>
              <a:rPr lang="ru-RU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спичками»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«Весёлые </a:t>
            </a:r>
            <a:r>
              <a:rPr lang="ru-RU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палочки</a:t>
            </a:r>
            <a:r>
              <a:rPr lang="ru-RU" sz="2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«Палочки </a:t>
            </a:r>
            <a:r>
              <a:rPr lang="ru-RU" sz="26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Кюизенера</a:t>
            </a:r>
            <a:r>
              <a:rPr lang="ru-RU" sz="2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3.С </a:t>
            </a:r>
            <a:r>
              <a:rPr lang="ru-RU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развитием образного мышления появляется еще одна важная способность — это способность планировать свои действия в уме</a:t>
            </a: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6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6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редлагаю </a:t>
            </a:r>
            <a:r>
              <a:rPr lang="ru-RU" sz="26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вниманию</a:t>
            </a:r>
            <a:r>
              <a:rPr lang="ru-RU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игры-головоломки </a:t>
            </a:r>
            <a:endParaRPr lang="ru-RU" sz="2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Пифагор</a:t>
            </a:r>
            <a:r>
              <a:rPr lang="ru-RU" sz="2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0" indent="0">
              <a:buNone/>
            </a:pPr>
            <a:r>
              <a:rPr lang="ru-RU" sz="2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Колумбово</a:t>
            </a:r>
            <a:r>
              <a:rPr lang="ru-RU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яйцо</a:t>
            </a:r>
            <a:r>
              <a:rPr lang="ru-RU" sz="2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0" indent="0">
              <a:buNone/>
            </a:pPr>
            <a:r>
              <a:rPr lang="ru-RU" sz="2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Вьетнамская игра</a:t>
            </a:r>
            <a:r>
              <a:rPr lang="ru-RU" sz="2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0" indent="0">
              <a:buNone/>
            </a:pPr>
            <a:r>
              <a:rPr lang="ru-RU" sz="2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Танграм</a:t>
            </a:r>
            <a:r>
              <a:rPr lang="ru-RU" sz="2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sz="2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Волшебный круг</a:t>
            </a:r>
            <a:r>
              <a:rPr lang="ru-RU" sz="2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sz="2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«Блоки </a:t>
            </a:r>
            <a:r>
              <a:rPr lang="ru-RU" sz="26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Дьенеша</a:t>
            </a:r>
            <a:r>
              <a:rPr lang="ru-RU" sz="2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5" t="762" r="11912" b="-762"/>
          <a:stretch/>
        </p:blipFill>
        <p:spPr>
          <a:xfrm rot="5400000">
            <a:off x="7140648" y="3921127"/>
            <a:ext cx="2227488" cy="222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6" t="8932" r="2450" b="6360"/>
          <a:stretch/>
        </p:blipFill>
        <p:spPr>
          <a:xfrm>
            <a:off x="9536376" y="2647249"/>
            <a:ext cx="2253006" cy="29505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194" y="3098658"/>
            <a:ext cx="2755239" cy="304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110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7A1BA16-E83B-4540-B6C6-5A2963E6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661934E5-29BC-44FB-A498-8A1F2801038C}"/>
              </a:ext>
            </a:extLst>
          </p:cNvPr>
          <p:cNvSpPr txBox="1">
            <a:spLocks/>
          </p:cNvSpPr>
          <p:nvPr/>
        </p:nvSpPr>
        <p:spPr>
          <a:xfrm>
            <a:off x="226243" y="207390"/>
            <a:ext cx="11698663" cy="6353666"/>
          </a:xfrm>
          <a:prstGeom prst="rect">
            <a:avLst/>
          </a:prstGeom>
          <a:solidFill>
            <a:srgbClr val="73A9DB">
              <a:alpha val="81961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200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658" y="365126"/>
            <a:ext cx="11519554" cy="619593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над развитием логического мышления </a:t>
            </a: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 </a:t>
            </a: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приёмы:</a:t>
            </a:r>
          </a:p>
          <a:p>
            <a:pPr marL="0" indent="0">
              <a:buNone/>
            </a:pP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«ОБОБЩЕНИЕ» И «КЛАССИФИКАЦИЯ</a:t>
            </a:r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</a:t>
            </a:r>
            <a:r>
              <a:rPr lang="ru-RU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мысленное распределение предметов на классы в соответствии с наиболее су­щественными признаками. Для проведения класси­фикации необходимо уметь анализировать материал, сопоставлять (соотносить) друг с другом отдельные его элементы, находить в них общие признаки, осуществлять на этой основе обобщение, распределять предметы по группам на основании выделенных в них и отраженных в слове — названии группы — общих признаков. </a:t>
            </a:r>
            <a:r>
              <a:rPr lang="ru-RU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</a:t>
            </a:r>
            <a:r>
              <a:rPr lang="ru-RU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мысленное объединение предметов и явлений по их общим и существенным признакам</a:t>
            </a: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«СИСТЕМАТИЗАЦИЯ»</a:t>
            </a:r>
            <a:endParaRPr lang="ru-RU" sz="2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Систематизировать — значит приводить в систе­му, располагать объекты в определенном порядке, устанавливать между ними определенную последо­вательность, Для овладения приемом систематиза­ции ребенок должен, прежде всего, уметь выделять различные признаки объектов, а также сопостав­лять по этим признакам разные объекты. Иначе го­воря, он должен уметь выполнять элементарные действия </a:t>
            </a: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сравнения.</a:t>
            </a:r>
            <a:endParaRPr lang="ru-RU" sz="2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548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53BDE7-CC67-4267-A055-D264598A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7A1BA16-E83B-4540-B6C6-5A2963E69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661934E5-29BC-44FB-A498-8A1F2801038C}"/>
              </a:ext>
            </a:extLst>
          </p:cNvPr>
          <p:cNvSpPr txBox="1">
            <a:spLocks/>
          </p:cNvSpPr>
          <p:nvPr/>
        </p:nvSpPr>
        <p:spPr>
          <a:xfrm>
            <a:off x="204281" y="272374"/>
            <a:ext cx="11751013" cy="6400799"/>
          </a:xfrm>
          <a:prstGeom prst="rect">
            <a:avLst/>
          </a:prstGeom>
          <a:solidFill>
            <a:srgbClr val="73A9DB">
              <a:alpha val="60000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5022" y="272373"/>
            <a:ext cx="7458908" cy="6496071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«СМЫСЛОВОЕ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СООТНЕСЕНИЕ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Соотнести предметы по смыслу — значит найти какие-то связи между ними. Лучше, если эти связи основываются на существенных признаках, свойст­вах предметов и явлений. Однако важно уметь опи­раться и на второстепенные, менее значимые свой­ства и признаки. Обучение «смысловому соотне­сению» — это обучение умению быстро схватывать (находить) такие отношения.</a:t>
            </a:r>
          </a:p>
          <a:p>
            <a:pPr marL="0" indent="0">
              <a:buNone/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7" name="0-02-05-cfdb3140e8a0f4cb4fc5976062a6c396c15ba6468ade1456e670f04825229210_7b2e9d110551ed9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8211" y="484080"/>
            <a:ext cx="3359870" cy="596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10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4454B8F-FDDE-46F1-9F39-E0F93AC21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4636"/>
          </a:xfrm>
          <a:prstGeom prst="rect">
            <a:avLst/>
          </a:prstGeom>
        </p:spPr>
      </p:pic>
      <p:sp>
        <p:nvSpPr>
          <p:cNvPr id="16" name="Подзаголовок 2">
            <a:extLst>
              <a:ext uri="{FF2B5EF4-FFF2-40B4-BE49-F238E27FC236}">
                <a16:creationId xmlns="" xmlns:a16="http://schemas.microsoft.com/office/drawing/2014/main" id="{661934E5-29BC-44FB-A498-8A1F2801038C}"/>
              </a:ext>
            </a:extLst>
          </p:cNvPr>
          <p:cNvSpPr txBox="1">
            <a:spLocks/>
          </p:cNvSpPr>
          <p:nvPr/>
        </p:nvSpPr>
        <p:spPr>
          <a:xfrm>
            <a:off x="164822" y="41496"/>
            <a:ext cx="11797792" cy="6320336"/>
          </a:xfrm>
          <a:prstGeom prst="rect">
            <a:avLst/>
          </a:prstGeom>
          <a:solidFill>
            <a:srgbClr val="73A9DB">
              <a:alpha val="81961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526669B-B197-46D6-A0FA-5E40B91AE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52" y="118171"/>
            <a:ext cx="11495786" cy="3472174"/>
          </a:xfrm>
          <a:noFill/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выше сказанного можно сделать вывод, что игры и упражнения, используемые мною на занятиях для развития логического мышления, вызывают интерес к интеллектуальной деятельности, дети начинают составлять фигуры силуэты по образцу и собственному замыслу;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пытаются оперировать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свойствами предметов,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решать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логические задачи, головоломки;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по алгоритму.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Дети выполняют задания с большим желанием, так как основное значение имеет игровая форма заданий. Их увлекают включенные в задания элементы сюжета, возможность выполнять  игровые действия с материалом.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0494" y="3287122"/>
            <a:ext cx="3318239" cy="259236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805" y="2924186"/>
            <a:ext cx="4100659" cy="27714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920" y="3196761"/>
            <a:ext cx="3318889" cy="27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21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498</Words>
  <Application>Microsoft Office PowerPoint</Application>
  <PresentationFormat>Широкоэкранный</PresentationFormat>
  <Paragraphs>74</Paragraphs>
  <Slides>12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Исходя из выше сказанного можно сделать вывод, что игры и упражнения, используемые мною на занятиях для развития логического мышления, вызывают интерес к интеллектуальной деятельности, дети начинают составлять фигуры силуэты по образцу и собственному замыслу; пытаются оперировать свойствами предметов, решать логические задачи, головоломки; работать по алгоритму.  Дети выполняют задания с большим желанием, так как основное значение имеет игровая форма заданий. Их увлекают включенные в задания элементы сюжета, возможность выполнять  игровые действия с материалом.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Маргарита Шульц</dc:creator>
  <cp:lastModifiedBy>Наталья</cp:lastModifiedBy>
  <cp:revision>42</cp:revision>
  <dcterms:created xsi:type="dcterms:W3CDTF">2023-12-04T08:42:15Z</dcterms:created>
  <dcterms:modified xsi:type="dcterms:W3CDTF">2023-12-12T06:34:06Z</dcterms:modified>
</cp:coreProperties>
</file>