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5" r:id="rId3"/>
    <p:sldId id="257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6" r:id="rId13"/>
    <p:sldId id="277" r:id="rId14"/>
    <p:sldId id="278" r:id="rId15"/>
    <p:sldId id="268" r:id="rId16"/>
    <p:sldId id="267" r:id="rId17"/>
    <p:sldId id="269" r:id="rId18"/>
    <p:sldId id="274" r:id="rId19"/>
    <p:sldId id="270" r:id="rId20"/>
    <p:sldId id="271" r:id="rId21"/>
    <p:sldId id="265" r:id="rId22"/>
    <p:sldId id="279" r:id="rId23"/>
    <p:sldId id="280" r:id="rId24"/>
    <p:sldId id="272" r:id="rId25"/>
    <p:sldId id="27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0E3"/>
    <a:srgbClr val="CCFFFF"/>
    <a:srgbClr val="FFCCCC"/>
    <a:srgbClr val="33CCFF"/>
    <a:srgbClr val="990000"/>
    <a:srgbClr val="006600"/>
    <a:srgbClr val="CC9900"/>
    <a:srgbClr val="996633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714" autoAdjust="0"/>
  </p:normalViewPr>
  <p:slideViewPr>
    <p:cSldViewPr>
      <p:cViewPr varScale="1">
        <p:scale>
          <a:sx n="65" d="100"/>
          <a:sy n="65" d="100"/>
        </p:scale>
        <p:origin x="131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49FF3AF-4962-4ABF-AC7A-E393D02A7A50}" type="datetimeFigureOut">
              <a:rPr lang="ru-RU"/>
              <a:pPr>
                <a:defRPr/>
              </a:pPr>
              <a:t>17.12.2023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CD28F64-40E2-4B45-BD2C-CD66CC343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94D24-AAA3-473B-BCD7-D7A16F4C4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38FC4-91C2-47F2-A219-FA6CD3626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F3840-836F-4E63-A55C-3A9D7BADD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4419F-9A7B-4A7C-BD65-18D7CFCF1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4B419-25A2-4D81-BDBE-A0B25AD4D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31DB-A69A-4244-BF46-CACABAAA6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EFBDF-20D6-4FEC-836C-A6373A18F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9818-A227-48D1-9B60-714BAB7CF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CEFB0-6EF7-49BA-ABA8-BD67D1CC3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FF0D7-CB03-4F25-8C55-3A58793E0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F3D2F-CBB3-4601-B3CC-84A0B39B6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7AAD7BB-7AB3-4955-8EF7-2500B95E3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2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jpe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11" Type="http://schemas.openxmlformats.org/officeDocument/2006/relationships/image" Target="../media/image82.png"/><Relationship Id="rId5" Type="http://schemas.openxmlformats.org/officeDocument/2006/relationships/image" Target="../media/image76.jpeg"/><Relationship Id="rId10" Type="http://schemas.openxmlformats.org/officeDocument/2006/relationships/image" Target="../media/image81.png"/><Relationship Id="rId4" Type="http://schemas.openxmlformats.org/officeDocument/2006/relationships/image" Target="../media/image75.jpeg"/><Relationship Id="rId9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89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slide" Target="slide14.xml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5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857250" y="1428750"/>
            <a:ext cx="750093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Постановка </a:t>
            </a:r>
            <a:r>
              <a:rPr lang="ru-RU" sz="3200" b="1" i="1" dirty="0">
                <a:solidFill>
                  <a:srgbClr val="C00000"/>
                </a:solidFill>
              </a:rPr>
              <a:t>и автоматизация звука </a:t>
            </a:r>
            <a:r>
              <a:rPr lang="ru-RU" sz="3200" b="1" i="1" dirty="0" smtClean="0">
                <a:solidFill>
                  <a:srgbClr val="C00000"/>
                </a:solidFill>
              </a:rPr>
              <a:t>Ш.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Миша </a:t>
            </a:r>
            <a:r>
              <a:rPr lang="ru-RU" sz="3200" b="1" i="1" dirty="0">
                <a:solidFill>
                  <a:srgbClr val="C00000"/>
                </a:solidFill>
              </a:rPr>
              <a:t>учит Машу </a:t>
            </a:r>
            <a:r>
              <a:rPr lang="ru-RU" sz="3200" b="1" i="1" dirty="0" smtClean="0">
                <a:solidFill>
                  <a:srgbClr val="C00000"/>
                </a:solidFill>
              </a:rPr>
              <a:t>правильно </a:t>
            </a:r>
            <a:r>
              <a:rPr lang="ru-RU" sz="3200" b="1" i="1" dirty="0">
                <a:solidFill>
                  <a:srgbClr val="C00000"/>
                </a:solidFill>
              </a:rPr>
              <a:t>произносить звук </a:t>
            </a:r>
            <a:r>
              <a:rPr lang="ru-RU" sz="3200" b="1" i="1" dirty="0" smtClean="0">
                <a:solidFill>
                  <a:srgbClr val="C00000"/>
                </a:solidFill>
              </a:rPr>
              <a:t>Ш.</a:t>
            </a:r>
          </a:p>
          <a:p>
            <a:pPr algn="ctr"/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 flipH="1">
            <a:off x="1236467" y="5085184"/>
            <a:ext cx="71437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i="1" dirty="0" smtClean="0">
                <a:solidFill>
                  <a:srgbClr val="C00000"/>
                </a:solidFill>
              </a:rPr>
              <a:t>Учитель – логопед </a:t>
            </a:r>
          </a:p>
          <a:p>
            <a:pPr algn="r"/>
            <a:r>
              <a:rPr lang="ru-RU" b="1" i="1" dirty="0" smtClean="0">
                <a:solidFill>
                  <a:srgbClr val="C00000"/>
                </a:solidFill>
              </a:rPr>
              <a:t>1 </a:t>
            </a:r>
            <a:r>
              <a:rPr lang="ru-RU" b="1" i="1" dirty="0" err="1" smtClean="0">
                <a:solidFill>
                  <a:srgbClr val="C00000"/>
                </a:solidFill>
              </a:rPr>
              <a:t>квал</a:t>
            </a:r>
            <a:r>
              <a:rPr lang="ru-RU" b="1" i="1" dirty="0" smtClean="0">
                <a:solidFill>
                  <a:srgbClr val="C00000"/>
                </a:solidFill>
              </a:rPr>
              <a:t>. категории</a:t>
            </a:r>
          </a:p>
          <a:p>
            <a:pPr algn="r"/>
            <a:r>
              <a:rPr lang="ru-RU" b="1" i="1" dirty="0" smtClean="0">
                <a:solidFill>
                  <a:srgbClr val="C00000"/>
                </a:solidFill>
              </a:rPr>
              <a:t> Рыжкова Е.Е.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1000125" y="571500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Обучающая игра-тренажер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презентации к конкурсу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71604" y="1071546"/>
            <a:ext cx="6357982" cy="2571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bliqueTopRight"/>
              <a:lightRig rig="threePt" dir="t"/>
            </a:scene3d>
          </a:bodyPr>
          <a:lstStyle/>
          <a:p>
            <a:pPr algn="ctr">
              <a:defRPr/>
            </a:pPr>
            <a:r>
              <a:rPr lang="ru-RU" sz="4800" b="1" i="1" dirty="0">
                <a:solidFill>
                  <a:srgbClr val="006600"/>
                </a:solidFill>
              </a:rPr>
              <a:t>Пальчиковая  </a:t>
            </a:r>
            <a:r>
              <a:rPr lang="ru-RU" sz="4800" b="1" i="1" dirty="0" smtClean="0">
                <a:solidFill>
                  <a:srgbClr val="006600"/>
                </a:solidFill>
              </a:rPr>
              <a:t>гимнастика</a:t>
            </a:r>
            <a:endParaRPr lang="ru-RU" sz="4800" b="1" i="1" dirty="0">
              <a:solidFill>
                <a:srgbClr val="006600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01090" y="6500834"/>
            <a:ext cx="642910" cy="357166"/>
          </a:xfrm>
          <a:prstGeom prst="actionButtonForwardNex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1428736"/>
            <a:ext cx="5357850" cy="1071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Серенький комок сидит</a:t>
            </a:r>
          </a:p>
          <a:p>
            <a:pPr>
              <a:defRPr/>
            </a:pPr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И бумажкой все шуршит</a:t>
            </a:r>
            <a:r>
              <a:rPr lang="ru-RU" sz="1600" b="1" i="1" dirty="0">
                <a:solidFill>
                  <a:srgbClr val="990000"/>
                </a:solidFill>
                <a:latin typeface="Georgia" pitchFamily="18" charset="0"/>
              </a:rPr>
              <a:t>.</a:t>
            </a:r>
          </a:p>
        </p:txBody>
      </p:sp>
      <p:pic>
        <p:nvPicPr>
          <p:cNvPr id="12291" name="Picture 10" descr="C:\Users\Галина\Desktop\презентации к конкурсу\картинки к презентации\hello_html_m74d0153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572008"/>
            <a:ext cx="3049373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 descr="http://gardapoltseva.narod.ru/images/palchikovaya_gimnastika_myshk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857232"/>
            <a:ext cx="3357586" cy="2765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501090" y="6500834"/>
            <a:ext cx="642910" cy="357166"/>
          </a:xfrm>
          <a:prstGeom prst="actionButtonForwardNex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2296" name="Picture 13" descr="C:\Users\Галина\Desktop\презентации к конкурсу\картинки к презентации\x_3780aa00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63" y="3214688"/>
            <a:ext cx="2074862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лако 6"/>
          <p:cNvSpPr/>
          <p:nvPr/>
        </p:nvSpPr>
        <p:spPr>
          <a:xfrm>
            <a:off x="642910" y="142852"/>
            <a:ext cx="5357850" cy="1000132"/>
          </a:xfrm>
          <a:prstGeom prst="cloud">
            <a:avLst/>
          </a:prstGeom>
          <a:solidFill>
            <a:srgbClr val="92D050"/>
          </a:solidFill>
          <a:ln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 smtClean="0">
                <a:ln>
                  <a:solidFill>
                    <a:srgbClr val="C0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Давай </a:t>
            </a:r>
            <a:r>
              <a:rPr lang="ru-RU" b="1" i="1" dirty="0">
                <a:ln>
                  <a:solidFill>
                    <a:srgbClr val="C0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вместе покажем  мышку</a:t>
            </a:r>
          </a:p>
        </p:txBody>
      </p:sp>
      <p:sp>
        <p:nvSpPr>
          <p:cNvPr id="8" name="Управляющая кнопка: справка 7">
            <a:hlinkClick r:id="" action="ppaction://noaction" highlightClick="1"/>
          </p:cNvPr>
          <p:cNvSpPr/>
          <p:nvPr/>
        </p:nvSpPr>
        <p:spPr>
          <a:xfrm>
            <a:off x="8572528" y="0"/>
            <a:ext cx="571472" cy="571480"/>
          </a:xfrm>
          <a:prstGeom prst="actionButtonHelp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5720" y="1500174"/>
            <a:ext cx="6143668" cy="1071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990000"/>
                </a:solidFill>
                <a:latin typeface="Georgia" pitchFamily="18" charset="0"/>
              </a:rPr>
              <a:t>А у кошки ушки на макушке, 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990000"/>
                </a:solidFill>
                <a:latin typeface="Georgia" pitchFamily="18" charset="0"/>
              </a:rPr>
              <a:t>Чтобы лучше слышать мышь в её норушке.</a:t>
            </a:r>
          </a:p>
        </p:txBody>
      </p:sp>
      <p:pic>
        <p:nvPicPr>
          <p:cNvPr id="13315" name="Picture 8" descr="C:\Users\Галина\Desktop\презентации к конкурсу\картинки к презентации\1443010653357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3531690"/>
            <a:ext cx="3954810" cy="308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http://1.bp.blogspot.com/-ubSYSNEEoTE/VFYXQ_Knu_I/AAAAAAAABuw/H-tjgI_i3Vw/s1600/koshka_uprazhnenie_fot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571480"/>
            <a:ext cx="2728707" cy="3052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01090" y="6500834"/>
            <a:ext cx="642910" cy="357166"/>
          </a:xfrm>
          <a:prstGeom prst="actionButtonForwardNex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3320" name="Picture 13" descr="C:\Users\Галина\Desktop\презентации к конкурсу\картинки к презентации\x_3780aa00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214414" y="3397250"/>
            <a:ext cx="2068542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лако 6"/>
          <p:cNvSpPr/>
          <p:nvPr/>
        </p:nvSpPr>
        <p:spPr>
          <a:xfrm>
            <a:off x="357158" y="142852"/>
            <a:ext cx="5643602" cy="1000132"/>
          </a:xfrm>
          <a:prstGeom prst="cloud">
            <a:avLst/>
          </a:prstGeom>
          <a:solidFill>
            <a:srgbClr val="92D050"/>
          </a:solidFill>
          <a:ln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 smtClean="0">
                <a:ln>
                  <a:solidFill>
                    <a:srgbClr val="C0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Давай </a:t>
            </a:r>
            <a:r>
              <a:rPr lang="ru-RU" b="1" i="1" dirty="0">
                <a:ln>
                  <a:solidFill>
                    <a:srgbClr val="C0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вместе покажем  кошку</a:t>
            </a:r>
          </a:p>
        </p:txBody>
      </p:sp>
      <p:sp>
        <p:nvSpPr>
          <p:cNvPr id="9" name="Управляющая кнопка: справка 8">
            <a:hlinkClick r:id="" action="ppaction://noaction" highlightClick="1"/>
          </p:cNvPr>
          <p:cNvSpPr/>
          <p:nvPr/>
        </p:nvSpPr>
        <p:spPr>
          <a:xfrm>
            <a:off x="8572528" y="0"/>
            <a:ext cx="571472" cy="571480"/>
          </a:xfrm>
          <a:prstGeom prst="actionButtonHelp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1142984"/>
            <a:ext cx="6000792" cy="1071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990000"/>
                </a:solidFill>
                <a:latin typeface="Georgia" pitchFamily="18" charset="0"/>
              </a:rPr>
              <a:t>Петушок </a:t>
            </a:r>
            <a:r>
              <a:rPr lang="ru-RU" sz="2800" b="1" i="1" dirty="0">
                <a:solidFill>
                  <a:srgbClr val="990000"/>
                </a:solidFill>
                <a:latin typeface="Georgia" pitchFamily="18" charset="0"/>
              </a:rPr>
              <a:t>стоит весь яркий, 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990000"/>
                </a:solidFill>
                <a:latin typeface="Georgia" pitchFamily="18" charset="0"/>
              </a:rPr>
              <a:t>Гребешок он чистит лапкой.</a:t>
            </a:r>
          </a:p>
        </p:txBody>
      </p:sp>
      <p:pic>
        <p:nvPicPr>
          <p:cNvPr id="14339" name="Picture 4" descr="C:\Users\Галина\Desktop\презентации к конкурсу\картинки к презентации\0_507b4_55db8485_or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208338"/>
            <a:ext cx="4286250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http://rud.exdat.com/pars_docs/tw_refs/803/802032/802032_html_m616787c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571480"/>
            <a:ext cx="2652641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13" descr="C:\Users\Галина\Desktop\презентации к конкурсу\картинки к презентации\x_3780aa00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3214686"/>
            <a:ext cx="2074863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Управляющая кнопка: домой 15">
            <a:hlinkClick r:id="rId6" action="ppaction://hlinksldjump" highlightClick="1"/>
          </p:cNvPr>
          <p:cNvSpPr/>
          <p:nvPr/>
        </p:nvSpPr>
        <p:spPr>
          <a:xfrm>
            <a:off x="8429652" y="6143644"/>
            <a:ext cx="714348" cy="714356"/>
          </a:xfrm>
          <a:prstGeom prst="actionButtonHome">
            <a:avLst/>
          </a:prstGeom>
          <a:solidFill>
            <a:srgbClr val="C00000"/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Облако 6"/>
          <p:cNvSpPr/>
          <p:nvPr/>
        </p:nvSpPr>
        <p:spPr>
          <a:xfrm>
            <a:off x="357158" y="142852"/>
            <a:ext cx="5643602" cy="1000132"/>
          </a:xfrm>
          <a:prstGeom prst="cloud">
            <a:avLst/>
          </a:prstGeom>
          <a:solidFill>
            <a:srgbClr val="92D050"/>
          </a:solidFill>
          <a:ln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 smtClean="0">
                <a:ln>
                  <a:solidFill>
                    <a:srgbClr val="C0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Давай </a:t>
            </a:r>
            <a:r>
              <a:rPr lang="ru-RU" b="1" i="1" dirty="0">
                <a:ln>
                  <a:solidFill>
                    <a:srgbClr val="C0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вместе покажем  </a:t>
            </a:r>
            <a:r>
              <a:rPr lang="ru-RU" b="1" i="1" dirty="0" smtClean="0">
                <a:ln>
                  <a:solidFill>
                    <a:srgbClr val="C0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петушка</a:t>
            </a:r>
            <a:endParaRPr lang="ru-RU" b="1" i="1" dirty="0">
              <a:ln>
                <a:solidFill>
                  <a:srgbClr val="C00000"/>
                </a:solidFill>
              </a:ln>
              <a:solidFill>
                <a:srgbClr val="990000"/>
              </a:solidFill>
              <a:latin typeface="Georgia" pitchFamily="18" charset="0"/>
            </a:endParaRPr>
          </a:p>
        </p:txBody>
      </p:sp>
      <p:sp>
        <p:nvSpPr>
          <p:cNvPr id="8" name="Управляющая кнопка: справка 7">
            <a:hlinkClick r:id="" action="ppaction://noaction" highlightClick="1"/>
          </p:cNvPr>
          <p:cNvSpPr/>
          <p:nvPr/>
        </p:nvSpPr>
        <p:spPr>
          <a:xfrm>
            <a:off x="8572528" y="0"/>
            <a:ext cx="571472" cy="571480"/>
          </a:xfrm>
          <a:prstGeom prst="actionButtonHelp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презентации к конкурсу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71604" y="1071546"/>
            <a:ext cx="6357982" cy="2571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bliqueTopRight"/>
              <a:lightRig rig="threePt" dir="t"/>
            </a:scene3d>
          </a:bodyPr>
          <a:lstStyle/>
          <a:p>
            <a:pPr algn="ctr">
              <a:defRPr/>
            </a:pPr>
            <a:r>
              <a:rPr lang="ru-RU" sz="4800" b="1" i="1" dirty="0">
                <a:solidFill>
                  <a:srgbClr val="006600"/>
                </a:solidFill>
              </a:rPr>
              <a:t>Закрепление </a:t>
            </a:r>
            <a:endParaRPr lang="ru-RU" sz="4800" b="1" i="1" dirty="0" smtClean="0">
              <a:solidFill>
                <a:srgbClr val="006600"/>
              </a:solidFill>
            </a:endParaRPr>
          </a:p>
          <a:p>
            <a:pPr algn="ctr">
              <a:defRPr/>
            </a:pPr>
            <a:r>
              <a:rPr lang="ru-RU" sz="4800" b="1" i="1" dirty="0" smtClean="0">
                <a:solidFill>
                  <a:srgbClr val="006600"/>
                </a:solidFill>
              </a:rPr>
              <a:t>звука Ш</a:t>
            </a:r>
            <a:endParaRPr lang="ru-RU" sz="4800" b="1" i="1" dirty="0">
              <a:solidFill>
                <a:srgbClr val="006600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01090" y="6500834"/>
            <a:ext cx="642910" cy="357166"/>
          </a:xfrm>
          <a:prstGeom prst="actionButtonForwardNex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l="-19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 descr="C:\Users\Галина\Desktop\презентации к конкурсу\картинки к презентации\3346-dyo-jewelrybox-decorated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14348" y="2285992"/>
            <a:ext cx="1285884" cy="1240632"/>
          </a:xfrm>
          <a:prstGeom prst="rect">
            <a:avLst/>
          </a:prstGeom>
          <a:noFill/>
        </p:spPr>
      </p:pic>
      <p:pic>
        <p:nvPicPr>
          <p:cNvPr id="15365" name="Picture 9" descr="http://mywishlist.ru/pic/i/wish/orig/006/691/541.jp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2000240"/>
            <a:ext cx="928709" cy="92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C:\Users\Галина\Desktop\презентации к конкурсу\картинки к презентации\1200239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3786182" y="2428868"/>
            <a:ext cx="642952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http://snakegame.cf/style/img/snake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2786058"/>
            <a:ext cx="104444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C:\Users\Галина\Desktop\презентации к конкурсу\40_06_0028-3300x1900_AUF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5952387"/>
            <a:ext cx="1571647" cy="90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блако 10"/>
          <p:cNvSpPr/>
          <p:nvPr/>
        </p:nvSpPr>
        <p:spPr>
          <a:xfrm>
            <a:off x="1571604" y="142852"/>
            <a:ext cx="6357982" cy="1071570"/>
          </a:xfrm>
          <a:prstGeom prst="cloud">
            <a:avLst/>
          </a:prstGeom>
          <a:solidFill>
            <a:srgbClr val="92D050"/>
          </a:solidFill>
          <a:ln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ru-RU" b="1" i="1" dirty="0">
                <a:ln>
                  <a:solidFill>
                    <a:srgbClr val="C0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Ползи поочередно по каждой </a:t>
            </a:r>
            <a:r>
              <a:rPr lang="ru-RU" b="1" i="1" dirty="0" smtClean="0">
                <a:ln>
                  <a:solidFill>
                    <a:srgbClr val="C0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дорожке и пой</a:t>
            </a:r>
            <a:r>
              <a:rPr lang="ru-RU" b="1" i="1" dirty="0">
                <a:ln>
                  <a:solidFill>
                    <a:srgbClr val="C0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, как </a:t>
            </a:r>
            <a:r>
              <a:rPr lang="ru-RU" b="1" i="1" dirty="0" smtClean="0">
                <a:ln>
                  <a:solidFill>
                    <a:srgbClr val="C0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 Змейка:   Ш-Ш-Ш.  Найдешь сюрприз!</a:t>
            </a:r>
            <a:endParaRPr lang="ru-RU" b="1" i="1" dirty="0">
              <a:ln>
                <a:solidFill>
                  <a:srgbClr val="C00000"/>
                </a:solidFill>
              </a:ln>
              <a:solidFill>
                <a:srgbClr val="990000"/>
              </a:solidFill>
              <a:latin typeface="Georgia" pitchFamily="18" charset="0"/>
            </a:endParaRPr>
          </a:p>
        </p:txBody>
      </p:sp>
      <p:sp>
        <p:nvSpPr>
          <p:cNvPr id="10" name="Управляющая кнопка: справка 9">
            <a:hlinkClick r:id="" action="ppaction://noaction" highlightClick="1"/>
          </p:cNvPr>
          <p:cNvSpPr/>
          <p:nvPr/>
        </p:nvSpPr>
        <p:spPr>
          <a:xfrm>
            <a:off x="8572528" y="0"/>
            <a:ext cx="571472" cy="571480"/>
          </a:xfrm>
          <a:prstGeom prst="actionButtonHelp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01090" y="6500834"/>
            <a:ext cx="642910" cy="357166"/>
          </a:xfrm>
          <a:prstGeom prst="actionButtonForwardNex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1 0.06452 C 0.0191 0.06753 0.02413 0.07493 0.03125 0.0784 C 0.0382 0.08718 0.04774 0.09366 0.05608 0.10083 C 0.06198 0.11285 0.06997 0.12581 0.08073 0.1302 C 0.08438 0.13783 0.09063 0.13806 0.09635 0.14246 C 0.10712 0.15055 0.11684 0.16165 0.12882 0.16651 C 0.13177 0.17298 0.13438 0.17275 0.13906 0.17692 C 0.14236 0.18339 0.14497 0.1827 0.14826 0.18917 C 0.15052 0.19866 0.15781 0.21369 0.1651 0.21669 C 0.16927 0.22063 0.17188 0.22502 0.17674 0.2271 C 0.18299 0.23242 0.18594 0.23265 0.19375 0.23404 C 0.20017 0.23635 0.20677 0.23751 0.2132 0.23936 C 0.22049 0.23866 0.22795 0.2389 0.23524 0.23751 C 0.23802 0.23705 0.24045 0.2352 0.24306 0.23404 C 0.24427 0.23358 0.24688 0.23242 0.24688 0.23242 C 0.25451 0.22548 0.26042 0.22248 0.26892 0.21669 C 0.27014 0.21577 0.27153 0.21577 0.27292 0.21508 C 0.27413 0.21461 0.27552 0.21415 0.27674 0.21322 C 0.28507 0.20767 0.27604 0.21114 0.28594 0.20814 C 0.29514 0.19981 0.2908 0.20236 0.29879 0.19935 C 0.30278 0.19611 0.30625 0.19449 0.31059 0.19264 C 0.3191 0.18524 0.32639 0.17969 0.33646 0.17692 C 0.34514 0.16928 0.3559 0.16767 0.3651 0.16142 C 0.37656 0.15356 0.35781 0.16258 0.37674 0.15448 C 0.37813 0.15402 0.38073 0.15286 0.38073 0.15286 C 0.38958 0.145 0.38559 0.14731 0.39236 0.14408 C 0.39635 0.13644 0.40087 0.1302 0.4066 0.12511 C 0.41007 0.11817 0.41441 0.11054 0.41962 0.10615 C 0.42344 0.09158 0.41771 0.10869 0.42483 0.09921 C 0.42587 0.09782 0.42552 0.09551 0.42622 0.09389 C 0.42882 0.08718 0.42899 0.08973 0.43264 0.08348 C 0.43542 0.07863 0.43785 0.07308 0.44045 0.06799 C 0.44132 0.06637 0.44306 0.0629 0.44306 0.0629 C 0.44688 0.04579 0.44097 0.06984 0.44688 0.05249 C 0.4507 0.04116 0.4526 0.02821 0.45469 0.01619 C 0.45382 -0.00671 0.45504 -0.01434 0.44688 -0.03053 C 0.44497 -0.03932 0.44201 -0.04487 0.43646 -0.04973 C 0.43507 -0.05528 0.43316 -0.05759 0.43004 -0.06175 " pathEditMode="relative" ptsTypes="fffffffffffffffffffffffffffffffffffffA">
                                      <p:cBhvr>
                                        <p:cTn id="16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78 0.07585 C 0.05851 0.07308 0.06701 0.0747 0.07222 0.07932 C 0.07483 0.08163 0.08004 0.08626 0.08004 0.08649 C 0.08299 0.09204 0.08663 0.09505 0.09045 0.0999 C 0.09184 0.10592 0.09306 0.11031 0.09566 0.11563 C 0.09896 0.12927 0.0974 0.14338 0.1007 0.15703 C 0.10104 0.15888 0.10156 0.1605 0.10208 0.16235 C 0.10313 0.16628 0.1099 0.16928 0.1099 0.16952 C 0.11424 0.17761 0.12205 0.18339 0.12934 0.1864 C 0.13403 0.19287 0.14097 0.19634 0.14757 0.19866 C 0.15382 0.20421 0.14879 0.20074 0.1566 0.20374 C 0.1592 0.20467 0.16441 0.20721 0.16441 0.20744 C 0.16563 0.20906 0.16684 0.21091 0.16823 0.21253 C 0.17066 0.21508 0.17604 0.21947 0.17604 0.2197 C 0.17691 0.22109 0.1776 0.22317 0.17865 0.22456 C 0.17986 0.22594 0.1816 0.22641 0.18264 0.22803 C 0.1849 0.23173 0.1842 0.23728 0.18524 0.2419 C 0.18594 0.24537 0.18785 0.25231 0.18785 0.25254 C 0.18681 0.27544 0.18576 0.29833 0.18385 0.32146 C 0.18472 0.33973 0.18611 0.35522 0.18785 0.37326 C 0.18785 0.37372 0.18958 0.38436 0.19045 0.38552 C 0.19271 0.38853 0.19566 0.39014 0.19826 0.39246 C 0.20347 0.39708 0.20885 0.40587 0.2125 0.41304 C 0.21545 0.42599 0.21111 0.41096 0.21771 0.42183 C 0.21858 0.42322 0.21823 0.42553 0.21892 0.42692 C 0.2217 0.4327 0.22813 0.4364 0.22813 0.44426 " pathEditMode="relative" rAng="0" ptsTypes="fffffffffffffffffffffffffA">
                                      <p:cBhvr>
                                        <p:cTn id="22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153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17 0.07146 C 0.02865 0.07446 0.03004 0.0747 0.03177 0.08001 C 0.03281 0.08325 0.03438 0.09042 0.03438 0.09065 C 0.03368 0.09898 0.03472 0.10522 0.03038 0.11124 C 0.02604 0.11725 0.01788 0.11794 0.01215 0.11979 C -0.00226 0.12465 -0.01424 0.1302 -0.02934 0.13182 C -0.04566 0.13668 -0.06163 0.14361 -0.07743 0.15101 C -0.07882 0.15171 -0.07986 0.15356 -0.08125 0.15448 C -0.08507 0.15703 -0.08924 0.15888 -0.09305 0.16142 C -0.10226 0.16743 -0.12031 0.17298 -0.13055 0.17507 C -0.15555 0.18617 -0.1816 0.1975 -0.20764 0.20282 C -0.21354 0.20582 -0.22014 0.20675 -0.22674 0.20814 C -0.23924 0.21369 -0.2526 0.21646 -0.26562 0.21831 C -0.27795 0.22178 -0.2908 0.22224 -0.3033 0.22363 C -0.31944 0.22224 -0.3342 0.21878 -0.35017 0.21669 C -0.35451 0.21531 -0.35885 0.21508 -0.36302 0.21322 C -0.36458 0.21253 -0.36562 0.21068 -0.36701 0.20976 C -0.37101 0.20744 -0.37587 0.20698 -0.38003 0.20467 C -0.38924 0.19958 -0.3974 0.19472 -0.40729 0.19241 C -0.41476 0.18732 -0.41094 0.18964 -0.42031 0.18547 C -0.42153 0.18501 -0.42413 0.18385 -0.42413 0.18409 C -0.43698 0.16674 -0.42066 0.18686 -0.43194 0.17692 C -0.43351 0.17553 -0.4342 0.17322 -0.43576 0.17183 C -0.43698 0.17067 -0.43854 0.17067 -0.43976 0.16998 C -0.44149 0.16905 -0.4434 0.1679 -0.44496 0.16651 C -0.44635 0.16512 -0.44722 0.16281 -0.44878 0.16142 C -0.45 0.16026 -0.45156 0.1605 -0.45278 0.15957 C -0.45555 0.15749 -0.46059 0.15263 -0.46059 0.15286 C -0.46302 0.14754 -0.46441 0.14223 -0.46701 0.13714 C -0.4658 0.11979 -0.4658 0.10222 -0.45399 0.09204 C -0.45226 0.0851 -0.45069 0.08233 -0.44618 0.0784 C -0.44028 0.0666 -0.44392 0.06938 -0.43715 0.06614 C -0.43542 0.06267 -0.43368 0.0592 -0.43194 0.05573 C -0.43021 0.05226 -0.42413 0.04879 -0.42413 0.04903 C -0.41805 0.037 -0.42153 0.04093 -0.4151 0.03515 C -0.4125 0.02497 -0.4158 0.03422 -0.4099 0.02636 C -0.40573 0.02081 -0.4092 0.02127 -0.4059 0.02127 " pathEditMode="relative" rAng="0" ptsTypes="ffffffffffffffffffffffffffffffffffffA">
                                      <p:cBhvr>
                                        <p:cTn id="28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00" y="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500"/>
                            </p:stCondLst>
                            <p:childTnLst>
                              <p:par>
                                <p:cTn id="3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63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1643042" y="214290"/>
            <a:ext cx="6072230" cy="1357322"/>
          </a:xfrm>
          <a:prstGeom prst="cloud">
            <a:avLst/>
          </a:prstGeom>
          <a:solidFill>
            <a:srgbClr val="92D050"/>
          </a:solidFill>
          <a:ln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ru-RU" b="1" i="1" dirty="0">
                <a:ln>
                  <a:solidFill>
                    <a:srgbClr val="C0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Поиграй с Машей и Мишей в мяч. Пока летит мяч произноси по одному слогу</a:t>
            </a:r>
          </a:p>
          <a:p>
            <a:pPr algn="ctr">
              <a:tabLst>
                <a:tab pos="3763963" algn="l"/>
              </a:tabLst>
              <a:defRPr/>
            </a:pPr>
            <a:r>
              <a:rPr lang="ru-RU" b="1" i="1" dirty="0">
                <a:ln>
                  <a:solidFill>
                    <a:srgbClr val="C0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 А-ШШ, О-ШШ, У-ШШ, И-ШШ</a:t>
            </a:r>
          </a:p>
        </p:txBody>
      </p:sp>
      <p:pic>
        <p:nvPicPr>
          <p:cNvPr id="17411" name="Picture 4" descr="C:\Users\Галина\Desktop\презентации к конкурсу\картинки к презентации\55fad20d9a48d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3929063"/>
            <a:ext cx="2143125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C:\Users\Галина\Desktop\презентации к конкурсу\картинки к презентации\50ac9c58b4b8eaa7d396e8ff9be3d23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00" y="2214563"/>
            <a:ext cx="2462213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ьная выноска 13"/>
          <p:cNvSpPr/>
          <p:nvPr/>
        </p:nvSpPr>
        <p:spPr>
          <a:xfrm>
            <a:off x="6500826" y="1928802"/>
            <a:ext cx="785812" cy="571500"/>
          </a:xfrm>
          <a:prstGeom prst="wedgeEllipseCallout">
            <a:avLst>
              <a:gd name="adj1" fmla="val 62844"/>
              <a:gd name="adj2" fmla="val 75084"/>
            </a:avLst>
          </a:prstGeom>
          <a:solidFill>
            <a:srgbClr val="CCFF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990000"/>
                </a:solidFill>
                <a:latin typeface="Georgia" pitchFamily="18" charset="0"/>
              </a:rPr>
              <a:t>А</a:t>
            </a:r>
          </a:p>
        </p:txBody>
      </p:sp>
      <p:pic>
        <p:nvPicPr>
          <p:cNvPr id="14343" name="Picture 7" descr="C:\Users\Галина\Desktop\презентации к конкурсу\картинки к презентации\i (2)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313" y="3214688"/>
            <a:ext cx="12065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ьная выноска 11"/>
          <p:cNvSpPr/>
          <p:nvPr/>
        </p:nvSpPr>
        <p:spPr>
          <a:xfrm>
            <a:off x="785786" y="3071810"/>
            <a:ext cx="785812" cy="571500"/>
          </a:xfrm>
          <a:prstGeom prst="wedgeEllipseCallout">
            <a:avLst>
              <a:gd name="adj1" fmla="val -6451"/>
              <a:gd name="adj2" fmla="val 102050"/>
            </a:avLst>
          </a:prstGeom>
          <a:solidFill>
            <a:srgbClr val="CCFF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990000"/>
                </a:solidFill>
                <a:latin typeface="Georgia" pitchFamily="18" charset="0"/>
              </a:rPr>
              <a:t>А</a:t>
            </a:r>
            <a:endParaRPr lang="ru-RU" sz="3600" b="1" dirty="0">
              <a:solidFill>
                <a:srgbClr val="990000"/>
              </a:solidFill>
              <a:latin typeface="Georgia" pitchFamily="18" charset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785786" y="3071810"/>
            <a:ext cx="785812" cy="571500"/>
          </a:xfrm>
          <a:prstGeom prst="wedgeEllipseCallout">
            <a:avLst>
              <a:gd name="adj1" fmla="val -7759"/>
              <a:gd name="adj2" fmla="val 98455"/>
            </a:avLst>
          </a:prstGeom>
          <a:solidFill>
            <a:srgbClr val="CCFF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990000"/>
                </a:solidFill>
                <a:latin typeface="Georgia" pitchFamily="18" charset="0"/>
              </a:rPr>
              <a:t>У</a:t>
            </a:r>
          </a:p>
        </p:txBody>
      </p:sp>
      <p:sp>
        <p:nvSpPr>
          <p:cNvPr id="10" name="Овальная выноска 9"/>
          <p:cNvSpPr/>
          <p:nvPr/>
        </p:nvSpPr>
        <p:spPr>
          <a:xfrm>
            <a:off x="785786" y="3071810"/>
            <a:ext cx="785818" cy="571500"/>
          </a:xfrm>
          <a:prstGeom prst="wedgeEllipseCallout">
            <a:avLst>
              <a:gd name="adj1" fmla="val -7758"/>
              <a:gd name="adj2" fmla="val 96657"/>
            </a:avLst>
          </a:prstGeom>
          <a:solidFill>
            <a:srgbClr val="CCFF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990000"/>
                </a:solidFill>
                <a:latin typeface="Georgia" pitchFamily="18" charset="0"/>
              </a:rPr>
              <a:t>О</a:t>
            </a:r>
          </a:p>
        </p:txBody>
      </p:sp>
      <p:sp>
        <p:nvSpPr>
          <p:cNvPr id="9" name="Овальная выноска 8"/>
          <p:cNvSpPr/>
          <p:nvPr/>
        </p:nvSpPr>
        <p:spPr>
          <a:xfrm>
            <a:off x="785786" y="3071810"/>
            <a:ext cx="785812" cy="571500"/>
          </a:xfrm>
          <a:prstGeom prst="wedgeEllipseCallout">
            <a:avLst>
              <a:gd name="adj1" fmla="val -7759"/>
              <a:gd name="adj2" fmla="val 105646"/>
            </a:avLst>
          </a:prstGeom>
          <a:solidFill>
            <a:srgbClr val="CCFF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990000"/>
                </a:solidFill>
                <a:latin typeface="Georgia" pitchFamily="18" charset="0"/>
              </a:rPr>
              <a:t>И</a:t>
            </a:r>
            <a:endParaRPr lang="ru-RU" sz="3600" b="1" dirty="0">
              <a:solidFill>
                <a:srgbClr val="990000"/>
              </a:solidFill>
              <a:latin typeface="Georgia" pitchFamily="18" charset="0"/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6500826" y="1928802"/>
            <a:ext cx="785812" cy="571500"/>
          </a:xfrm>
          <a:prstGeom prst="wedgeEllipseCallout">
            <a:avLst>
              <a:gd name="adj1" fmla="val 64151"/>
              <a:gd name="adj2" fmla="val 78680"/>
            </a:avLst>
          </a:prstGeom>
          <a:solidFill>
            <a:srgbClr val="CCFF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990000"/>
                </a:solidFill>
                <a:latin typeface="Georgia" pitchFamily="18" charset="0"/>
              </a:rPr>
              <a:t>У</a:t>
            </a:r>
          </a:p>
        </p:txBody>
      </p:sp>
      <p:sp>
        <p:nvSpPr>
          <p:cNvPr id="16" name="Овальная выноска 15"/>
          <p:cNvSpPr/>
          <p:nvPr/>
        </p:nvSpPr>
        <p:spPr>
          <a:xfrm>
            <a:off x="6500826" y="1928802"/>
            <a:ext cx="785812" cy="571500"/>
          </a:xfrm>
          <a:prstGeom prst="wedgeEllipseCallout">
            <a:avLst>
              <a:gd name="adj1" fmla="val 62844"/>
              <a:gd name="adj2" fmla="val 75084"/>
            </a:avLst>
          </a:prstGeom>
          <a:solidFill>
            <a:srgbClr val="CCFF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990000"/>
                </a:solidFill>
                <a:latin typeface="Georgia" pitchFamily="18" charset="0"/>
              </a:rPr>
              <a:t>О</a:t>
            </a:r>
          </a:p>
        </p:txBody>
      </p:sp>
      <p:sp>
        <p:nvSpPr>
          <p:cNvPr id="13" name="Овальная выноска 12"/>
          <p:cNvSpPr/>
          <p:nvPr/>
        </p:nvSpPr>
        <p:spPr>
          <a:xfrm>
            <a:off x="6500826" y="1928802"/>
            <a:ext cx="785812" cy="571500"/>
          </a:xfrm>
          <a:prstGeom prst="wedgeEllipseCallout">
            <a:avLst>
              <a:gd name="adj1" fmla="val 61537"/>
              <a:gd name="adj2" fmla="val 73286"/>
            </a:avLst>
          </a:prstGeom>
          <a:solidFill>
            <a:srgbClr val="CCFF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990000"/>
                </a:solidFill>
                <a:latin typeface="Georgia" pitchFamily="18" charset="0"/>
              </a:rPr>
              <a:t>И</a:t>
            </a:r>
            <a:endParaRPr lang="ru-RU" sz="3600" b="1" dirty="0">
              <a:solidFill>
                <a:srgbClr val="990000"/>
              </a:solidFill>
              <a:latin typeface="Georgia" pitchFamily="18" charset="0"/>
            </a:endParaRPr>
          </a:p>
        </p:txBody>
      </p:sp>
      <p:sp>
        <p:nvSpPr>
          <p:cNvPr id="17" name="Управляющая кнопка: справка 16">
            <a:hlinkClick r:id="" action="ppaction://noaction" highlightClick="1"/>
          </p:cNvPr>
          <p:cNvSpPr/>
          <p:nvPr/>
        </p:nvSpPr>
        <p:spPr>
          <a:xfrm>
            <a:off x="8572528" y="0"/>
            <a:ext cx="571472" cy="571480"/>
          </a:xfrm>
          <a:prstGeom prst="actionButtonHelp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501090" y="6500834"/>
            <a:ext cx="642910" cy="357166"/>
          </a:xfrm>
          <a:prstGeom prst="actionButtonForwardNex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0.2049 C 0.00556 0.20236 0.00729 0.19981 0.00382 0.19287 C 0.00208 0.18039 0.0033 0.16998 0.00642 0.15818 C 0.00885 0.13344 0.00868 0.10869 0.01024 0.08395 C 0.01146 0.06498 0.01875 0.04695 0.02187 0.02844 C 0.02552 0.0067 0.03108 -0.01411 0.03628 -0.03539 C 0.0375 -0.04024 0.03715 -0.04325 0.03889 -0.04764 C 0.04358 -0.0599 0.03976 -0.04371 0.0441 -0.06152 C 0.04722 -0.07447 0.05156 -0.08557 0.05573 -0.09783 C 0.06181 -0.1161 0.05503 -0.10199 0.06094 -0.11332 C 0.06389 -0.12535 0.05972 -0.11032 0.06615 -0.12535 C 0.06823 -0.13021 0.06927 -0.13622 0.07135 -0.14108 C 0.07465 -0.14824 0.0783 -0.15634 0.08177 -0.16351 C 0.08455 -0.1753 0.09306 -0.1871 0.09861 -0.19635 C 0.10156 -0.2012 0.10434 -0.20745 0.10764 -0.21184 C 0.1092 -0.21392 0.11146 -0.21508 0.11285 -0.21716 C 0.12153 -0.23011 0.11389 -0.22572 0.12187 -0.22919 C 0.12326 -0.23034 0.12465 -0.23127 0.12587 -0.23266 C 0.12726 -0.23428 0.12812 -0.23659 0.12969 -0.23798 C 0.13194 -0.24006 0.13507 -0.2396 0.1375 -0.24145 C 0.14635 -0.24792 0.14792 -0.24954 0.15833 -0.25162 C 0.19861 -0.25093 0.23733 -0.26018 0.27517 -0.24653 C 0.28941 -0.24145 0.3059 -0.23798 0.32066 -0.23451 C 0.32622 -0.23312 0.3375 -0.23104 0.3375 -0.23104 C 0.35156 -0.22479 0.36597 -0.2204 0.38038 -0.21531 C 0.38681 -0.20976 0.39375 -0.2056 0.40122 -0.20329 C 0.40868 -0.19727 0.41771 -0.19034 0.42587 -0.18594 C 0.43333 -0.18201 0.42865 -0.18663 0.4349 -0.18247 C 0.44427 -0.17623 0.45104 -0.16582 0.45955 -0.15819 C 0.46649 -0.14454 0.47292 -0.12997 0.48038 -0.11679 C 0.48437 -0.10222 0.47743 -0.12581 0.48663 -0.1013 C 0.49062 -0.09135 0.4941 -0.07979 0.49983 -0.07169 C 0.50295 -0.06013 0.49878 -0.07424 0.50503 -0.05967 C 0.50747 -0.05412 0.50833 -0.04764 0.51163 -0.04232 C 0.51285 -0.04047 0.51441 -0.03909 0.51545 -0.03724 C 0.51736 -0.034 0.52066 -0.02683 0.52066 -0.02683 C 0.52361 -0.0148 0.51944 -0.02984 0.52587 -0.0148 C 0.52969 -0.00578 0.53194 0.00439 0.53628 0.01295 C 0.53802 0.02058 0.5408 0.02775 0.54271 0.03538 C 0.54323 0.03723 0.5441 0.0407 0.5441 0.0407 " pathEditMode="relative" ptsTypes="fffffffffffffffffffffffffffffffffffffffA">
                                      <p:cBhvr>
                                        <p:cTn id="19" dur="5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 0.04093 C 0.54323 0.01827 0.54236 0.00231 0.53628 -0.01804 C 0.53403 -0.03377 0.52882 -0.05319 0.52205 -0.06638 C 0.51962 -0.07655 0.51597 -0.0828 0.51163 -0.09066 C 0.50694 -0.09922 0.51059 -0.09505 0.50781 -0.10269 C 0.50451 -0.11171 0.50069 -0.12049 0.49618 -0.12859 C 0.49306 -0.14038 0.49653 -0.12928 0.48698 -0.14778 C 0.48246 -0.15634 0.47934 -0.16582 0.47274 -0.17183 C 0.45972 -0.19774 0.43108 -0.2204 0.41042 -0.23428 C 0.40104 -0.24052 0.39358 -0.24885 0.38316 -0.25139 C 0.37378 -0.25764 0.36493 -0.26319 0.35451 -0.26527 C 0.34306 -0.27082 0.33715 -0.27105 0.32344 -0.2722 C 0.30573 -0.27174 0.28785 -0.2729 0.27014 -0.27059 C 0.26632 -0.27012 0.26319 -0.26596 0.25972 -0.26365 C 0.25226 -0.25879 0.24427 -0.25486 0.23628 -0.25139 C 0.23177 -0.24931 0.22795 -0.24515 0.22344 -0.24283 C 0.21806 -0.23751 0.21285 -0.23335 0.20642 -0.23081 C 0.20156 -0.22641 0.1967 -0.2241 0.19097 -0.22202 C 0.18246 -0.21462 0.19253 -0.22271 0.17917 -0.21508 C 0.16476 -0.20676 0.14948 -0.19704 0.13628 -0.18571 C 0.13403 -0.18363 0.13212 -0.18085 0.12986 -0.17877 C 0.12726 -0.17623 0.12465 -0.17415 0.12205 -0.17183 C 0.11996 -0.16998 0.11562 -0.16675 0.11562 -0.16675 C 0.11059 -0.15657 0.11597 -0.16605 0.10781 -0.15634 C 0.09896 -0.14593 0.09184 -0.13483 0.08576 -0.12165 C 0.08212 -0.11356 0.07812 -0.10523 0.07396 -0.0976 C 0.07222 -0.09413 0.06875 -0.08719 0.06875 -0.08719 C 0.06684 -0.07863 0.0625 -0.07193 0.05851 -0.06476 C 0.05573 -0.05412 0.05017 -0.04441 0.04549 -0.03516 C 0.04201 -0.02799 0.03889 -0.01642 0.03628 -0.00925 C 0.0342 -0.0037 0.0309 0.00092 0.02865 0.00624 C 0.02326 0.01919 0.01927 0.03284 0.01424 0.04602 C 0.01285 0.05434 0.01146 0.06151 0.00781 0.06845 C 0.00608 0.08071 0.00538 0.09204 0.00121 0.10314 C -0.00069 0.11702 -0.00434 0.13066 -0.00903 0.14292 C -0.01215 0.15078 -0.00868 0.14593 -0.01163 0.15495 C -0.0184 0.17645 -0.01076 0.1457 -0.01563 0.16535 C -0.01823 0.17553 -0.0151 0.1672 -0.02205 0.18108 C -0.02483 0.18663 -0.0217 0.18617 -0.02465 0.18617 " pathEditMode="relative" ptsTypes="ffffffffffffffffffffffffffffffffffffffA">
                                      <p:cBhvr>
                                        <p:cTn id="25" dur="5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5 0.18617 C -0.02239 0.17299 -0.01614 0.16721 -0.01042 0.1568 C -0.00364 0.14454 -0.00972 0.15125 -0.0026 0.14478 C 0.00538 0.12743 0.01267 0.10708 0.02344 0.09274 C 0.02604 0.08187 0.03021 0.07863 0.03767 0.07378 C 0.05261 0.05389 0.08004 0.03631 0.1 0.02544 C 0.10556 0.01758 0.11233 0.01318 0.11945 0.0081 C 0.13993 -0.00647 0.15868 -0.02451 0.18177 -0.03168 C 0.19774 -0.04232 0.21406 -0.04278 0.23125 -0.04903 C 0.25573 -0.05781 0.28108 -0.06221 0.30642 -0.06452 C 0.35434 -0.0636 0.36962 -0.0629 0.40642 -0.05781 C 0.41597 -0.05435 0.42552 -0.05319 0.4349 -0.05088 C 0.44028 -0.04625 0.44531 -0.04348 0.4507 -0.03862 C 0.45538 -0.03446 0.45799 -0.03029 0.46372 -0.02821 C 0.47083 -0.02174 0.47465 -0.01064 0.48177 -0.00416 C 0.48646 0.00509 0.49028 0.01411 0.49618 0.02197 C 0.49948 0.03261 0.50313 0.04163 0.51042 0.04788 C 0.51597 0.071 0.52726 0.07956 0.52726 0.10662 " pathEditMode="relative" ptsTypes="fffffffffffffffffA">
                                      <p:cBhvr>
                                        <p:cTn id="31" dur="5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5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 0.04093 C 0.55486 0.00162 0.54375 -0.02082 0.52986 -0.04903 C 0.52778 -0.06082 0.525 -0.06406 0.51823 -0.07308 C 0.50261 -0.0939 0.48767 -0.11448 0.46892 -0.1302 C 0.44375 -0.15148 0.46927 -0.13483 0.43629 -0.15449 C 0.43351 -0.15634 0.42726 -0.15958 0.42726 -0.15958 C 0.41458 -0.17391 0.39879 -0.18039 0.38438 -0.1908 C 0.3816 -0.19288 0.37952 -0.19727 0.37656 -0.19774 C 0.36806 -0.19912 0.36024 -0.2012 0.35191 -0.20282 C 0.31615 -0.20097 0.32691 -0.20005 0.29879 -0.19427 C 0.2967 -0.1938 0.27083 -0.18872 0.26754 -0.18733 C 0.25729 -0.1827 0.24688 -0.18108 0.23646 -0.17692 C 0.21354 -0.1679 0.22865 -0.1716 0.21302 -0.16836 C 0.19636 -0.16096 0.1809 -0.14778 0.16372 -0.14246 C 0.15538 -0.13529 0.14636 -0.12951 0.13767 -0.12327 C 0.12899 -0.11702 0.12292 -0.1087 0.11302 -0.10592 C 0.10695 -0.1013 0.10313 -0.09528 0.0974 -0.09043 C 0.08958 -0.08372 0.09462 -0.08996 0.08577 -0.08349 C 0.07552 -0.07609 0.08507 -0.08118 0.07656 -0.07308 C 0.06667 -0.0636 0.05434 -0.05551 0.04549 -0.04371 C 0.03577 -0.03076 0.0467 -0.0414 0.03767 -0.0333 C 0.03386 -0.02567 0.0283 -0.02082 0.02344 -0.01434 C 0.01979 -0.00948 0.01632 -0.00231 0.01302 0.00301 C 0.00695 0.01272 0.00434 0.02659 -0.0026 0.03584 C -0.01111 0.04718 -0.01788 0.06036 -0.02604 0.07215 C -0.03785 0.08904 -0.05139 0.10338 -0.06111 0.12234 C -0.05538 0.12465 -0.05851 0.12396 -0.05191 0.12396 " pathEditMode="relative" ptsTypes="ffffffffffffffffffffffffffA">
                                      <p:cBhvr>
                                        <p:cTn id="37" dur="5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1397E-6 C 0.01319 -0.01758 0.0066 -0.01272 0.01806 -0.01896 C 0.03733 -0.04857 0.06476 -0.06383 0.0908 -0.08117 C 0.12274 -0.10245 0.15573 -0.12326 0.18958 -0.1383 C 0.22483 -0.15379 0.26319 -0.16027 0.3 -0.16605 C 0.34115 -0.16489 0.37917 -0.16281 0.41927 -0.15564 C 0.43437 -0.14986 0.44965 -0.14732 0.46476 -0.14362 C 0.47083 -0.14038 0.47535 -0.1383 0.48177 -0.13668 C 0.49149 -0.12812 0.50208 -0.12003 0.51163 -0.11054 C 0.51684 -0.10523 0.51944 -0.09968 0.52569 -0.0969 C 0.5349 -0.08742 0.54549 -0.07886 0.55312 -0.0673 C 0.56198 -0.05388 0.56944 -0.03955 0.57778 -0.0259 C 0.58229 -0.01873 0.58351 -0.00856 0.58559 -2.91397E-6 C 0.58646 0.00347 0.58819 0.01041 0.58819 0.01041 " pathEditMode="relative" ptsTypes="fffffffffffffA">
                                      <p:cBhvr>
                                        <p:cTn id="43" dur="5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15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09 0.04093 C 0.53958 0.03191 0.53541 0.02567 0.52986 0.01827 C 0.52152 0.00716 0.51441 -0.00625 0.5052 -0.01619 C 0.49878 -0.03331 0.50677 -0.01596 0.49861 -0.02498 C 0.49704 -0.02683 0.49635 -0.02961 0.49479 -0.03169 C 0.49027 -0.0377 0.48472 -0.04186 0.47916 -0.04556 C 0.46267 -0.06846 0.43524 -0.07239 0.41562 -0.08881 C 0.38611 -0.11379 0.34948 -0.12743 0.31684 -0.14246 C 0.26736 -0.16513 0.21562 -0.17993 0.16354 -0.18571 C 0.14496 -0.18525 0.12639 -0.18525 0.10781 -0.18409 C 0.09774 -0.18363 0.08923 -0.16999 0.07916 -0.16675 C 0.07135 -0.16143 0.06458 -0.1538 0.05711 -0.14778 C 0.04791 -0.14038 0.03941 -0.13391 0.03107 -0.12512 C 0.02639 -0.12026 0.02361 -0.11356 0.01944 -0.10801 C 0.01632 -0.09436 0.021 -0.11194 0.01423 -0.0976 C 0.01302 -0.09482 0.01267 -0.09159 0.01163 -0.08881 C 0.00573 -0.07332 -0.00504 -0.04834 -0.01563 -0.03863 C -0.01875 -0.02544 -0.01372 -0.04348 -0.02205 -0.02822 C -0.03802 0.00092 -0.01962 -0.02475 -0.03125 -0.00925 C -0.03334 -0.0007 -0.03559 0.00693 -0.04028 0.01318 C -0.04115 0.0178 -0.04167 0.02358 -0.04427 0.02705 " pathEditMode="relative" ptsTypes="ffffffffffffffffffffA">
                                      <p:cBhvr>
                                        <p:cTn id="49" dur="5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91 0.12396 C -0.05018 0.11263 -0.04757 0.10592 -0.0415 0.09783 C -0.03768 0.0821 -0.02605 0.06869 -0.01806 0.05643 C -0.01059 0.0451 -0.00573 0.03007 0.00399 0.02174 C 0.00659 0.01064 0.00295 0.02244 0.0092 0.01319 C 0.01215 0.00879 0.01441 0.00393 0.01701 -0.00069 C 0.01788 -0.00231 0.0184 -0.00416 0.01944 -0.00578 C 0.025 -0.01457 0.0309 -0.02312 0.03645 -0.03191 C 0.06927 -0.08348 0.10868 -0.13274 0.1585 -0.15286 C 0.16614 -0.1598 0.17673 -0.16165 0.18576 -0.16327 C 0.22291 -0.16235 0.2434 -0.16142 0.27534 -0.15472 C 0.28281 -0.14824 0.29166 -0.14408 0.29878 -0.13737 C 0.31197 -0.12511 0.32621 -0.11378 0.33906 -0.10106 C 0.34652 -0.09366 0.35572 -0.08557 0.36232 -0.07678 C 0.36684 -0.07077 0.36788 -0.06591 0.37413 -0.0629 C 0.38003 -0.05504 0.3868 -0.04903 0.39357 -0.04232 C 0.3993 -0.03654 0.40017 -0.02706 0.40659 -0.02151 C 0.40868 -0.01225 0.41336 -0.00532 0.41701 0.00278 C 0.42239 0.0148 0.42864 0.02475 0.43645 0.034 C 0.44132 0.04001 0.44513 0.04811 0.45069 0.05296 C 0.45329 0.05528 0.45572 0.05759 0.45833 0.0599 C 0.45954 0.06106 0.46232 0.06337 0.46232 0.06337 C 0.46805 0.0747 0.46111 0.0636 0.46892 0.07031 C 0.47743 0.07794 0.48385 0.09158 0.49357 0.09621 C 0.496 0.09945 0.50277 0.11078 0.50659 0.11356 " pathEditMode="relative" ptsTypes="ffffffffffffffffffffffffA">
                                      <p:cBhvr>
                                        <p:cTn id="55" dur="5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350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 0.04093 C 0.53646 0.02567 0.525 0.01757 0.51563 0.00462 C 0.51198 -0.00833 0.48924 -0.02197 0.48056 -0.02822 C 0.43611 -0.06059 0.38924 -0.08233 0.33889 -0.08881 C 0.3158 -0.0976 0.28993 -0.0932 0.26632 -0.09228 C 0.25556 -0.08927 0.24497 -0.08673 0.23386 -0.08534 C 0.2092 -0.0784 0.18351 -0.07701 0.15851 -0.07493 C 0.13906 -0.071 0.11979 -0.06915 0.1 -0.068 C 0.08715 -0.06429 0.07413 -0.06268 0.06111 -0.05944 C 0.05104 -0.05273 0.04063 -0.04649 0.02986 -0.04209 C 0.02483 -0.03747 0.01875 -0.03261 0.01302 -0.02984 C 0.00972 -0.02359 0.00556 -0.02174 0.00139 -0.01619 C -0.00087 -0.00763 -0.00538 -0.00116 -0.00903 0.00647 C -0.01059 0.00971 -0.01146 0.01364 -0.01302 0.01688 C -0.01458 0.02382 -0.01632 0.03076 -0.01823 0.03746 C -0.01892 0.0481 -0.01858 0.05573 -0.02205 0.06521 C -0.02292 0.06753 -0.02378 0.06984 -0.02465 0.07215 C -0.02517 0.07377 -0.02604 0.07724 -0.02604 0.07724 " pathEditMode="relative" ptsTypes="fffffffffffffffffA">
                                      <p:cBhvr>
                                        <p:cTn id="61" dur="5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" grpId="0" animBg="1"/>
      <p:bldP spid="12" grpId="0" animBg="1"/>
      <p:bldP spid="11" grpId="0" animBg="1"/>
      <p:bldP spid="10" grpId="0" animBg="1"/>
      <p:bldP spid="9" grpId="0" animBg="1"/>
      <p:bldP spid="15" grpId="0" animBg="1"/>
      <p:bldP spid="16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1" descr="C:\Users\Галина\Desktop\презентации к конкурсу\картинки к презентации\55fad20d9a48d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496198"/>
            <a:ext cx="2928958" cy="393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 flipH="1">
            <a:off x="214282" y="428604"/>
            <a:ext cx="4857784" cy="3429024"/>
          </a:xfrm>
          <a:prstGeom prst="cloudCallout">
            <a:avLst>
              <a:gd name="adj1" fmla="val -51029"/>
              <a:gd name="adj2" fmla="val 43145"/>
            </a:avLst>
          </a:prstGeom>
          <a:solidFill>
            <a:srgbClr val="CC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506" name="Picture 2" descr="C:\Users\Галина\Desktop\презентации к конкурсу\картинки к презентации\pjTDAU5DFa4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928670"/>
            <a:ext cx="2547938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:\Users\Галина\Desktop\презентации к конкурсу\картинки к презентации\0_c1ec1_aa54ff7_M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000108"/>
            <a:ext cx="2428875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 descr="C:\Users\Галина\Desktop\презентации к конкурсу\картинки к презентации\0019-021-SHorty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071546"/>
            <a:ext cx="2574925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справка 10">
            <a:hlinkClick r:id="" action="ppaction://noaction" highlightClick="1"/>
          </p:cNvPr>
          <p:cNvSpPr/>
          <p:nvPr/>
        </p:nvSpPr>
        <p:spPr>
          <a:xfrm>
            <a:off x="8572528" y="0"/>
            <a:ext cx="571472" cy="571480"/>
          </a:xfrm>
          <a:prstGeom prst="actionButtonHelp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8444" name="Picture 12" descr="C:\Users\Галина\Desktop\презентации к конкурсу\картинки к презентации\732016_enl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1142984"/>
            <a:ext cx="3224971" cy="2357454"/>
          </a:xfrm>
          <a:prstGeom prst="rect">
            <a:avLst/>
          </a:prstGeom>
          <a:noFill/>
        </p:spPr>
      </p:pic>
      <p:pic>
        <p:nvPicPr>
          <p:cNvPr id="18445" name="Picture 13" descr="C:\Users\Галина\Desktop\презентации к конкурсу\картинки к презентации\44cab50534e0797b6c10d111de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714356"/>
            <a:ext cx="2500330" cy="2786082"/>
          </a:xfrm>
          <a:prstGeom prst="rect">
            <a:avLst/>
          </a:prstGeom>
          <a:noFill/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501090" y="6500834"/>
            <a:ext cx="642910" cy="357166"/>
          </a:xfrm>
          <a:prstGeom prst="actionButtonForwardNex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443" name="Picture 11" descr="C:\Users\Галина\Desktop\презентации к конкурсу\картинки к презентации\495740-1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1071546"/>
            <a:ext cx="2724326" cy="1909753"/>
          </a:xfrm>
          <a:prstGeom prst="rect">
            <a:avLst/>
          </a:prstGeom>
          <a:noFill/>
        </p:spPr>
      </p:pic>
      <p:sp>
        <p:nvSpPr>
          <p:cNvPr id="16" name="Облако 15"/>
          <p:cNvSpPr/>
          <p:nvPr/>
        </p:nvSpPr>
        <p:spPr>
          <a:xfrm>
            <a:off x="2643174" y="142852"/>
            <a:ext cx="6072230" cy="1357322"/>
          </a:xfrm>
          <a:prstGeom prst="cloud">
            <a:avLst/>
          </a:prstGeom>
          <a:solidFill>
            <a:srgbClr val="92D050"/>
          </a:solidFill>
          <a:ln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ru-RU" sz="1600" b="1" i="1" dirty="0">
                <a:ln>
                  <a:solidFill>
                    <a:srgbClr val="C0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Маша собралась за покупками в магазин.</a:t>
            </a:r>
          </a:p>
          <a:p>
            <a:pPr algn="ctr">
              <a:defRPr/>
            </a:pPr>
            <a:r>
              <a:rPr lang="ru-RU" sz="1600" b="1" i="1" dirty="0">
                <a:ln>
                  <a:solidFill>
                    <a:srgbClr val="C0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Щелкай по облачку и называй, </a:t>
            </a:r>
          </a:p>
          <a:p>
            <a:pPr algn="ctr">
              <a:defRPr/>
            </a:pPr>
            <a:r>
              <a:rPr lang="ru-RU" sz="1600" b="1" i="1" dirty="0">
                <a:ln>
                  <a:solidFill>
                    <a:srgbClr val="C0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что она хочет купить.</a:t>
            </a:r>
          </a:p>
          <a:p>
            <a:pPr algn="ctr">
              <a:defRPr/>
            </a:pPr>
            <a:r>
              <a:rPr lang="ru-RU" sz="1600" b="1" i="1" dirty="0">
                <a:ln>
                  <a:solidFill>
                    <a:srgbClr val="C0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Четко произноси звук «Ш»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6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643042" y="142852"/>
            <a:ext cx="5357850" cy="857256"/>
          </a:xfrm>
          <a:prstGeom prst="cloudCallout">
            <a:avLst>
              <a:gd name="adj1" fmla="val 26286"/>
              <a:gd name="adj2" fmla="val 34789"/>
            </a:avLst>
          </a:prstGeom>
          <a:solidFill>
            <a:srgbClr val="92D050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ln>
                  <a:solidFill>
                    <a:srgbClr val="C0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Помоги Мише найти слова со звуком Ш</a:t>
            </a:r>
          </a:p>
        </p:txBody>
      </p:sp>
      <p:pic>
        <p:nvPicPr>
          <p:cNvPr id="18440" name="Picture 8" descr="C:\Users\Галина\Desktop\презентации к конкурсу\картинки к презентации\650817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142984"/>
            <a:ext cx="2118588" cy="2085059"/>
          </a:xfrm>
          <a:prstGeom prst="ellipse">
            <a:avLst/>
          </a:prstGeom>
          <a:noFill/>
          <a:ln w="19050">
            <a:noFill/>
            <a:prstDash val="sysDash"/>
          </a:ln>
        </p:spPr>
      </p:pic>
      <p:pic>
        <p:nvPicPr>
          <p:cNvPr id="18441" name="Picture 9" descr="C:\Users\Галина\Desktop\презентации к конкурсу\картинки к презентации\902302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7290" y="2928934"/>
            <a:ext cx="1428760" cy="1605010"/>
          </a:xfrm>
          <a:prstGeom prst="ellipse">
            <a:avLst/>
          </a:prstGeom>
          <a:noFill/>
          <a:ln w="19050">
            <a:noFill/>
            <a:prstDash val="sysDash"/>
          </a:ln>
        </p:spPr>
      </p:pic>
      <p:pic>
        <p:nvPicPr>
          <p:cNvPr id="18443" name="Picture 11" descr="C:\Users\Галина\Desktop\презентации к конкурсу\картинки к презентации\0_11325e_64357fcc_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3643314"/>
            <a:ext cx="1414454" cy="1496451"/>
          </a:xfrm>
          <a:prstGeom prst="ellipse">
            <a:avLst/>
          </a:prstGeom>
          <a:noFill/>
          <a:ln w="19050">
            <a:noFill/>
            <a:prstDash val="sysDash"/>
          </a:ln>
        </p:spPr>
      </p:pic>
      <p:pic>
        <p:nvPicPr>
          <p:cNvPr id="18444" name="Picture 12" descr="C:\Users\Галина\Desktop\презентации к конкурсу\картинки к презентации\hello_html_m74d0153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5143512"/>
            <a:ext cx="2000264" cy="1500198"/>
          </a:xfrm>
          <a:prstGeom prst="ellipse">
            <a:avLst/>
          </a:prstGeom>
          <a:noFill/>
          <a:ln w="19050">
            <a:noFill/>
            <a:prstDash val="sysDash"/>
          </a:ln>
        </p:spPr>
      </p:pic>
      <p:pic>
        <p:nvPicPr>
          <p:cNvPr id="18446" name="Picture 14" descr="C:\Users\Галина\Desktop\презентации к конкурсу\картинки к презентации\shipov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438970">
            <a:off x="4323721" y="1020105"/>
            <a:ext cx="1950015" cy="1259855"/>
          </a:xfrm>
          <a:prstGeom prst="ellipse">
            <a:avLst/>
          </a:prstGeom>
          <a:noFill/>
          <a:ln w="19050">
            <a:noFill/>
            <a:prstDash val="sysDash"/>
          </a:ln>
        </p:spPr>
      </p:pic>
      <p:pic>
        <p:nvPicPr>
          <p:cNvPr id="19465" name="Picture 16" descr="C:\Users\Галина\Desktop\презентации к конкурсу\картинки к презентации\0_12127d_c1280c60_orig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44117" y="785794"/>
            <a:ext cx="219988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7" descr="C:\Users\Галина\Desktop\презентации к конкурсу\картинки к презентации\2525_html_506998d9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500958" y="4214818"/>
            <a:ext cx="138112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8" descr="C:\Users\Галина\Desktop\презентации к конкурсу\картинки к презентации\124458348_original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429388" y="5214950"/>
            <a:ext cx="1357310" cy="105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9" descr="C:\Users\Галина\Desktop\презентации к конкурсу\картинки к презентации\guitar23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20644611">
            <a:off x="3855884" y="2521141"/>
            <a:ext cx="1364033" cy="121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Управляющая кнопка: справка 12">
            <a:hlinkClick r:id="" action="ppaction://noaction" highlightClick="1"/>
          </p:cNvPr>
          <p:cNvSpPr/>
          <p:nvPr/>
        </p:nvSpPr>
        <p:spPr>
          <a:xfrm>
            <a:off x="8572528" y="0"/>
            <a:ext cx="571472" cy="571480"/>
          </a:xfrm>
          <a:prstGeom prst="actionButtonHelp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501090" y="6500834"/>
            <a:ext cx="642910" cy="357166"/>
          </a:xfrm>
          <a:prstGeom prst="actionButtonForwardNex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7-конечная звезда 14"/>
          <p:cNvSpPr/>
          <p:nvPr/>
        </p:nvSpPr>
        <p:spPr>
          <a:xfrm>
            <a:off x="4071934" y="5072074"/>
            <a:ext cx="2286016" cy="1785926"/>
          </a:xfrm>
          <a:prstGeom prst="star7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7-конечная звезда 16"/>
          <p:cNvSpPr/>
          <p:nvPr/>
        </p:nvSpPr>
        <p:spPr>
          <a:xfrm>
            <a:off x="2500298" y="3714752"/>
            <a:ext cx="2286016" cy="2214578"/>
          </a:xfrm>
          <a:prstGeom prst="star7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7-конечная звезда 17"/>
          <p:cNvSpPr/>
          <p:nvPr/>
        </p:nvSpPr>
        <p:spPr>
          <a:xfrm>
            <a:off x="1000100" y="2643182"/>
            <a:ext cx="2143140" cy="2000264"/>
          </a:xfrm>
          <a:prstGeom prst="star7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7-конечная звезда 19"/>
          <p:cNvSpPr/>
          <p:nvPr/>
        </p:nvSpPr>
        <p:spPr>
          <a:xfrm>
            <a:off x="4857752" y="3214686"/>
            <a:ext cx="2357454" cy="2143140"/>
          </a:xfrm>
          <a:prstGeom prst="star7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7-конечная звезда 20"/>
          <p:cNvSpPr/>
          <p:nvPr/>
        </p:nvSpPr>
        <p:spPr>
          <a:xfrm>
            <a:off x="0" y="4714860"/>
            <a:ext cx="2571768" cy="2143140"/>
          </a:xfrm>
          <a:prstGeom prst="star7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69" name="Picture 13" descr="C:\Users\Галина\Desktop\презентации к конкурсу\картинки к презентации\08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5429264"/>
            <a:ext cx="1357322" cy="1228320"/>
          </a:xfrm>
          <a:prstGeom prst="rect">
            <a:avLst/>
          </a:prstGeom>
          <a:noFill/>
        </p:spPr>
      </p:pic>
      <p:sp>
        <p:nvSpPr>
          <p:cNvPr id="23" name="7-конечная звезда 22"/>
          <p:cNvSpPr/>
          <p:nvPr/>
        </p:nvSpPr>
        <p:spPr>
          <a:xfrm>
            <a:off x="3857620" y="428604"/>
            <a:ext cx="2643174" cy="2286016"/>
          </a:xfrm>
          <a:prstGeom prst="star7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70" name="Picture 14" descr="C:\Users\Галина\Desktop\презентации к конкурсу\картинки к презентации\butterfly-49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000364" y="4286256"/>
            <a:ext cx="1428760" cy="13784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0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5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1643042" y="142852"/>
            <a:ext cx="5429288" cy="1785950"/>
          </a:xfrm>
          <a:prstGeom prst="cloudCallout">
            <a:avLst>
              <a:gd name="adj1" fmla="val 26286"/>
              <a:gd name="adj2" fmla="val 34789"/>
            </a:avLst>
          </a:prstGeom>
          <a:solidFill>
            <a:srgbClr val="92D050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Что подарит Мишка  Маше на день рождения?</a:t>
            </a:r>
          </a:p>
          <a:p>
            <a:pPr algn="ctr">
              <a:defRPr/>
            </a:pP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Составь слово по первым буквам картинок</a:t>
            </a:r>
          </a:p>
        </p:txBody>
      </p:sp>
      <p:pic>
        <p:nvPicPr>
          <p:cNvPr id="24578" name="Picture 2" descr="C:\Users\Галина\Desktop\презентации к конкурсу\картинки к презентации\40_06_0028-3300x1900_AU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214554"/>
            <a:ext cx="2143140" cy="1643074"/>
          </a:xfrm>
          <a:prstGeom prst="flowChartAlternateProcess">
            <a:avLst/>
          </a:prstGeom>
          <a:noFill/>
          <a:ln w="38100">
            <a:solidFill>
              <a:srgbClr val="990000"/>
            </a:solidFill>
          </a:ln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142844" y="2214554"/>
            <a:ext cx="2143140" cy="1643074"/>
          </a:xfrm>
          <a:prstGeom prst="flowChartAlternateProcess">
            <a:avLst/>
          </a:prstGeom>
          <a:solidFill>
            <a:srgbClr val="CCFFF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eorgia" pitchFamily="18" charset="0"/>
              </a:rPr>
              <a:t>Ш</a:t>
            </a:r>
            <a:endParaRPr lang="ru-RU" sz="9600" b="1" dirty="0">
              <a:ln w="3155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2428860" y="2214554"/>
            <a:ext cx="1857388" cy="1643074"/>
          </a:xfrm>
          <a:prstGeom prst="flowChartAlternateProcess">
            <a:avLst/>
          </a:prstGeom>
          <a:solidFill>
            <a:srgbClr val="CCFFF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i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У</a:t>
            </a:r>
            <a:endParaRPr lang="ru-RU" sz="9600" i="1" dirty="0">
              <a:ln w="18000">
                <a:solidFill>
                  <a:srgbClr val="C00000"/>
                </a:solidFill>
                <a:prstDash val="solid"/>
                <a:miter lim="800000"/>
              </a:ln>
              <a:latin typeface="Georgia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4429124" y="2214554"/>
            <a:ext cx="2000264" cy="1643074"/>
          </a:xfrm>
          <a:prstGeom prst="flowChartAlternateProcess">
            <a:avLst/>
          </a:prstGeom>
          <a:solidFill>
            <a:srgbClr val="CCFFF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Б</a:t>
            </a:r>
            <a:endParaRPr lang="ru-RU" sz="9600" dirty="0">
              <a:ln w="18000">
                <a:solidFill>
                  <a:srgbClr val="C00000"/>
                </a:solidFill>
                <a:prstDash val="solid"/>
                <a:miter lim="800000"/>
              </a:ln>
              <a:latin typeface="Georgia" pitchFamily="18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6572264" y="2214554"/>
            <a:ext cx="2286016" cy="1643074"/>
          </a:xfrm>
          <a:prstGeom prst="flowChartAlternateProcess">
            <a:avLst/>
          </a:prstGeom>
          <a:solidFill>
            <a:srgbClr val="CCFFF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А</a:t>
            </a:r>
          </a:p>
        </p:txBody>
      </p:sp>
      <p:pic>
        <p:nvPicPr>
          <p:cNvPr id="24583" name="Picture 7" descr="C:\Users\Галина\Desktop\презентации к конкурсу\картинки к презентации\51585_html_m7a6532c6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40005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16" descr="C:\Users\Галина\Desktop\презентации к конкурсу\картинки к презентации\маня копия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5140" y="3929063"/>
            <a:ext cx="18573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Управляющая кнопка: справка 19">
            <a:hlinkClick r:id="" action="ppaction://noaction" highlightClick="1"/>
          </p:cNvPr>
          <p:cNvSpPr/>
          <p:nvPr/>
        </p:nvSpPr>
        <p:spPr>
          <a:xfrm>
            <a:off x="8572528" y="0"/>
            <a:ext cx="571472" cy="571480"/>
          </a:xfrm>
          <a:prstGeom prst="actionButtonHelp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501090" y="6500834"/>
            <a:ext cx="642910" cy="357166"/>
          </a:xfrm>
          <a:prstGeom prst="actionButtonForwardNex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2844" y="2214554"/>
            <a:ext cx="2143140" cy="1643074"/>
          </a:xfrm>
          <a:prstGeom prst="roundRect">
            <a:avLst/>
          </a:prstGeom>
          <a:solidFill>
            <a:srgbClr val="CCFFFF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Галина\Desktop\презентации к конкурсу\картинки к презентации\______2_www.kepfeltoltes.hu_ (1) копия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28860" y="2214554"/>
            <a:ext cx="1838435" cy="1643074"/>
          </a:xfrm>
          <a:prstGeom prst="roundRect">
            <a:avLst>
              <a:gd name="adj" fmla="val 16667"/>
            </a:avLst>
          </a:prstGeom>
          <a:ln w="38100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Скругленный прямоугольник 22"/>
          <p:cNvSpPr/>
          <p:nvPr/>
        </p:nvSpPr>
        <p:spPr>
          <a:xfrm>
            <a:off x="2428860" y="2214554"/>
            <a:ext cx="1857388" cy="1643074"/>
          </a:xfrm>
          <a:prstGeom prst="roundRect">
            <a:avLst/>
          </a:prstGeom>
          <a:solidFill>
            <a:srgbClr val="BBE0E3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Галина\Desktop\презентации к конкурсу\картинки к презентации\clipart-babochka_13 копия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29124" y="2214554"/>
            <a:ext cx="2000264" cy="1675068"/>
          </a:xfrm>
          <a:prstGeom prst="roundRect">
            <a:avLst>
              <a:gd name="adj" fmla="val 16667"/>
            </a:avLst>
          </a:prstGeom>
          <a:ln w="38100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Скругленный прямоугольник 23"/>
          <p:cNvSpPr/>
          <p:nvPr/>
        </p:nvSpPr>
        <p:spPr>
          <a:xfrm>
            <a:off x="4429124" y="2214554"/>
            <a:ext cx="2000264" cy="1643074"/>
          </a:xfrm>
          <a:prstGeom prst="roundRect">
            <a:avLst/>
          </a:prstGeom>
          <a:solidFill>
            <a:srgbClr val="BBE0E3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Галина\Desktop\презентации к конкурсу\картинки к презентации\arbuz41 копия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72264" y="2214554"/>
            <a:ext cx="2252354" cy="1643074"/>
          </a:xfrm>
          <a:prstGeom prst="roundRect">
            <a:avLst>
              <a:gd name="adj" fmla="val 16667"/>
            </a:avLst>
          </a:prstGeom>
          <a:ln w="38100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Скругленный прямоугольник 24"/>
          <p:cNvSpPr/>
          <p:nvPr/>
        </p:nvSpPr>
        <p:spPr>
          <a:xfrm>
            <a:off x="6572264" y="2214554"/>
            <a:ext cx="2286016" cy="1643074"/>
          </a:xfrm>
          <a:prstGeom prst="roundRect">
            <a:avLst/>
          </a:prstGeom>
          <a:solidFill>
            <a:srgbClr val="BBE0E3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8" grpId="1" animBg="1"/>
      <p:bldP spid="13" grpId="0" animBg="1"/>
      <p:bldP spid="13" grpId="1" animBg="1"/>
      <p:bldP spid="15" grpId="0" animBg="1"/>
      <p:bldP spid="15" grpId="1" animBg="1"/>
      <p:bldP spid="18" grpId="0" animBg="1"/>
      <p:bldP spid="18" grpId="1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500042"/>
            <a:ext cx="5572164" cy="95410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CCCC"/>
                </a:solidFill>
                <a:latin typeface="Georgia" pitchFamily="18" charset="0"/>
              </a:rPr>
              <a:t>Узнай задание, </a:t>
            </a:r>
          </a:p>
          <a:p>
            <a:pPr>
              <a:defRPr/>
            </a:pP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CCCC"/>
                </a:solidFill>
                <a:latin typeface="Georgia" pitchFamily="18" charset="0"/>
              </a:rPr>
              <a:t>щелкнув по кнопке  -</a:t>
            </a:r>
          </a:p>
        </p:txBody>
      </p:sp>
      <p:sp>
        <p:nvSpPr>
          <p:cNvPr id="3" name="Управляющая кнопка: справка 2">
            <a:hlinkClick r:id="" action="ppaction://noaction" highlightClick="1"/>
          </p:cNvPr>
          <p:cNvSpPr/>
          <p:nvPr/>
        </p:nvSpPr>
        <p:spPr>
          <a:xfrm>
            <a:off x="6643702" y="500042"/>
            <a:ext cx="785818" cy="857256"/>
          </a:xfrm>
          <a:prstGeom prst="actionButtonHelp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1571612"/>
            <a:ext cx="614366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CCCC"/>
                </a:solidFill>
                <a:latin typeface="Georgia" pitchFamily="18" charset="0"/>
              </a:rPr>
              <a:t>Убрать текст задания,</a:t>
            </a:r>
          </a:p>
          <a:p>
            <a:pPr>
              <a:defRPr/>
            </a:pP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CCCC"/>
                </a:solidFill>
                <a:latin typeface="Georgia" pitchFamily="18" charset="0"/>
              </a:rPr>
              <a:t> щелкни по нему.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2643182"/>
            <a:ext cx="5500726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CCCC"/>
                </a:solidFill>
                <a:latin typeface="Georgia" pitchFamily="18" charset="0"/>
              </a:rPr>
              <a:t>Чтобы листать слайды, щелкай по кнопке - </a:t>
            </a:r>
          </a:p>
        </p:txBody>
      </p:sp>
      <p:sp>
        <p:nvSpPr>
          <p:cNvPr id="6" name="Управляющая кнопка: далее 5">
            <a:hlinkClick r:id="" action="ppaction://noaction" highlightClick="1"/>
          </p:cNvPr>
          <p:cNvSpPr/>
          <p:nvPr/>
        </p:nvSpPr>
        <p:spPr>
          <a:xfrm>
            <a:off x="6715140" y="3071810"/>
            <a:ext cx="857256" cy="428628"/>
          </a:xfrm>
          <a:prstGeom prst="actionButtonForwardNex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392906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CCCC"/>
                </a:solidFill>
                <a:latin typeface="Georgia" pitchFamily="18" charset="0"/>
              </a:rPr>
              <a:t>Вернуться в начало щелкните по кнопке -</a:t>
            </a:r>
          </a:p>
        </p:txBody>
      </p:sp>
      <p:sp>
        <p:nvSpPr>
          <p:cNvPr id="9" name="Управляющая кнопка: домой 8">
            <a:hlinkClick r:id="" action="ppaction://noaction" highlightClick="1"/>
          </p:cNvPr>
          <p:cNvSpPr/>
          <p:nvPr/>
        </p:nvSpPr>
        <p:spPr>
          <a:xfrm>
            <a:off x="6715140" y="4143380"/>
            <a:ext cx="714380" cy="642942"/>
          </a:xfrm>
          <a:prstGeom prst="actionButtonHome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286744" y="6429372"/>
            <a:ext cx="857256" cy="428628"/>
          </a:xfrm>
          <a:prstGeom prst="actionButtonForwardNex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Капля 45"/>
          <p:cNvSpPr/>
          <p:nvPr/>
        </p:nvSpPr>
        <p:spPr>
          <a:xfrm rot="6725856">
            <a:off x="9254" y="493981"/>
            <a:ext cx="1508793" cy="1344277"/>
          </a:xfrm>
          <a:prstGeom prst="teardrop">
            <a:avLst>
              <a:gd name="adj" fmla="val 128201"/>
            </a:avLst>
          </a:prstGeom>
          <a:solidFill>
            <a:schemeClr val="bg1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Капля 46"/>
          <p:cNvSpPr/>
          <p:nvPr/>
        </p:nvSpPr>
        <p:spPr>
          <a:xfrm rot="14787818">
            <a:off x="5735211" y="2573895"/>
            <a:ext cx="1508793" cy="1344277"/>
          </a:xfrm>
          <a:prstGeom prst="teardrop">
            <a:avLst>
              <a:gd name="adj" fmla="val 128201"/>
            </a:avLst>
          </a:prstGeom>
          <a:solidFill>
            <a:schemeClr val="bg1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Капля 39"/>
          <p:cNvSpPr/>
          <p:nvPr/>
        </p:nvSpPr>
        <p:spPr>
          <a:xfrm rot="11150979">
            <a:off x="7065467" y="216240"/>
            <a:ext cx="1508793" cy="1344277"/>
          </a:xfrm>
          <a:prstGeom prst="teardrop">
            <a:avLst>
              <a:gd name="adj" fmla="val 127097"/>
            </a:avLst>
          </a:prstGeom>
          <a:solidFill>
            <a:schemeClr val="bg1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Выноска-облако 1"/>
          <p:cNvSpPr/>
          <p:nvPr/>
        </p:nvSpPr>
        <p:spPr>
          <a:xfrm>
            <a:off x="1643042" y="142852"/>
            <a:ext cx="5429288" cy="1785950"/>
          </a:xfrm>
          <a:prstGeom prst="cloudCallout">
            <a:avLst>
              <a:gd name="adj1" fmla="val 26286"/>
              <a:gd name="adj2" fmla="val 34789"/>
            </a:avLst>
          </a:prstGeom>
          <a:solidFill>
            <a:srgbClr val="92D050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ln>
                  <a:solidFill>
                    <a:srgbClr val="C0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Собери для Маши Цветочек. Выбирай картинки только со звуком Ш</a:t>
            </a:r>
            <a:endParaRPr lang="ru-RU" sz="1600" b="1" dirty="0">
              <a:ln>
                <a:solidFill>
                  <a:srgbClr val="C00000"/>
                </a:solidFill>
              </a:ln>
              <a:solidFill>
                <a:srgbClr val="990000"/>
              </a:solidFill>
              <a:latin typeface="Georgia" pitchFamily="18" charset="0"/>
            </a:endParaRPr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8572528" y="0"/>
            <a:ext cx="571472" cy="571480"/>
          </a:xfrm>
          <a:prstGeom prst="actionButtonHelp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2071670" y="3929066"/>
            <a:ext cx="1071570" cy="107157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Georgia" pitchFamily="18" charset="0"/>
              </a:rPr>
              <a:t>Ш</a:t>
            </a:r>
            <a:endParaRPr lang="ru-RU" sz="40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21518" name="Picture 14" descr="C:\Users\Галина\Desktop\презентации к конкурсу\картинки к презентации\i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285728"/>
            <a:ext cx="2095013" cy="1177670"/>
          </a:xfrm>
          <a:prstGeom prst="rect">
            <a:avLst/>
          </a:prstGeom>
          <a:noFill/>
        </p:spPr>
      </p:pic>
      <p:sp>
        <p:nvSpPr>
          <p:cNvPr id="39" name="Капля 38"/>
          <p:cNvSpPr/>
          <p:nvPr/>
        </p:nvSpPr>
        <p:spPr>
          <a:xfrm rot="4541386">
            <a:off x="5726924" y="5439934"/>
            <a:ext cx="1508793" cy="1344277"/>
          </a:xfrm>
          <a:prstGeom prst="teardrop">
            <a:avLst>
              <a:gd name="adj" fmla="val 128201"/>
            </a:avLst>
          </a:prstGeom>
          <a:solidFill>
            <a:schemeClr val="bg1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520" name="Picture 16" descr="C:\Users\Галина\Desktop\презентации к конкурсу\картинки к презентации\x_ca637084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DBF6FD"/>
              </a:clrFrom>
              <a:clrTo>
                <a:srgbClr val="DBF6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30969">
            <a:off x="5968363" y="5368184"/>
            <a:ext cx="1000132" cy="1333509"/>
          </a:xfrm>
          <a:prstGeom prst="rect">
            <a:avLst/>
          </a:prstGeom>
          <a:noFill/>
        </p:spPr>
      </p:pic>
      <p:pic>
        <p:nvPicPr>
          <p:cNvPr id="43" name="Picture 16" descr="C:\Users\Галина\Desktop\презентации к конкурсу\картинки к презентации\x_ca637084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DCF7FE"/>
              </a:clrFrom>
              <a:clrTo>
                <a:srgbClr val="DCF7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2357430"/>
            <a:ext cx="1040954" cy="1285884"/>
          </a:xfrm>
          <a:prstGeom prst="rect">
            <a:avLst/>
          </a:prstGeom>
          <a:noFill/>
        </p:spPr>
      </p:pic>
      <p:pic>
        <p:nvPicPr>
          <p:cNvPr id="44" name="Picture 16" descr="C:\Users\Галина\Desktop\презентации к конкурсу\картинки к презентации\x_ca637084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DAF6FA"/>
              </a:clrFrom>
              <a:clrTo>
                <a:srgbClr val="DAF6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571480"/>
            <a:ext cx="1143008" cy="1357322"/>
          </a:xfrm>
          <a:prstGeom prst="rect">
            <a:avLst/>
          </a:prstGeom>
          <a:noFill/>
        </p:spPr>
      </p:pic>
      <p:pic>
        <p:nvPicPr>
          <p:cNvPr id="21524" name="Picture 20" descr="C:\Users\Галина\Desktop\презентации к конкурсу\картинки к презентации\лепесток1 копия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744470">
            <a:off x="7299793" y="4786322"/>
            <a:ext cx="1844207" cy="1565729"/>
          </a:xfrm>
          <a:prstGeom prst="rect">
            <a:avLst/>
          </a:prstGeom>
          <a:noFill/>
        </p:spPr>
      </p:pic>
      <p:pic>
        <p:nvPicPr>
          <p:cNvPr id="21525" name="Picture 21" descr="C:\Users\Галина\Desktop\презентации к конкурсу\картинки к презентации\лепесток1 копия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392329">
            <a:off x="5883290" y="3884357"/>
            <a:ext cx="1754151" cy="1489272"/>
          </a:xfrm>
          <a:prstGeom prst="rect">
            <a:avLst/>
          </a:prstGeom>
          <a:noFill/>
        </p:spPr>
      </p:pic>
      <p:pic>
        <p:nvPicPr>
          <p:cNvPr id="21526" name="Picture 22" descr="C:\Users\Галина\Desktop\презентации к конкурсу\картинки к презентации\чебур1 копия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7620097">
            <a:off x="3931646" y="5189412"/>
            <a:ext cx="2060575" cy="1749425"/>
          </a:xfrm>
          <a:prstGeom prst="rect">
            <a:avLst/>
          </a:prstGeom>
          <a:noFill/>
        </p:spPr>
      </p:pic>
      <p:pic>
        <p:nvPicPr>
          <p:cNvPr id="21527" name="Picture 23" descr="C:\Users\Галина\Desktop\презентации к конкурсу\картинки к презентации\под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5400000">
            <a:off x="7217848" y="1640409"/>
            <a:ext cx="1857389" cy="1576920"/>
          </a:xfrm>
          <a:prstGeom prst="rect">
            <a:avLst/>
          </a:prstGeom>
          <a:noFill/>
        </p:spPr>
      </p:pic>
      <p:pic>
        <p:nvPicPr>
          <p:cNvPr id="21528" name="Picture 24" descr="C:\Users\Галина\Desktop\презентации к конкурсу\картинки к презентации\шам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0800000">
            <a:off x="3214678" y="1928802"/>
            <a:ext cx="1664233" cy="1412931"/>
          </a:xfrm>
          <a:prstGeom prst="rect">
            <a:avLst/>
          </a:prstGeom>
          <a:noFill/>
        </p:spPr>
      </p:pic>
      <p:pic>
        <p:nvPicPr>
          <p:cNvPr id="21530" name="Picture 26" descr="C:\Users\Галина\Desktop\презентации к конкурсу\картинки к презентации\чаш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17545126">
            <a:off x="1156959" y="1734060"/>
            <a:ext cx="1887543" cy="1602521"/>
          </a:xfrm>
          <a:prstGeom prst="rect">
            <a:avLst/>
          </a:prstGeom>
          <a:noFill/>
        </p:spPr>
      </p:pic>
      <p:pic>
        <p:nvPicPr>
          <p:cNvPr id="21531" name="Picture 27" descr="C:\Users\Галина\Desktop\презентации к конкурсу\картинки к презентации\нев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14479574">
            <a:off x="7115799" y="3218848"/>
            <a:ext cx="1658585" cy="1408136"/>
          </a:xfrm>
          <a:prstGeom prst="rect">
            <a:avLst/>
          </a:prstGeom>
          <a:noFill/>
        </p:spPr>
      </p:pic>
      <p:sp>
        <p:nvSpPr>
          <p:cNvPr id="61" name="Управляющая кнопка: далее 60">
            <a:hlinkClick r:id="" action="ppaction://hlinkshowjump?jump=nextslide" highlightClick="1"/>
          </p:cNvPr>
          <p:cNvSpPr/>
          <p:nvPr/>
        </p:nvSpPr>
        <p:spPr>
          <a:xfrm>
            <a:off x="8501090" y="6500834"/>
            <a:ext cx="642910" cy="357166"/>
          </a:xfrm>
          <a:prstGeom prst="actionButtonForwardNex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2475 C 0.00035 0.01781 0.00087 0.01087 0.0026 0.00393 C 0.00208 -0.01411 0.00295 -0.0703 -0.00781 -0.09112 C -0.00816 -0.09459 -0.00833 -0.09806 -0.00903 -0.10152 C -0.00955 -0.10407 -0.01111 -0.10592 -0.01163 -0.10846 C -0.0125 -0.11239 -0.01233 -0.11679 -0.01302 -0.12072 C -0.01667 -0.13945 -0.02292 -0.15749 -0.02726 -0.17599 C -0.03368 -0.20351 -0.0401 -0.2271 -0.0533 -0.25046 C -0.06094 -0.26411 -0.07326 -0.28446 -0.08576 -0.28839 C -0.09132 -0.29348 -0.09635 -0.29486 -0.1026 -0.29718 C -0.11076 -0.29995 -0.12396 -0.30851 -0.13125 -0.3092 C -0.13681 -0.30967 -0.14253 -0.31036 -0.14809 -0.31082 C -0.18333 -0.31013 -0.22135 -0.31313 -0.25712 -0.30573 C -0.26128 -0.30365 -0.26493 -0.30203 -0.26875 -0.2988 C -0.27448 -0.29394 -0.27639 -0.28885 -0.28316 -0.28677 C -0.28698 -0.27914 -0.29358 -0.27544 -0.29878 -0.26942 C -0.30382 -0.26364 -0.30747 -0.25555 -0.31163 -0.24861 C -0.31319 -0.24306 -0.31823 -0.23312 -0.31823 -0.23288 C -0.32066 -0.21901 -0.33125 -0.19426 -0.33767 -0.18108 C -0.3401 -0.1716 -0.34306 -0.16304 -0.34549 -0.15356 C -0.34635 -0.142 -0.34792 -0.13205 -0.34931 -0.12072 C -0.35069 -0.09366 -0.35174 -0.06637 -0.35451 -0.03931 C -0.35503 -0.02197 -0.35521 -0.00486 -0.3559 0.01249 C -0.35608 0.01642 -0.3592 0.02752 -0.35972 0.02984 C -0.36354 0.04487 -0.36302 0.06152 -0.36632 0.07655 C -0.36736 0.08118 -0.36927 0.08557 -0.37014 0.09043 C -0.37309 0.108 -0.37344 0.12882 -0.37795 0.1457 C -0.38299 0.19612 -0.38993 0.25324 -0.41562 0.29279 C -0.42083 0.30088 -0.42517 0.30874 -0.43125 0.31545 C -0.43594 0.32054 -0.43698 0.32678 -0.44288 0.3291 C -0.44774 0.33349 -0.45208 0.33904 -0.45712 0.34297 C -0.46406 0.34852 -0.47413 0.35083 -0.48056 0.35685 C -0.4974 0.37211 -0.51927 0.37581 -0.53889 0.37928 C -0.55104 0.37882 -0.56319 0.37951 -0.57535 0.37766 C -0.5842 0.37627 -0.61198 0.35662 -0.61823 0.35338 C -0.63733 0.3432 -0.65573 0.3328 -0.67396 0.32054 C -0.67656 0.31545 -0.67795 0.31013 -0.68056 0.30504 C -0.6842 0.28377 -0.6875 0.26249 -0.69097 0.24098 C -0.68872 0.20144 -0.69167 0.21901 -0.68056 0.22896 C -0.67708 0.24144 -0.67205 0.25578 -0.66372 0.26342 C -0.66163 0.27128 -0.65729 0.27683 -0.65451 0.28423 C -0.65365 0.28654 -0.6533 0.28932 -0.65191 0.29117 C -0.65104 0.29232 -0.64931 0.29232 -0.64809 0.29279 C -0.64549 0.2951 -0.64288 0.29741 -0.64028 0.29972 C -0.63316 0.30597 -0.62101 0.30643 -0.61302 0.31198 " pathEditMode="relative" rAng="0" ptsTypes="ffffffffffffffffffffffffffffffffffffffffffffA">
                                      <p:cBhvr>
                                        <p:cTn id="23" dur="2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3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89017E-7 C 0.00157 -0.0185 0.00087 -0.03538 -0.00121 -0.05364 C -0.00052 -0.08046 -0.00191 -0.11422 0.01042 -0.13827 C 0.01493 -0.16093 0.02396 -0.1822 0.03646 -0.19884 C 0.03959 -0.21179 0.0349 -0.19584 0.04167 -0.2074 C 0.0448 -0.21272 0.04549 -0.22127 0.04948 -0.22659 C 0.06181 -0.24301 0.06337 -0.24162 0.07535 -0.25064 C 0.08872 -0.26081 0.10035 -0.27214 0.11563 -0.27491 C 0.12414 -0.28069 0.13351 -0.28 0.14289 -0.28185 C 0.1632 -0.28139 0.18368 -0.28116 0.204 -0.28023 C 0.21441 -0.27977 0.23507 -0.27491 0.23507 -0.27468 C 0.25417 -0.26844 0.27275 -0.26197 0.29219 -0.25757 C 0.31511 -0.24647 0.30261 -0.25133 0.33507 -0.2437 C 0.34028 -0.24254 0.3507 -0.24023 0.3507 -0.24 C 0.37605 -0.22798 0.34549 -0.24208 0.37275 -0.23168 C 0.38334 -0.22775 0.39202 -0.22197 0.40261 -0.21965 C 0.41684 -0.20509 0.43768 -0.20231 0.4507 -0.18497 C 0.46164 -0.1704 0.47361 -0.1563 0.48316 -0.14012 C 0.49653 -0.11769 0.5073 -0.09017 0.51823 -0.06567 C 0.52552 -0.04925 0.53455 -0.03353 0.54167 -0.01734 C 0.54896 -0.00069 0.55122 0.01457 0.55712 0.03121 C 0.55764 0.03376 0.55764 0.03699 0.55851 0.03954 C 0.55903 0.04162 0.56059 0.04301 0.56111 0.04509 C 0.56441 0.06012 0.56684 0.07792 0.56893 0.09341 C 0.5698 0.10798 0.57118 0.1163 0.57275 0.12971 C 0.57483 0.17156 0.58143 0.24 0.56632 0.28023 C 0.56424 0.30381 0.5566 0.32139 0.54688 0.34058 C 0.54236 0.3496 0.54046 0.35676 0.53386 0.36301 C 0.53091 0.36902 0.52622 0.37457 0.52205 0.37873 C 0.51962 0.38127 0.51441 0.38543 0.51441 0.38566 C 0.51355 0.38728 0.51302 0.3896 0.51181 0.39075 C 0.51077 0.39214 0.50903 0.39144 0.50782 0.3926 C 0.50122 0.39676 0.49549 0.40231 0.48837 0.40462 C 0.47865 0.41249 0.46702 0.42035 0.45591 0.42358 C 0.44445 0.43491 0.4283 0.44532 0.41441 0.44948 C 0.40886 0.45318 0.40313 0.45549 0.3974 0.4585 C 0.38993 0.46821 0.39757 0.46012 0.38316 0.46705 C 0.38177 0.46775 0.38073 0.4696 0.37934 0.47052 C 0.37639 0.47191 0.37327 0.47283 0.37014 0.47376 C 0.36563 0.47792 0.36129 0.47907 0.35591 0.48092 C 0.34132 0.49387 0.32118 0.50058 0.304 0.50543 C 0.2948 0.50775 0.28646 0.51376 0.27674 0.51561 C 0.23525 0.52347 0.1941 0.53202 0.15209 0.53642 C 0.11858 0.53549 0.10105 0.53526 0.07275 0.53133 C 0.06111 0.52763 0.04948 0.52301 0.03768 0.52069 C 0.03421 0.52 0.03073 0.51977 0.02726 0.51884 C 0.02379 0.51815 0.01702 0.51561 0.01702 0.51584 C 0.00695 0.5089 -0.00555 0.50474 -0.01684 0.50173 C -0.02309 0.49757 -0.02656 0.49318 -0.03368 0.49156 C -0.04375 0.48486 -0.05434 0.48509 -0.06493 0.48092 C -0.07083 0.47884 -0.07552 0.47422 -0.08177 0.47237 C -0.08715 0.46751 -0.0927 0.46636 -0.09861 0.46335 C -0.10486 0.46035 -0.11024 0.45688 -0.11684 0.45503 C -0.11979 0.45318 -0.12361 0.45295 -0.12586 0.44948 C -0.12812 0.44647 -0.13107 0.43931 -0.13107 0.43954 C -0.13073 0.43006 -0.13142 0.42058 -0.12986 0.41156 C -0.12951 0.40948 -0.12586 0.40832 -0.12586 0.40855 " pathEditMode="relative" rAng="0" ptsTypes="ffffffffffffffffffffffffffffffffffffffffffffffffffffffffA">
                                      <p:cBhvr>
                                        <p:cTn id="28" dur="2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1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3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5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52 0.01248 C -0.0401 0.00416 -0.04705 0.00994 -0.03489 -0.00162 C -0.03368 -0.00255 -0.03107 -0.00486 -0.03107 -0.00463 C -0.02916 -0.01018 -0.02639 -0.01388 -0.02448 -0.01897 C -0.02361 -0.02082 -0.02413 -0.02359 -0.02326 -0.02567 C -0.01927 -0.03516 -0.01406 -0.04001 -0.01146 -0.04973 C -0.00469 -0.11726 -0.00781 -0.07655 -0.01024 -0.20722 C -0.01059 -0.22202 -0.01701 -0.23682 -0.02066 -0.25047 C -0.03177 -0.29094 -0.04844 -0.32678 -0.06736 -0.36124 C -0.07118 -0.37766 -0.08229 -0.38784 -0.08941 -0.40102 C -0.09305 -0.40796 -0.0934 -0.41189 -0.09982 -0.4149 C -0.12048 -0.41235 -0.12986 -0.40449 -0.14791 -0.39755 C -0.15694 -0.38946 -0.16684 -0.38391 -0.17639 -0.37674 C -0.18229 -0.37234 -0.18767 -0.36633 -0.19357 -0.36124 C -0.20538 -0.35084 -0.21337 -0.33372 -0.22604 -0.32493 C -0.22986 -0.31684 -0.23715 -0.31291 -0.24323 -0.30759 C -0.25312 -0.29834 -0.24566 -0.30227 -0.25312 -0.29903 C -0.2592 -0.29441 -0.26423 -0.28909 -0.27031 -0.28516 C -0.28559 -0.28654 -0.30173 -0.28423 -0.31666 -0.29024 C -0.33646 -0.29834 -0.35312 -0.31013 -0.36857 -0.3284 C -0.38021 -0.34228 -0.38837 -0.35986 -0.39462 -0.37859 C -0.39566 -0.38206 -0.39653 -0.38553 -0.39722 -0.38923 C -0.39826 -0.39408 -0.39982 -0.40449 -0.39982 -0.40426 C -0.39844 -0.42877 -0.40087 -0.45051 -0.3908 -0.47017 C -0.3835 -0.50625 -0.38368 -0.54926 -0.3908 -0.58465 C -0.39201 -0.60199 -0.38993 -0.62443 -0.39722 -0.63969 C -0.40156 -0.64871 -0.40781 -0.65565 -0.41285 -0.66397 C -0.41753 -0.6716 -0.41649 -0.67022 -0.42187 -0.67253 C -0.4342 -0.68895 -0.45416 -0.69566 -0.47118 -0.69866 C -0.5 -0.71046 -0.52864 -0.68155 -0.55434 -0.66906 C -0.55607 -0.66744 -0.55764 -0.66536 -0.55955 -0.66397 C -0.56285 -0.66143 -0.56996 -0.65703 -0.56996 -0.6568 C -0.57222 -0.64755 -0.56927 -0.65542 -0.57517 -0.6501 C -0.58125 -0.64478 -0.58611 -0.63691 -0.59201 -0.63113 C -0.59791 -0.61911 -0.59045 -0.63298 -0.59982 -0.62073 C -0.60746 -0.61078 -0.6158 -0.59922 -0.62066 -0.58604 C -0.62239 -0.57632 -0.62864 -0.55805 -0.63368 -0.55158 C -0.63871 -0.51504 -0.63489 -0.47711 -0.64132 -0.4408 C -0.64323 -0.41027 -0.64271 -0.42577 -0.64271 -0.39408 " pathEditMode="relative" rAng="0" ptsTypes="ffffffffffffffffffffffffffffffffffffffA">
                                      <p:cBhvr>
                                        <p:cTn id="33" dur="2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3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5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615 C -0.02171 0.07491 -0.02032 0.0867 -0.0165 0.09942 C -0.01546 0.10659 -0.01441 0.11329 -0.01268 0.12023 C -0.01077 0.13734 -0.01077 0.15399 -0.01528 0.1704 C -0.01789 0.1963 -0.02761 0.20439 -0.03889 0.22405 C -0.04497 0.23561 -0.03698 0.22728 -0.04549 0.23445 C -0.04827 0.24277 -0.05243 0.24578 -0.05695 0.25341 C -0.07153 0.27954 -0.08837 0.28832 -0.10868 0.30196 C -0.11841 0.30844 -0.12674 0.31561 -0.13785 0.31907 C -0.14271 0.32647 -0.15174 0.32925 -0.15938 0.33133 C -0.17188 0.33965 -0.18837 0.3415 -0.20226 0.3452 C -0.23143 0.35306 -0.26164 0.36 -0.2908 0.36578 C -0.31181 0.36994 -0.33125 0.37249 -0.35296 0.37457 C -0.35851 0.37503 -0.3698 0.37618 -0.3698 0.37642 C -0.41459 0.37526 -0.44896 0.37526 -0.49063 0.36925 C -0.50938 0.36324 -0.52709 0.35653 -0.54653 0.35376 C -0.55556 0.34913 -0.56424 0.34566 -0.57379 0.34335 C -0.5783 0.3422 -0.58681 0.33827 -0.58681 0.3385 C -0.59549 0.3304 -0.5915 0.33272 -0.59827 0.32948 C -0.60434 0.32347 -0.61146 0.32069 -0.61789 0.31584 C -0.62327 0.31191 -0.62605 0.30728 -0.6323 0.30543 C -0.63646 0.3015 -0.6408 0.30035 -0.64514 0.29665 C -0.66216 0.26243 -0.67917 0.22913 -0.69566 0.19468 C -0.69618 0.19237 -0.69618 0.18983 -0.69705 0.18775 C -0.69844 0.18405 -0.70226 0.17734 -0.70226 0.17757 C -0.70539 0.16509 -0.7033 0.16994 -0.70747 0.16185 C -0.71546 0.12694 -0.72327 0.09179 -0.72969 0.05618 C -0.73386 0.00116 -0.73924 -0.05457 -0.72969 -0.10983 C -0.72865 -0.12231 -0.72743 -0.13387 -0.7257 -0.14613 C -0.72448 -0.15723 -0.72066 -0.16786 -0.71927 -0.17896 C -0.71789 -0.18798 -0.7165 -0.19561 -0.71268 -0.20324 C -0.71059 -0.21387 -0.70365 -0.22405 -0.69566 -0.22728 C -0.68872 -0.22682 -0.68177 -0.22728 -0.67518 -0.22567 C -0.6724 -0.22497 -0.67066 -0.22173 -0.66841 -0.22035 C -0.66407 -0.21757 -0.66025 -0.21665 -0.65573 -0.21526 C -0.64514 -0.20601 -0.65087 -0.20879 -0.63855 -0.20671 C -0.62674 -0.19653 -0.6323 -0.19908 -0.62327 -0.1963 C -0.6132 -0.18751 -0.60382 -0.17665 -0.59705 -0.16347 C -0.59775 -0.14358 -0.59705 -0.12902 -0.59705 -0.10983 " pathEditMode="relative" rAng="0" ptsTypes="ffffffffffffffffffffffffffffffffffffffA">
                                      <p:cBhvr>
                                        <p:cTn id="38" dur="2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93 0.04346 C 0.04098 0.02612 0.03681 0.00924 0.03473 -0.00833 C 0.03525 -0.02151 0.0349 -0.03492 0.03612 -0.0481 C 0.03646 -0.05272 0.03994 -0.05596 0.04132 -0.06035 C 0.04497 -0.07191 0.04948 -0.08093 0.05417 -0.09133 C 0.06216 -0.1096 0.07032 -0.13295 0.08421 -0.14498 C 0.08941 -0.15631 0.08316 -0.14405 0.09323 -0.15723 C 0.11007 -0.1792 0.11303 -0.18336 0.13612 -0.18821 C 0.17379 -0.18729 0.20469 -0.18844 0.23994 -0.17966 C 0.24966 -0.1711 0.25973 -0.16717 0.2698 -0.15885 C 0.27448 -0.15492 0.28421 -0.14844 0.28421 -0.14821 C 0.28924 -0.13804 0.28334 -0.14844 0.29185 -0.13989 C 0.29375 -0.13804 0.29514 -0.13503 0.29705 -0.13295 C 0.3033 -0.12625 0.31077 -0.12047 0.31789 -0.11561 C 0.32153 -0.10844 0.32431 -0.11006 0.32952 -0.10521 C 0.33386 -0.10105 0.33803 -0.09711 0.34254 -0.09318 C 0.34792 -0.08856 0.3507 -0.08185 0.35678 -0.07931 C 0.36285 -0.07122 0.36997 -0.06613 0.37639 -0.0585 C 0.38334 -0.05018 0.39219 -0.04 0.39844 -0.03076 C 0.40625 -0.0192 0.40053 -0.02521 0.40747 -0.01873 C 0.41372 -0.00648 0.40521 -0.02243 0.41667 -0.00486 C 0.41962 -0.00047 0.4191 0.00208 0.42171 0.00716 C 0.42553 0.01479 0.43073 0.02057 0.43473 0.02797 C 0.43803 0.04023 0.44566 0.05202 0.45174 0.06265 C 0.4533 0.06913 0.45573 0.07398 0.45816 0.07976 C 0.46303 0.09156 0.46632 0.10335 0.4724 0.11445 C 0.47674 0.13063 0.48125 0.14728 0.48664 0.16277 C 0.48994 0.18751 0.49688 0.21132 0.50105 0.2356 C 0.50435 0.25572 0.50556 0.27583 0.50886 0.29595 C 0.50834 0.32485 0.50834 0.35352 0.50747 0.38242 C 0.5073 0.38728 0.50539 0.39167 0.50487 0.3963 C 0.50157 0.4245 0.49601 0.47028 0.4724 0.48115 C 0.4691 0.48763 0.46632 0.4867 0.46198 0.49156 C 0.45157 0.50289 0.4382 0.50913 0.4257 0.5156 C 0.41667 0.52786 0.39914 0.53063 0.38664 0.53317 C 0.37935 0.53965 0.37171 0.54173 0.36337 0.54358 C 0.35521 0.54728 0.36303 0.54427 0.34914 0.54705 C 0.34323 0.5482 0.33803 0.55144 0.33212 0.55236 C 0.31233 0.55583 0.29237 0.55745 0.2724 0.55907 C 0.25504 0.55861 0.23785 0.55838 0.22049 0.55745 C 0.21823 0.55722 0.21632 0.55583 0.21407 0.5556 C 0.20417 0.55421 0.18421 0.55236 0.18421 0.5526 C 0.17553 0.54658 0.16511 0.54473 0.15556 0.54196 C 0.14653 0.53919 0.13872 0.53387 0.12952 0.53156 C 0.1224 0.5267 0.11511 0.52416 0.10747 0.52115 C 0.10105 0.51468 0.08577 0.50751 0.07761 0.50381 C 0.07101 0.4971 0.06459 0.49132 0.05678 0.48809 C 0.04688 0.47907 0.03698 0.46867 0.0257 0.46381 C 0.02084 0.45965 0.01563 0.45757 0.01007 0.45526 C 0.00886 0.4541 0.00764 0.45271 0.00625 0.45179 C 0.00504 0.45086 0.00348 0.45109 0.00226 0.44994 C 0.0007 0.44855 -0.00017 0.44647 -0.00156 0.44485 C -0.00277 0.44346 -0.00416 0.44254 -0.00555 0.44138 C -0.01145 0.42959 -0.0085 0.43398 -0.01336 0.42751 " pathEditMode="relative" rAng="0" ptsTypes="fffffffffffffffffffffffffffffffffffffffffffffffffffffA">
                                      <p:cBhvr>
                                        <p:cTn id="43" dur="2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0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5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-0.02151 C 0.02639 0.01202 0.02882 0.06984 0.02049 0.10661 C 0.01945 0.1198 0.0191 0.12858 0.01389 0.13945 C 0.00955 0.1679 0.00295 0.20351 -0.00677 0.22942 C -0.00833 0.2389 -0.01198 0.24468 -0.01458 0.25347 C -0.01788 0.2648 -0.021 0.27567 -0.025 0.28654 C -0.02934 0.29787 -0.02969 0.30828 -0.03663 0.31753 C -0.03923 0.33048 -0.03646 0.32007 -0.04444 0.33649 C -0.05434 0.35684 -0.06215 0.38252 -0.0783 0.39547 C -0.08524 0.40795 -0.09462 0.41674 -0.10416 0.42484 C -0.12239 0.44033 -0.13975 0.45652 -0.16128 0.463 C -0.17344 0.47063 -0.19097 0.47017 -0.20416 0.47155 C -0.24583 0.47063 -0.28854 0.47132 -0.33021 0.46623 C -0.35243 0.46346 -0.3743 0.45814 -0.39635 0.45606 C -0.42274 0.44981 -0.45017 0.44935 -0.47691 0.44727 C -0.50955 0.44796 -0.54184 0.44796 -0.5743 0.44912 C -0.58594 0.44958 -0.59791 0.4549 -0.60937 0.45768 C -0.62534 0.46161 -0.64132 0.46438 -0.65746 0.46623 C -0.6743 0.46577 -0.69149 0.46623 -0.70816 0.46462 C -0.71632 0.46392 -0.73646 0.43154 -0.74062 0.42484 C -0.75243 0.40541 -0.76319 0.38321 -0.7717 0.36078 C -0.77864 0.34227 -0.7835 0.32239 -0.79253 0.3055 C -0.796 0.28931 -0.80243 0.27474 -0.80555 0.25879 C -0.8085 0.24445 -0.8085 0.22849 -0.80937 0.21369 C -0.81059 0.17114 -0.81614 0.12442 -0.80416 0.08395 C -0.80139 0.06082 -0.79653 0.05504 -0.78472 0.03908 C -0.78142 0.03446 -0.77899 0.02775 -0.77569 0.02336 C -0.76614 0.01064 -0.75625 -0.00208 -0.74444 -0.0111 C -0.73194 -0.034 -0.70486 -0.04325 -0.6875 -0.05782 C -0.67899 -0.06476 -0.66962 -0.06984 -0.66128 -0.07678 C -0.6526 -0.08418 -0.65746 -0.08326 -0.64844 -0.08904 C -0.64028 -0.09413 -0.62986 -0.10014 -0.62118 -0.10453 C -0.60694 -0.1117 -0.58958 -0.11448 -0.5743 -0.11656 C -0.55521 -0.1154 -0.53628 -0.11517 -0.51719 -0.11309 C -0.50173 -0.11147 -0.48646 -0.10407 -0.4717 -0.0976 C -0.46736 -0.09575 -0.46701 -0.09112 -0.46389 -0.08719 C -0.4559 -0.07678 -0.45104 -0.07007 -0.44583 -0.0562 C -0.4434 -0.04972 -0.43889 -0.04579 -0.43541 -0.04047 C -0.42812 -0.02937 -0.42378 -0.01573 -0.41719 -0.00416 C -0.4151 0.01341 -0.41441 0.02336 -0.41597 0.04255 C -0.41684 0.05412 -0.42725 0.0777 -0.43403 0.0858 C -0.44132 0.09459 -0.4559 0.10106 -0.46528 0.10476 C -0.46875 0.108 -0.47205 0.10916 -0.47569 0.1117 " pathEditMode="relative" rAng="0" ptsTypes="ffffffffffffffffffffffffffffffffffffffffffA">
                                      <p:cBhvr>
                                        <p:cTn id="48" dur="2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00" y="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5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58382E-6 C 0.06806 -0.00139 0.11164 0.00069 0.17396 -0.01734 C 0.19219 -0.02266 0.2099 -0.02451 0.22726 -0.03469 C 0.2382 -0.04116 0.25886 -0.0511 0.26754 -0.06058 C 0.2842 -0.07862 0.29914 -0.09943 0.31563 -0.11769 C 0.32361 -0.12648 0.3342 -0.13388 0.3415 -0.14359 C 0.34566 -0.14937 0.36164 -0.1718 0.36493 -0.17827 C 0.36719 -0.18266 0.36875 -0.18798 0.37136 -0.19214 C 0.37414 -0.19654 0.37743 -0.20023 0.38056 -0.20417 C 0.38368 -0.20833 0.38438 -0.2148 0.38698 -0.21966 C 0.39601 -0.23607 0.40417 -0.25388 0.40903 -0.2733 C 0.4132 -0.28995 0.4165 -0.30636 0.41945 -0.32347 C 0.42014 -0.32763 0.42118 -0.33156 0.42205 -0.33549 C 0.42379 -0.34243 0.42726 -0.3563 0.42726 -0.35607 C 0.4283 -0.36694 0.42952 -0.37596 0.43247 -0.3859 C 0.43559 -0.4111 0.43889 -0.43654 0.4415 -0.46197 C 0.44323 -0.50197 0.44462 -0.51885 0.4415 -0.56578 C 0.43993 -0.5896 0.43021 -0.61642 0.42466 -0.63862 C 0.41181 -0.69041 0.38889 -0.74844 0.35191 -0.77688 C 0.325 -0.79769 0.29028 -0.80625 0.25973 -0.80971 C 0.23664 -0.81758 0.21441 -0.81966 0.1908 -0.82174 C 0.1783 -0.82289 0.1533 -0.82521 0.1533 -0.82497 C 0.08924 -0.83839 0.01233 -0.8296 -0.0493 -0.82867 C -0.06562 -0.82613 -0.08698 -0.82521 -0.10399 -0.82012 C -0.11493 -0.81688 -0.12534 -0.81318 -0.13645 -0.81156 C -0.18246 -0.79607 -0.22673 -0.77573 -0.26892 -0.74752 C -0.2901 -0.73341 -0.30972 -0.71954 -0.32725 -0.69896 C -0.36302 -0.65711 -0.38854 -0.62659 -0.39878 -0.56232 C -0.39774 -0.54844 -0.40052 -0.53272 -0.39479 -0.52093 C -0.37309 -0.47584 -0.32291 -0.48324 -0.28836 -0.48093 C -0.28107 -0.48047 -0.27361 -0.47954 -0.26632 -0.47908 C -0.24982 -0.47792 -0.21684 -0.47561 -0.21684 -0.47538 C -0.20347 -0.47353 -0.1901 -0.47076 -0.17673 -0.46867 C -0.17014 -0.4659 -0.16389 -0.46336 -0.15729 -0.46012 C -0.15017 -0.45665 -0.14218 -0.45734 -0.13507 -0.45503 C -0.12552 -0.4518 -0.11979 -0.44786 -0.1092 -0.44625 C -0.09357 -0.43584 -0.0776 -0.42937 -0.06111 -0.42197 C -0.05225 -0.41341 -0.04114 -0.41018 -0.03246 -0.40139 C -0.02187 -0.39076 -0.03437 -0.40116 -0.02604 -0.39099 C -0.01232 -0.37434 0.00191 -0.36162 0.01042 -0.33896 C 0.01181 -0.33018 0.01476 -0.32185 0.01684 -0.31307 C 0.01632 -0.29781 0.0224 -0.27376 0.00903 -0.26821 C 0.00764 -0.26706 0.0066 -0.26567 0.00521 -0.26474 C 0.00278 -0.26336 -0.0026 -0.26128 -0.0026 -0.26104 C -0.01059 -0.25434 -0.02066 -0.25226 -0.02986 -0.24902 C -0.03489 -0.24463 -0.0401 -0.24555 -0.04548 -0.24232 C -0.04583 -0.24208 -0.04461 -0.24232 -0.04427 -0.24232 " pathEditMode="relative" rAng="0" ptsTypes="ffffffffffffffffffffffffffffffffffffffffffffffA">
                                      <p:cBhvr>
                                        <p:cTn id="53" dur="2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-4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6"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429652" y="6143644"/>
            <a:ext cx="714348" cy="714356"/>
          </a:xfrm>
          <a:prstGeom prst="actionButtonHome">
            <a:avLst/>
          </a:prstGeom>
          <a:solidFill>
            <a:srgbClr val="C00000"/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1643042" y="142852"/>
            <a:ext cx="6000792" cy="928694"/>
          </a:xfrm>
          <a:prstGeom prst="cloudCallout">
            <a:avLst>
              <a:gd name="adj1" fmla="val 12235"/>
              <a:gd name="adj2" fmla="val 34789"/>
            </a:avLst>
          </a:prstGeom>
          <a:solidFill>
            <a:srgbClr val="92D050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 err="1" smtClean="0">
                <a:ln>
                  <a:solidFill>
                    <a:srgbClr val="C0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Физминутка</a:t>
            </a:r>
            <a:endParaRPr lang="ru-RU" sz="1600" b="1" i="1" dirty="0" smtClean="0">
              <a:ln>
                <a:solidFill>
                  <a:srgbClr val="C00000"/>
                </a:solidFill>
              </a:ln>
              <a:solidFill>
                <a:srgbClr val="990000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sz="1600" b="1" i="1" dirty="0" smtClean="0">
                <a:ln>
                  <a:solidFill>
                    <a:srgbClr val="C0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КАША</a:t>
            </a:r>
            <a:endParaRPr lang="ru-RU" sz="1600" b="1" i="1" dirty="0">
              <a:ln>
                <a:solidFill>
                  <a:srgbClr val="C00000"/>
                </a:solidFill>
              </a:ln>
              <a:solidFill>
                <a:srgbClr val="990000"/>
              </a:solidFill>
              <a:latin typeface="Georg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1142984"/>
            <a:ext cx="4071966" cy="571504"/>
          </a:xfrm>
          <a:prstGeom prst="roundRect">
            <a:avLst/>
          </a:prstGeom>
          <a:solidFill>
            <a:srgbClr val="CCFF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Каша в поле росла, </a:t>
            </a:r>
          </a:p>
          <a:p>
            <a:pPr algn="ctr"/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(поднять руки и пошевелить пальчиками)</a:t>
            </a:r>
            <a:endParaRPr lang="ru-RU" sz="12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1857364"/>
            <a:ext cx="4071966" cy="571504"/>
          </a:xfrm>
          <a:prstGeom prst="roundRect">
            <a:avLst/>
          </a:prstGeom>
          <a:solidFill>
            <a:srgbClr val="CCFF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К нам в тарелку пришла. </a:t>
            </a:r>
          </a:p>
          <a:p>
            <a:pPr algn="ctr"/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(«идти» пальчиками по столу)</a:t>
            </a:r>
            <a:endParaRPr lang="ru-RU" sz="12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57356" y="4857760"/>
            <a:ext cx="4071966" cy="571504"/>
          </a:xfrm>
          <a:prstGeom prst="roundRect">
            <a:avLst/>
          </a:prstGeom>
          <a:solidFill>
            <a:srgbClr val="CCFF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Всем дадим по ложке!</a:t>
            </a:r>
          </a:p>
          <a:p>
            <a:pPr algn="ctr"/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(разжать кулачки)</a:t>
            </a:r>
            <a:endParaRPr lang="ru-RU" sz="12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728" y="3571876"/>
            <a:ext cx="4071966" cy="1143008"/>
          </a:xfrm>
          <a:prstGeom prst="roundRect">
            <a:avLst/>
          </a:prstGeom>
          <a:solidFill>
            <a:srgbClr val="CCFF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Птичке-невеличке,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Зайцу и лисичке,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Кошке и матрешке,</a:t>
            </a:r>
          </a:p>
          <a:p>
            <a:pPr algn="ctr"/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(загибать по одному пальчику на обеих руках)</a:t>
            </a:r>
            <a:endParaRPr lang="ru-RU" sz="12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2571744"/>
            <a:ext cx="4071966" cy="857256"/>
          </a:xfrm>
          <a:prstGeom prst="roundRect">
            <a:avLst/>
          </a:prstGeom>
          <a:solidFill>
            <a:srgbClr val="CCFF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Всех друзей угостим,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По тарелке дадим. </a:t>
            </a:r>
          </a:p>
          <a:p>
            <a:pPr algn="ctr"/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(в правой ладошке мешать указательным пальцем левой руки)</a:t>
            </a:r>
            <a:endParaRPr lang="ru-RU" sz="12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24579" name="Picture 3" descr="C:\Users\Галина\Desktop\презентации к конкурсу\картинки к презентации\1.320x24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72396" y="2643182"/>
            <a:ext cx="1143008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0" name="Picture 4" descr="C:\Users\Галина\Desktop\презентации к конкурсу\картинки к презентации\scrn_big_1.jpg"/>
          <p:cNvPicPr>
            <a:picLocks noChangeAspect="1" noChangeArrowheads="1"/>
          </p:cNvPicPr>
          <p:nvPr/>
        </p:nvPicPr>
        <p:blipFill>
          <a:blip r:embed="rId5" cstate="email">
            <a:lum bright="-10000"/>
          </a:blip>
          <a:srcRect/>
          <a:stretch>
            <a:fillRect/>
          </a:stretch>
        </p:blipFill>
        <p:spPr bwMode="auto">
          <a:xfrm>
            <a:off x="7358082" y="4286256"/>
            <a:ext cx="1571604" cy="1634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1" name="Picture 5" descr="C:\Users\Галина\Desktop\презентации к конкурсу\картинки к презентации\1331569931_107-masha-plyus-kasha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715272" y="285728"/>
            <a:ext cx="1285884" cy="199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2" name="Picture 6" descr="C:\Users\Галина\Desktop\презентации к конкурсу\картинки к презентации\i (4)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6248" y="5524245"/>
            <a:ext cx="2714644" cy="1264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429652" y="6143644"/>
            <a:ext cx="714348" cy="714356"/>
          </a:xfrm>
          <a:prstGeom prst="actionButtonHome">
            <a:avLst/>
          </a:prstGeom>
          <a:solidFill>
            <a:srgbClr val="C00000"/>
          </a:solidFill>
          <a:ln>
            <a:solidFill>
              <a:srgbClr val="FFCCCC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:\презентации к конкурсу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71604" y="1071546"/>
            <a:ext cx="6357982" cy="2571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bliqueTopRight"/>
              <a:lightRig rig="threePt" dir="t"/>
            </a:scene3d>
          </a:bodyPr>
          <a:lstStyle/>
          <a:p>
            <a:pPr algn="ctr">
              <a:defRPr/>
            </a:pPr>
            <a:r>
              <a:rPr lang="ru-RU" sz="4800" b="1" i="1" dirty="0" smtClean="0">
                <a:solidFill>
                  <a:srgbClr val="006600"/>
                </a:solidFill>
              </a:rPr>
              <a:t>Составь предложение по картинке</a:t>
            </a:r>
            <a:endParaRPr lang="ru-RU" sz="4800" b="1" i="1" dirty="0">
              <a:solidFill>
                <a:srgbClr val="006600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01090" y="6500834"/>
            <a:ext cx="642910" cy="357166"/>
          </a:xfrm>
          <a:prstGeom prst="actionButtonForwardNex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1643042" y="142852"/>
            <a:ext cx="6000792" cy="928694"/>
          </a:xfrm>
          <a:prstGeom prst="cloudCallout">
            <a:avLst>
              <a:gd name="adj1" fmla="val 12235"/>
              <a:gd name="adj2" fmla="val 34789"/>
            </a:avLst>
          </a:prstGeom>
          <a:solidFill>
            <a:srgbClr val="92D050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 smtClean="0">
                <a:ln>
                  <a:solidFill>
                    <a:srgbClr val="C0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Маша</a:t>
            </a:r>
            <a:r>
              <a:rPr lang="ru-RU" sz="1600" b="1" dirty="0" smtClean="0">
                <a:ln>
                  <a:solidFill>
                    <a:srgbClr val="C0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 </a:t>
            </a:r>
            <a:r>
              <a:rPr lang="ru-RU" sz="1600" b="1" i="1" dirty="0" smtClean="0">
                <a:ln>
                  <a:solidFill>
                    <a:srgbClr val="C0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показывает фокусы</a:t>
            </a:r>
            <a:endParaRPr lang="ru-RU" sz="1600" b="1" i="1" dirty="0">
              <a:ln>
                <a:solidFill>
                  <a:srgbClr val="C00000"/>
                </a:solidFill>
              </a:ln>
              <a:solidFill>
                <a:srgbClr val="990000"/>
              </a:solidFill>
              <a:latin typeface="Georgia" pitchFamily="18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501090" y="6500834"/>
            <a:ext cx="642910" cy="357166"/>
          </a:xfrm>
          <a:prstGeom prst="actionButtonForwardNex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4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1643042" y="142852"/>
            <a:ext cx="6000792" cy="928694"/>
          </a:xfrm>
          <a:prstGeom prst="cloudCallout">
            <a:avLst>
              <a:gd name="adj1" fmla="val 12235"/>
              <a:gd name="adj2" fmla="val 34789"/>
            </a:avLst>
          </a:prstGeom>
          <a:solidFill>
            <a:srgbClr val="92D050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 smtClean="0">
                <a:ln>
                  <a:solidFill>
                    <a:srgbClr val="C0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Маша</a:t>
            </a:r>
            <a:r>
              <a:rPr lang="ru-RU" sz="1600" b="1" dirty="0" smtClean="0">
                <a:ln>
                  <a:solidFill>
                    <a:srgbClr val="C0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 </a:t>
            </a:r>
            <a:r>
              <a:rPr lang="ru-RU" sz="1600" b="1" i="1" dirty="0" smtClean="0">
                <a:ln>
                  <a:solidFill>
                    <a:srgbClr val="C0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варит варенье для Мишки</a:t>
            </a:r>
            <a:endParaRPr lang="ru-RU" sz="1600" b="1" i="1" dirty="0">
              <a:ln>
                <a:solidFill>
                  <a:srgbClr val="C00000"/>
                </a:solidFill>
              </a:ln>
              <a:solidFill>
                <a:srgbClr val="990000"/>
              </a:solidFill>
              <a:latin typeface="Georgia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01090" y="6500834"/>
            <a:ext cx="642910" cy="357166"/>
          </a:xfrm>
          <a:prstGeom prst="actionButtonForwardNex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8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1643042" y="142852"/>
            <a:ext cx="6000792" cy="928694"/>
          </a:xfrm>
          <a:prstGeom prst="cloudCallout">
            <a:avLst>
              <a:gd name="adj1" fmla="val 12235"/>
              <a:gd name="adj2" fmla="val 34789"/>
            </a:avLst>
          </a:prstGeom>
          <a:solidFill>
            <a:srgbClr val="92D050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 smtClean="0">
                <a:ln>
                  <a:solidFill>
                    <a:srgbClr val="C0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Маша</a:t>
            </a:r>
            <a:r>
              <a:rPr lang="ru-RU" sz="1600" b="1" dirty="0" smtClean="0">
                <a:ln>
                  <a:solidFill>
                    <a:srgbClr val="C0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 </a:t>
            </a:r>
            <a:r>
              <a:rPr lang="ru-RU" sz="1600" b="1" i="1" dirty="0" smtClean="0">
                <a:ln>
                  <a:solidFill>
                    <a:srgbClr val="C00000"/>
                  </a:solidFill>
                </a:ln>
                <a:solidFill>
                  <a:srgbClr val="990000"/>
                </a:solidFill>
                <a:latin typeface="Georgia" pitchFamily="18" charset="0"/>
              </a:rPr>
              <a:t>играет в шахматы с  Мишкой и Тигром</a:t>
            </a:r>
            <a:endParaRPr lang="ru-RU" sz="1600" b="1" i="1" dirty="0">
              <a:ln>
                <a:solidFill>
                  <a:srgbClr val="C00000"/>
                </a:solidFill>
              </a:ln>
              <a:solidFill>
                <a:srgbClr val="990000"/>
              </a:solidFill>
              <a:latin typeface="Georgia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429652" y="6143644"/>
            <a:ext cx="714348" cy="714356"/>
          </a:xfrm>
          <a:prstGeom prst="actionButtonHome">
            <a:avLst/>
          </a:prstGeom>
          <a:solidFill>
            <a:srgbClr val="C00000"/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2000"/>
            <a:lum/>
          </a:blip>
          <a:srcRect/>
          <a:stretch>
            <a:fillRect l="-6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6143636" y="0"/>
            <a:ext cx="3000364" cy="2071678"/>
          </a:xfrm>
          <a:prstGeom prst="cloud">
            <a:avLst/>
          </a:prstGeom>
          <a:solidFill>
            <a:srgbClr val="CC9900"/>
          </a:solidFill>
          <a:ln>
            <a:solidFill>
              <a:srgbClr val="99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Миша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учит Машу правильно произносить звук Ш</a:t>
            </a:r>
            <a:endParaRPr lang="ru-RU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500034" y="4572008"/>
            <a:ext cx="4286280" cy="357190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990000"/>
                </a:solidFill>
                <a:latin typeface="Georgia" pitchFamily="18" charset="0"/>
              </a:rPr>
              <a:t>Артикуляционная гимнастика</a:t>
            </a:r>
            <a:endParaRPr lang="ru-RU" b="1" i="1" dirty="0">
              <a:solidFill>
                <a:srgbClr val="990000"/>
              </a:solidFill>
              <a:latin typeface="Georgia" pitchFamily="18" charset="0"/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500034" y="5000636"/>
            <a:ext cx="4286280" cy="357190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990000"/>
                </a:solidFill>
                <a:latin typeface="Georgia" pitchFamily="18" charset="0"/>
              </a:rPr>
              <a:t>Пальчиковая гимнастика</a:t>
            </a:r>
            <a:endParaRPr lang="ru-RU" b="1" i="1" dirty="0">
              <a:solidFill>
                <a:srgbClr val="990000"/>
              </a:solidFill>
              <a:latin typeface="Georgia" pitchFamily="18" charset="0"/>
            </a:endParaRPr>
          </a:p>
        </p:txBody>
      </p:sp>
      <p:sp>
        <p:nvSpPr>
          <p:cNvPr id="10" name="Скругленный прямоугольник 9">
            <a:hlinkClick r:id="rId5" action="ppaction://hlinksldjump"/>
          </p:cNvPr>
          <p:cNvSpPr/>
          <p:nvPr/>
        </p:nvSpPr>
        <p:spPr>
          <a:xfrm>
            <a:off x="500034" y="5429264"/>
            <a:ext cx="4286280" cy="500066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990000"/>
                </a:solidFill>
                <a:latin typeface="Georgia" pitchFamily="18" charset="0"/>
              </a:rPr>
              <a:t>Закрепление звука Ш</a:t>
            </a:r>
          </a:p>
          <a:p>
            <a:pPr algn="ctr"/>
            <a:r>
              <a:rPr lang="ru-RU" sz="1600" b="1" i="1" dirty="0" smtClean="0">
                <a:solidFill>
                  <a:srgbClr val="990000"/>
                </a:solidFill>
                <a:latin typeface="Georgia" pitchFamily="18" charset="0"/>
              </a:rPr>
              <a:t> в слогах, словах</a:t>
            </a:r>
            <a:endParaRPr lang="ru-RU" sz="1600" b="1" i="1" dirty="0">
              <a:solidFill>
                <a:srgbClr val="990000"/>
              </a:solidFill>
              <a:latin typeface="Georgia" pitchFamily="18" charset="0"/>
            </a:endParaRPr>
          </a:p>
        </p:txBody>
      </p:sp>
      <p:sp>
        <p:nvSpPr>
          <p:cNvPr id="11" name="Скругленный прямоугольник 10">
            <a:hlinkClick r:id="" action="ppaction://noaction"/>
          </p:cNvPr>
          <p:cNvSpPr/>
          <p:nvPr/>
        </p:nvSpPr>
        <p:spPr>
          <a:xfrm>
            <a:off x="571472" y="6500810"/>
            <a:ext cx="4286280" cy="357190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990000"/>
                </a:solidFill>
                <a:latin typeface="Georgia" pitchFamily="18" charset="0"/>
              </a:rPr>
              <a:t>Интернет-ресурсы</a:t>
            </a:r>
            <a:endParaRPr lang="ru-RU" sz="1600" b="1" i="1" dirty="0">
              <a:solidFill>
                <a:srgbClr val="990000"/>
              </a:solidFill>
              <a:latin typeface="Georgia" pitchFamily="18" charset="0"/>
            </a:endParaRPr>
          </a:p>
        </p:txBody>
      </p:sp>
      <p:sp>
        <p:nvSpPr>
          <p:cNvPr id="13" name="Скругленный прямоугольник 12">
            <a:hlinkClick r:id="rId6" action="ppaction://hlinksldjump"/>
          </p:cNvPr>
          <p:cNvSpPr/>
          <p:nvPr/>
        </p:nvSpPr>
        <p:spPr>
          <a:xfrm>
            <a:off x="571472" y="6000768"/>
            <a:ext cx="4286280" cy="428628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ru-RU" sz="1600" b="1" i="1" dirty="0" smtClean="0">
                <a:solidFill>
                  <a:srgbClr val="990000"/>
                </a:solidFill>
                <a:latin typeface="Georgia" pitchFamily="18" charset="0"/>
              </a:rPr>
              <a:t>Составление предложений по картинке</a:t>
            </a:r>
            <a:endParaRPr lang="ru-RU" sz="1600" b="1" i="1" dirty="0">
              <a:solidFill>
                <a:srgbClr val="99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презентации к конкурсу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571604" y="1071546"/>
            <a:ext cx="6357982" cy="2571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bliqueTopRight"/>
              <a:lightRig rig="threePt" dir="t"/>
            </a:scene3d>
          </a:bodyPr>
          <a:lstStyle/>
          <a:p>
            <a:pPr algn="ctr">
              <a:defRPr/>
            </a:pPr>
            <a:r>
              <a:rPr lang="ru-RU" sz="4800" b="1" i="1" dirty="0">
                <a:solidFill>
                  <a:srgbClr val="006600"/>
                </a:solidFill>
              </a:rPr>
              <a:t>Артикуляционная </a:t>
            </a:r>
            <a:r>
              <a:rPr lang="ru-RU" sz="4800" b="1" i="1" dirty="0" smtClean="0">
                <a:solidFill>
                  <a:srgbClr val="006600"/>
                </a:solidFill>
              </a:rPr>
              <a:t>гимнастика</a:t>
            </a:r>
            <a:endParaRPr lang="ru-RU" sz="4800" b="1" i="1" dirty="0">
              <a:solidFill>
                <a:srgbClr val="006600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01090" y="6500834"/>
            <a:ext cx="642910" cy="357166"/>
          </a:xfrm>
          <a:prstGeom prst="actionButtonForwardNex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142984"/>
            <a:ext cx="2286016" cy="2318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0826" y="1142984"/>
            <a:ext cx="2254266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60" y="3571876"/>
            <a:ext cx="2571768" cy="3056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357290" y="285728"/>
            <a:ext cx="628654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CC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Лягушка и слоник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6153" name="Picture 9" descr="C:\Users\Галина\Desktop\презентации к конкурсу\Рисунок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3571876"/>
            <a:ext cx="2531584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501090" y="6500834"/>
            <a:ext cx="642910" cy="357166"/>
          </a:xfrm>
          <a:prstGeom prst="actionButtonForwardNex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6154" name="Picture 10" descr="C:\Users\Галина\Desktop\презентации к конкурсу\картинки к презентации\895836d1e1b7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4286250"/>
            <a:ext cx="252096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428" y="1571613"/>
            <a:ext cx="1967347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1571612"/>
            <a:ext cx="1785950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200" dirty="0">
                <a:cs typeface="Times New Roman" pitchFamily="18" charset="0"/>
              </a:rPr>
              <a:t/>
            </a:r>
            <a:br>
              <a:rPr lang="ru-RU" sz="1200" dirty="0">
                <a:cs typeface="Times New Roman" pitchFamily="18" charset="0"/>
              </a:rPr>
            </a:br>
            <a:endParaRPr lang="ru-RU" sz="800" dirty="0"/>
          </a:p>
          <a:p>
            <a:pPr eaLnBrk="0" hangingPunct="0"/>
            <a:endParaRPr lang="ru-RU" dirty="0"/>
          </a:p>
        </p:txBody>
      </p:sp>
      <p:pic>
        <p:nvPicPr>
          <p:cNvPr id="5130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86446" y="1571612"/>
            <a:ext cx="1939392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6502" tIns="590364" rIns="690345" bIns="228528" anchor="ctr">
            <a:spAutoFit/>
          </a:bodyPr>
          <a:lstStyle/>
          <a:p>
            <a:endParaRPr lang="ru-RU" dirty="0"/>
          </a:p>
        </p:txBody>
      </p:sp>
      <p:sp>
        <p:nvSpPr>
          <p:cNvPr id="16" name="Подзаголовок 9"/>
          <p:cNvSpPr txBox="1">
            <a:spLocks/>
          </p:cNvSpPr>
          <p:nvPr/>
        </p:nvSpPr>
        <p:spPr bwMode="auto">
          <a:xfrm>
            <a:off x="3071813" y="1857375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endParaRPr lang="ru-RU" sz="3200" kern="0" dirty="0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428604"/>
            <a:ext cx="4429156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rgbClr val="FFCCCC"/>
                </a:solidFill>
                <a:latin typeface="Georgia" pitchFamily="18" charset="0"/>
                <a:cs typeface="Times New Roman" pitchFamily="18" charset="0"/>
              </a:rPr>
              <a:t>Месим тесто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FFCCCC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428604"/>
            <a:ext cx="262875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rgbClr val="FFCCCC"/>
                </a:solidFill>
                <a:latin typeface="Georgia" pitchFamily="18" charset="0"/>
                <a:cs typeface="Times New Roman" pitchFamily="18" charset="0"/>
              </a:rPr>
              <a:t>Блинчик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FFCCCC"/>
              </a:solidFill>
              <a:latin typeface="Georgia" pitchFamily="18" charset="0"/>
            </a:endParaRPr>
          </a:p>
        </p:txBody>
      </p:sp>
      <p:pic>
        <p:nvPicPr>
          <p:cNvPr id="7181" name="Picture 13" descr="C:\Users\Галина\Desktop\презентации к конкурсу\Рисунок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28662" y="3643314"/>
            <a:ext cx="2928958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82" name="Picture 14" descr="C:\Users\Галина\Desktop\презентации к конкурсу\Рисунок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57818" y="3786190"/>
            <a:ext cx="3214710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501090" y="6500834"/>
            <a:ext cx="642910" cy="357166"/>
          </a:xfrm>
          <a:prstGeom prst="actionButtonForwardNex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7183" name="Picture 10" descr="C:\Users\Галина\Desktop\презентации к конкурсу\картинки к презентации\895836d1e1b7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88" y="4286250"/>
            <a:ext cx="25209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214282" y="2857496"/>
            <a:ext cx="2786082" cy="3799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15276" y="1071546"/>
            <a:ext cx="1900128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1000107"/>
            <a:ext cx="1857388" cy="1870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571472" y="285728"/>
            <a:ext cx="2143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rgbClr val="FFCCCC"/>
                </a:solidFill>
                <a:latin typeface="Georgia" pitchFamily="18" charset="0"/>
                <a:cs typeface="Times New Roman" pitchFamily="18" charset="0"/>
              </a:rPr>
              <a:t>Парус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572264" y="357166"/>
            <a:ext cx="21939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rgbClr val="FFCCCC"/>
                </a:solidFill>
                <a:latin typeface="Georgia" pitchFamily="18" charset="0"/>
                <a:cs typeface="Times New Roman" pitchFamily="18" charset="0"/>
              </a:rPr>
              <a:t>Маляр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00760" y="3071810"/>
            <a:ext cx="2928958" cy="3364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01090" y="6500834"/>
            <a:ext cx="642910" cy="357166"/>
          </a:xfrm>
          <a:prstGeom prst="actionButtonForwardNex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8204" name="Picture 10" descr="C:\Users\Галина\Desktop\презентации к конкурсу\картинки к презентации\895836d1e1b7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8" y="4286250"/>
            <a:ext cx="25209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000108"/>
            <a:ext cx="1928826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214282" y="285728"/>
            <a:ext cx="45005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rgbClr val="FFCCCC"/>
                </a:solidFill>
                <a:latin typeface="Georgia" pitchFamily="18" charset="0"/>
                <a:cs typeface="Times New Roman" pitchFamily="18" charset="0"/>
              </a:rPr>
              <a:t>Вкусное</a:t>
            </a:r>
            <a:r>
              <a:rPr lang="ru-RU" sz="4000" b="1" i="1" dirty="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rgbClr val="FFCCCC"/>
                </a:solidFill>
                <a:latin typeface="Georgia" pitchFamily="18" charset="0"/>
                <a:cs typeface="Times New Roman" pitchFamily="18" charset="0"/>
              </a:rPr>
              <a:t>варенье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FFCCCC"/>
              </a:solidFill>
              <a:latin typeface="Georgia" pitchFamily="18" charset="0"/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6500826" y="357166"/>
            <a:ext cx="22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rgbClr val="FFCCCC"/>
                </a:solidFill>
                <a:latin typeface="Georgia" pitchFamily="18" charset="0"/>
                <a:cs typeface="Times New Roman" pitchFamily="18" charset="0"/>
              </a:rPr>
              <a:t>Чашка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FFCCCC"/>
              </a:solidFill>
              <a:latin typeface="Georgia" pitchFamily="18" charset="0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50" y="928670"/>
            <a:ext cx="2030414" cy="20730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6" descr="H:\презентации к конкурсу\1793_html_m1652a49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28860" y="1000108"/>
            <a:ext cx="1928826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3429000"/>
            <a:ext cx="2654265" cy="3113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30" name="Picture 14" descr="C:\Users\Галина\Desktop\презентации к конкурсу\Рисунок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57918" y="3286124"/>
            <a:ext cx="2786082" cy="3184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501090" y="6500834"/>
            <a:ext cx="642910" cy="357166"/>
          </a:xfrm>
          <a:prstGeom prst="actionButtonForwardNex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9229" name="Picture 10" descr="C:\Users\Галина\Desktop\презентации к конкурсу\картинки к презентации\895836d1e1b7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5" y="4286250"/>
            <a:ext cx="25209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6715140" y="285728"/>
            <a:ext cx="15792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 dirty="0" smtClean="0">
                <a:ln>
                  <a:solidFill>
                    <a:srgbClr val="C00000"/>
                  </a:solidFill>
                </a:ln>
                <a:solidFill>
                  <a:srgbClr val="FFCCCC"/>
                </a:solidFill>
                <a:latin typeface="Georgia" pitchFamily="18" charset="0"/>
              </a:rPr>
              <a:t>Фокус</a:t>
            </a:r>
            <a:endParaRPr lang="ru-RU" sz="4000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071546"/>
            <a:ext cx="2071702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57166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FFCCCC"/>
                </a:solidFill>
                <a:latin typeface="Georgia" pitchFamily="18" charset="0"/>
                <a:cs typeface="Times New Roman" pitchFamily="18" charset="0"/>
              </a:rPr>
              <a:t>Индюк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FFCCCC"/>
              </a:solidFill>
              <a:latin typeface="Georgia" pitchFamily="18" charset="0"/>
            </a:endParaRPr>
          </a:p>
        </p:txBody>
      </p:sp>
      <p:pic>
        <p:nvPicPr>
          <p:cNvPr id="9221" name="Picture 5" descr="H:\презентации к конкурсу\img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0826" y="1142984"/>
            <a:ext cx="2000264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8" name="Picture 8" descr="C:\Users\Галина\Desktop\презентации к конкурсу\Рисунок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429000"/>
            <a:ext cx="2985927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5074" y="3357562"/>
            <a:ext cx="2307173" cy="3277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10" descr="C:\Users\Галина\Desktop\презентации к конкурсу\картинки к презентации\895836d1e1b7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13" y="4286250"/>
            <a:ext cx="25209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Управляющая кнопка: домой 12">
            <a:hlinkClick r:id="rId8" action="ppaction://hlinksldjump" highlightClick="1"/>
          </p:cNvPr>
          <p:cNvSpPr/>
          <p:nvPr/>
        </p:nvSpPr>
        <p:spPr>
          <a:xfrm>
            <a:off x="8501090" y="6215082"/>
            <a:ext cx="642910" cy="642918"/>
          </a:xfrm>
          <a:prstGeom prst="actionButtonHome">
            <a:avLst/>
          </a:prstGeom>
          <a:solidFill>
            <a:srgbClr val="C00000"/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Федорова сказка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Федорова сказка</Template>
  <TotalTime>9</TotalTime>
  <Words>348</Words>
  <Application>Microsoft Office PowerPoint</Application>
  <PresentationFormat>Экран (4:3)</PresentationFormat>
  <Paragraphs>86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Georgia</vt:lpstr>
      <vt:lpstr>Times New Roman</vt:lpstr>
      <vt:lpstr>Федорова сказка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Houses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2004-10-07T22:46:27Z</dcterms:created>
  <dcterms:modified xsi:type="dcterms:W3CDTF">2023-12-16T19:13:26Z</dcterms:modified>
</cp:coreProperties>
</file>