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3" r:id="rId10"/>
    <p:sldId id="271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9F836"/>
    <a:srgbClr val="9900CC"/>
    <a:srgbClr val="9900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25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6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01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/>
                  <a:t> 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6447B10C-316A-41CB-A043-C2133BBFE2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B21A24-E36C-44B4-8582-9F789E07438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7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9A082-461A-4AA3-873C-32771BA29EB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7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E3F8-86B0-4993-9570-A547CED94CD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29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E062CE-0974-48DB-B3DA-9936FCCC00F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5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3D57A5-8B6A-4591-B33A-92B4F85E19C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1C6F92-D588-4C2C-9F00-BA8A3B9E629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9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54FA8-AADB-4B98-AD7E-7B7DD5D7568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5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DE6570-F75D-4EF7-A2D2-8579168F72B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4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81BD3D-B20A-4EEF-8B56-F61C5B7F881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4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763362-7D4A-4FE5-83B9-870498A4F00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0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67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0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77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/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 altLang="ru-RU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F237F62-822F-4F63-9EB1-42379008DBF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7.wav"/><Relationship Id="rId7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8.png"/><Relationship Id="rId5" Type="http://schemas.openxmlformats.org/officeDocument/2006/relationships/image" Target="../media/image77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3.wav"/><Relationship Id="rId7" Type="http://schemas.openxmlformats.org/officeDocument/2006/relationships/image" Target="../media/image21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audio" Target="../media/audio4.wav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jpeg"/><Relationship Id="rId3" Type="http://schemas.openxmlformats.org/officeDocument/2006/relationships/audio" Target="../media/audio5.wav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19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audio" Target="../media/audio6.wav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5.wav"/><Relationship Id="rId7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38.jpe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0319" y="2557012"/>
            <a:ext cx="7772400" cy="1232028"/>
          </a:xfrm>
        </p:spPr>
        <p:txBody>
          <a:bodyPr/>
          <a:lstStyle/>
          <a:p>
            <a:r>
              <a:rPr lang="ru-RU" sz="4800" b="1" dirty="0">
                <a:ln w="11430">
                  <a:solidFill>
                    <a:srgbClr val="002060"/>
                  </a:solidFill>
                </a:ln>
                <a:solidFill>
                  <a:srgbClr val="69F83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на автоматизацию звука </a:t>
            </a:r>
            <a:r>
              <a:rPr lang="en-US" sz="4800" b="1" dirty="0" smtClean="0">
                <a:ln w="11430">
                  <a:solidFill>
                    <a:srgbClr val="002060"/>
                  </a:solidFill>
                </a:ln>
                <a:solidFill>
                  <a:srgbClr val="69F83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4800" b="1" dirty="0">
                <a:ln w="11430">
                  <a:solidFill>
                    <a:srgbClr val="002060"/>
                  </a:solidFill>
                </a:ln>
                <a:solidFill>
                  <a:srgbClr val="69F83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en-US" sz="4800" b="1" dirty="0" smtClean="0">
                <a:ln w="11430">
                  <a:solidFill>
                    <a:srgbClr val="002060"/>
                  </a:solidFill>
                </a:ln>
                <a:solidFill>
                  <a:srgbClr val="69F83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dirty="0">
              <a:solidFill>
                <a:srgbClr val="69F83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282231" y="5112039"/>
            <a:ext cx="6400800" cy="119898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990099"/>
                </a:solidFill>
              </a:rPr>
              <a:t>Учитель – логопед Рыжкова Е.Е.</a:t>
            </a:r>
            <a:endParaRPr lang="ru-RU" sz="2400" b="1" i="1" dirty="0" smtClean="0">
              <a:solidFill>
                <a:srgbClr val="990099"/>
              </a:solidFill>
            </a:endParaRPr>
          </a:p>
        </p:txBody>
      </p:sp>
      <p:pic>
        <p:nvPicPr>
          <p:cNvPr id="6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009" y="1310227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26" y="315232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967" y="3887994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99" y="3292681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279" y="359853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690" y="393305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131" y="3769791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656" y="1961701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919" y="548680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img0.liveinternet.ru/images/attach/c/8/99/655/99655246_preview_0_6bca8_1af9173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320558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Рамки 2\0_95422_6a429c22_L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6592" y="395771"/>
            <a:ext cx="1629251" cy="21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Рамки 2\454395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57" y="4901638"/>
            <a:ext cx="2190440" cy="15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69F836"/>
                </a:solidFill>
              </a:rPr>
              <a:t>Игра «Замени картинки словами»</a:t>
            </a:r>
            <a:endParaRPr lang="ru-RU" b="1" dirty="0">
              <a:solidFill>
                <a:srgbClr val="69F83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5830416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9900CC"/>
                </a:solidFill>
              </a:rPr>
              <a:t>Пустой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9900CC"/>
                </a:solidFill>
              </a:rPr>
              <a:t>                                    Полосатый </a:t>
            </a:r>
          </a:p>
          <a:p>
            <a:pPr marL="0" indent="0">
              <a:buNone/>
            </a:pPr>
            <a:endParaRPr lang="ru-RU" b="1" dirty="0" smtClean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9900CC"/>
                </a:solidFill>
              </a:rPr>
              <a:t>Высокий</a:t>
            </a:r>
          </a:p>
          <a:p>
            <a:pPr marL="0" indent="0">
              <a:buNone/>
            </a:pPr>
            <a:endParaRPr lang="ru-RU" b="1" dirty="0" smtClean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9900CC"/>
                </a:solidFill>
              </a:rPr>
              <a:t> </a:t>
            </a:r>
            <a:r>
              <a:rPr lang="ru-RU" b="1" dirty="0" smtClean="0">
                <a:solidFill>
                  <a:srgbClr val="9900CC"/>
                </a:solidFill>
              </a:rPr>
              <a:t>                                        Вкусный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9900CC"/>
                </a:solidFill>
              </a:rPr>
              <a:t>Пластмассовый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8" descr="http://www.kirbysupply.com/Images/Cambro/LT16427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1772816"/>
            <a:ext cx="491026" cy="8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urokatalog.com/uploads/media/products/size/400x500x1/d/b/db284723efac03601962f992aa20fcfe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742430"/>
            <a:ext cx="96397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1587648" cy="11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8124" y="4170595"/>
            <a:ext cx="1969265" cy="14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533" y="4726534"/>
            <a:ext cx="1221451" cy="16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06680" cy="1008112"/>
          </a:xfrm>
        </p:spPr>
        <p:txBody>
          <a:bodyPr/>
          <a:lstStyle/>
          <a:p>
            <a:r>
              <a:rPr lang="ru-RU" sz="4000" b="1" dirty="0">
                <a:solidFill>
                  <a:srgbClr val="69F836"/>
                </a:solidFill>
              </a:rPr>
              <a:t>Игра «Назови лишний предмет»</a:t>
            </a:r>
            <a:br>
              <a:rPr lang="ru-RU" sz="4000" b="1" dirty="0">
                <a:solidFill>
                  <a:srgbClr val="69F836"/>
                </a:solidFill>
              </a:rPr>
            </a:br>
            <a:r>
              <a:rPr lang="ru-RU" sz="2800" b="1" dirty="0" smtClean="0">
                <a:solidFill>
                  <a:srgbClr val="69F836"/>
                </a:solidFill>
              </a:rPr>
              <a:t>(кресло, диван, стол, стул</a:t>
            </a:r>
            <a:r>
              <a:rPr lang="ru-RU" sz="2400" b="1" dirty="0" smtClean="0">
                <a:solidFill>
                  <a:srgbClr val="69F836"/>
                </a:solidFill>
              </a:rPr>
              <a:t>)</a:t>
            </a:r>
            <a:endParaRPr lang="ru-RU" b="1" dirty="0">
              <a:solidFill>
                <a:srgbClr val="69F836"/>
              </a:solidFill>
            </a:endParaRPr>
          </a:p>
        </p:txBody>
      </p:sp>
      <p:pic>
        <p:nvPicPr>
          <p:cNvPr id="4" name="Picture 2" descr="http://www.k156.ru/2/1/img4/for/130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0.liveinternet.ru/images/attach/c/5/88/86/88086018_f225f56e7ec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088" y="3933056"/>
            <a:ext cx="1467854" cy="246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dea-furniture.su/images/photos/medium/4299f460d926d1ab81af6d1de61091dd.jp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585257"/>
            <a:ext cx="2346593" cy="22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idea-furniture.su/images/photos/medium/4299f460d926d1ab81af6d1de61091dd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1844824"/>
            <a:ext cx="3062690" cy="22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936" cy="1143000"/>
          </a:xfrm>
        </p:spPr>
        <p:txBody>
          <a:bodyPr/>
          <a:lstStyle/>
          <a:p>
            <a:r>
              <a:rPr lang="ru-RU" sz="4000" b="1" dirty="0">
                <a:solidFill>
                  <a:srgbClr val="69F836"/>
                </a:solidFill>
              </a:rPr>
              <a:t>Игра «Назови лишний предмет»</a:t>
            </a:r>
            <a:br>
              <a:rPr lang="ru-RU" sz="4000" b="1" dirty="0">
                <a:solidFill>
                  <a:srgbClr val="69F836"/>
                </a:solidFill>
              </a:rPr>
            </a:br>
            <a:r>
              <a:rPr lang="ru-RU" sz="2800" dirty="0" smtClean="0">
                <a:solidFill>
                  <a:srgbClr val="69F836"/>
                </a:solidFill>
              </a:rPr>
              <a:t>(свинья, белка, собака, лиса, носорог</a:t>
            </a:r>
            <a:r>
              <a:rPr lang="ru-RU" sz="2400" dirty="0" smtClean="0">
                <a:solidFill>
                  <a:srgbClr val="69F836"/>
                </a:solidFill>
              </a:rPr>
              <a:t>)</a:t>
            </a:r>
            <a:endParaRPr lang="ru-RU" dirty="0"/>
          </a:p>
        </p:txBody>
      </p:sp>
      <p:pic>
        <p:nvPicPr>
          <p:cNvPr id="3" name="Picture 4" descr="http://prettypoun.p.r.pic.centerblog.net/fb08ea8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069139"/>
            <a:ext cx="1991389" cy="22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aivest.com/wp-content/uploads/2011/05/swine_pi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10928"/>
            <a:ext cx="2144603" cy="15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0.liveinternet.ru/images/attach/c/6/89/293/89293556_3501548_sobaka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25" y="3933056"/>
            <a:ext cx="2088232" cy="26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.liveinternet.ru/images/attach/c/2/69/537/69537771_1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2627784" cy="13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z6.d.sdska.ru/2-z6-7516a814-feca-4d6e-b0d9-c34f75f689d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203782" cy="17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143000"/>
          </a:xfrm>
        </p:spPr>
        <p:txBody>
          <a:bodyPr/>
          <a:lstStyle/>
          <a:p>
            <a:r>
              <a:rPr lang="ru-RU" sz="4000" b="1" dirty="0">
                <a:solidFill>
                  <a:srgbClr val="69F836"/>
                </a:solidFill>
              </a:rPr>
              <a:t>Игра «Назови лишний предмет»</a:t>
            </a:r>
            <a:br>
              <a:rPr lang="ru-RU" sz="4000" b="1" dirty="0">
                <a:solidFill>
                  <a:srgbClr val="69F836"/>
                </a:solidFill>
              </a:rPr>
            </a:br>
            <a:r>
              <a:rPr lang="ru-RU" sz="2800" dirty="0" smtClean="0">
                <a:solidFill>
                  <a:srgbClr val="69F836"/>
                </a:solidFill>
              </a:rPr>
              <a:t>(стакан, тарелка, миска, кастрюля, сковорода</a:t>
            </a:r>
            <a:r>
              <a:rPr lang="ru-RU" sz="2400" dirty="0" smtClean="0">
                <a:solidFill>
                  <a:srgbClr val="69F836"/>
                </a:solidFill>
              </a:rPr>
              <a:t>)</a:t>
            </a:r>
            <a:endParaRPr lang="ru-RU" dirty="0"/>
          </a:p>
        </p:txBody>
      </p:sp>
      <p:pic>
        <p:nvPicPr>
          <p:cNvPr id="3080" name="Picture 8" descr="http://www.kirbysupply.com/Images/Cambro/LT16427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276872"/>
            <a:ext cx="947269" cy="16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.ava.ua/img/products/567/567800/4066567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3710" y="4221088"/>
            <a:ext cx="3558730" cy="19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dom-podarka.ru/img/products/360-266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2276871"/>
            <a:ext cx="1436836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spb.domdom.ru/images/products/3109/mai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383106"/>
            <a:ext cx="2495600" cy="18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posudarstvo.ru/published/publicdata/ANDYSOULPOSUDA/attachments/SC/products_pictures/04756us_enl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496312"/>
            <a:ext cx="2378124" cy="12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143000"/>
          </a:xfrm>
        </p:spPr>
        <p:txBody>
          <a:bodyPr/>
          <a:lstStyle/>
          <a:p>
            <a:r>
              <a:rPr lang="ru-RU" dirty="0">
                <a:solidFill>
                  <a:srgbClr val="69F836"/>
                </a:solidFill>
              </a:rPr>
              <a:t>Игра «Превращай-ка» </a:t>
            </a:r>
            <a:br>
              <a:rPr lang="ru-RU" dirty="0">
                <a:solidFill>
                  <a:srgbClr val="69F836"/>
                </a:solidFill>
              </a:rPr>
            </a:br>
            <a:r>
              <a:rPr lang="ru-RU" sz="2400" dirty="0">
                <a:solidFill>
                  <a:srgbClr val="69F836"/>
                </a:solidFill>
              </a:rPr>
              <a:t>(Замени первый звук в слове на звук </a:t>
            </a:r>
            <a:r>
              <a:rPr lang="en-US" sz="2400" dirty="0" smtClean="0">
                <a:solidFill>
                  <a:srgbClr val="69F836"/>
                </a:solidFill>
              </a:rPr>
              <a:t>[</a:t>
            </a:r>
            <a:r>
              <a:rPr lang="ru-RU" sz="2400" dirty="0" smtClean="0">
                <a:solidFill>
                  <a:srgbClr val="69F836"/>
                </a:solidFill>
              </a:rPr>
              <a:t>С</a:t>
            </a:r>
            <a:r>
              <a:rPr lang="en-US" sz="2400" dirty="0" smtClean="0">
                <a:solidFill>
                  <a:srgbClr val="69F836"/>
                </a:solidFill>
              </a:rPr>
              <a:t>] </a:t>
            </a:r>
            <a:r>
              <a:rPr lang="ru-RU" sz="2400" dirty="0">
                <a:solidFill>
                  <a:srgbClr val="69F836"/>
                </a:solidFill>
              </a:rPr>
              <a:t>)</a:t>
            </a:r>
            <a:endParaRPr lang="ru-RU" dirty="0">
              <a:solidFill>
                <a:srgbClr val="69F83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28800"/>
            <a:ext cx="3810000" cy="47525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</a:t>
            </a:r>
            <a:r>
              <a:rPr lang="ru-RU" b="1" dirty="0" smtClean="0">
                <a:solidFill>
                  <a:srgbClr val="9900CC"/>
                </a:solidFill>
              </a:rPr>
              <a:t>ук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</a:t>
            </a:r>
            <a:r>
              <a:rPr lang="ru-RU" b="1" dirty="0" smtClean="0">
                <a:solidFill>
                  <a:srgbClr val="9900CC"/>
                </a:solidFill>
              </a:rPr>
              <a:t>ом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</a:t>
            </a:r>
            <a:r>
              <a:rPr lang="ru-RU" b="1" dirty="0" smtClean="0">
                <a:solidFill>
                  <a:srgbClr val="9900CC"/>
                </a:solidFill>
              </a:rPr>
              <a:t>ок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</a:t>
            </a:r>
            <a:r>
              <a:rPr lang="ru-RU" b="1" dirty="0" smtClean="0">
                <a:solidFill>
                  <a:srgbClr val="9900CC"/>
                </a:solidFill>
              </a:rPr>
              <a:t>ам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9900CC"/>
                </a:solidFill>
              </a:rPr>
              <a:t>ода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9900CC"/>
                </a:solidFill>
              </a:rPr>
              <a:t>ало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9900CC"/>
                </a:solidFill>
              </a:rPr>
              <a:t>оня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9900CC"/>
                </a:solidFill>
              </a:rPr>
              <a:t>алки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</a:t>
            </a:r>
            <a:r>
              <a:rPr lang="ru-RU" b="1" dirty="0" smtClean="0">
                <a:solidFill>
                  <a:srgbClr val="9900CC"/>
                </a:solidFill>
              </a:rPr>
              <a:t>анки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3810000" cy="46085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9900CC"/>
                </a:solidFill>
              </a:rPr>
              <a:t>ук </a:t>
            </a: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9900CC"/>
                </a:solidFill>
              </a:rPr>
              <a:t>ом</a:t>
            </a: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9900CC"/>
                </a:solidFill>
              </a:rPr>
              <a:t>ок</a:t>
            </a: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9900CC"/>
                </a:solidFill>
              </a:rPr>
              <a:t>ам</a:t>
            </a: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9900CC"/>
                </a:solidFill>
              </a:rPr>
              <a:t>ода</a:t>
            </a: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9900CC"/>
                </a:solidFill>
              </a:rPr>
              <a:t>ало</a:t>
            </a: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9900CC"/>
                </a:solidFill>
              </a:rPr>
              <a:t>оня</a:t>
            </a: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9900CC"/>
                </a:solidFill>
              </a:rPr>
              <a:t>алки</a:t>
            </a: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9900CC"/>
                </a:solidFill>
              </a:rPr>
              <a:t>анки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9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92896"/>
            <a:ext cx="7772400" cy="1224136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00FF"/>
                </a:solidFill>
              </a:rPr>
              <a:t>Молодец!</a:t>
            </a:r>
            <a:endParaRPr lang="ru-RU" sz="9600" b="1" dirty="0">
              <a:solidFill>
                <a:srgbClr val="FF00FF"/>
              </a:solidFill>
            </a:endParaRPr>
          </a:p>
        </p:txBody>
      </p:sp>
      <p:pic>
        <p:nvPicPr>
          <p:cNvPr id="6148" name="Picture 4" descr="http://img1.liveinternet.ru/images/attach/c/10/110/26/110026843_93db1bafc89c901e6e0d732a13885f7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60" y="4581128"/>
            <a:ext cx="1886694" cy="21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6779" y="5698971"/>
            <a:ext cx="808856" cy="609600"/>
          </a:xfrm>
          <a:prstGeom prst="rect">
            <a:avLst/>
          </a:prstGeom>
        </p:spPr>
      </p:pic>
      <p:pic>
        <p:nvPicPr>
          <p:cNvPr id="4098" name="Picture 2" descr="D:\Рамки 2\1007705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22835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ru-RU" b="1" dirty="0">
                <a:solidFill>
                  <a:srgbClr val="69F836"/>
                </a:solidFill>
              </a:rPr>
              <a:t>Игра «</a:t>
            </a:r>
            <a:r>
              <a:rPr lang="ru-RU" b="1" dirty="0" err="1">
                <a:solidFill>
                  <a:srgbClr val="69F836"/>
                </a:solidFill>
              </a:rPr>
              <a:t>Повторюшка</a:t>
            </a:r>
            <a:r>
              <a:rPr lang="ru-RU" b="1" dirty="0">
                <a:solidFill>
                  <a:srgbClr val="69F836"/>
                </a:solidFill>
              </a:rPr>
              <a:t>»</a:t>
            </a:r>
            <a:br>
              <a:rPr lang="ru-RU" b="1" dirty="0">
                <a:solidFill>
                  <a:srgbClr val="69F836"/>
                </a:solidFill>
              </a:rPr>
            </a:br>
            <a:r>
              <a:rPr lang="ru-RU" sz="2400" b="1" dirty="0">
                <a:solidFill>
                  <a:srgbClr val="69F836"/>
                </a:solidFill>
              </a:rPr>
              <a:t>Повтори слова: </a:t>
            </a:r>
            <a:r>
              <a:rPr lang="ru-RU" sz="2400" b="1" dirty="0" smtClean="0">
                <a:solidFill>
                  <a:srgbClr val="69F836"/>
                </a:solidFill>
              </a:rPr>
              <a:t>совок, санки, собака, …..  </a:t>
            </a:r>
            <a:endParaRPr lang="ru-RU" b="1" dirty="0">
              <a:solidFill>
                <a:srgbClr val="69F836"/>
              </a:solidFill>
            </a:endParaRPr>
          </a:p>
        </p:txBody>
      </p:sp>
      <p:pic>
        <p:nvPicPr>
          <p:cNvPr id="7170" name="Picture 2" descr="http://img0.liveinternet.ru/images/attach/c/6/89/293/89293556_3501548_sobaka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88" y="3501008"/>
            <a:ext cx="2304256" cy="29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uper-puper.su.images.1c-bitrix-cdn.ru/upload/resize_cache/iblock/cf7/400_400_1/cf75c30b97d7ebd1fc4cda2a5a4a31db.jpg?141813552260091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539" y="1745176"/>
            <a:ext cx="2212205" cy="1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hochu.ua/thumbnails/articles/cropg_620x400/44897_83402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4437112"/>
            <a:ext cx="1077240" cy="17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data.yandex.net/i?path=b1219172408_img_id4379251930235016299.jpe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398" y="3595690"/>
            <a:ext cx="2830860" cy="27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simaland-st.cdn.ngenix.net/items/150/150745/0/700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5716" y="2023076"/>
            <a:ext cx="2418596" cy="12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9F836"/>
                </a:solidFill>
              </a:rPr>
              <a:t>Игра «</a:t>
            </a:r>
            <a:r>
              <a:rPr lang="ru-RU" b="1" dirty="0" err="1">
                <a:solidFill>
                  <a:srgbClr val="69F836"/>
                </a:solidFill>
              </a:rPr>
              <a:t>Повторюшка</a:t>
            </a:r>
            <a:r>
              <a:rPr lang="ru-RU" b="1" dirty="0">
                <a:solidFill>
                  <a:srgbClr val="69F836"/>
                </a:solidFill>
              </a:rPr>
              <a:t>»</a:t>
            </a:r>
            <a:br>
              <a:rPr lang="ru-RU" b="1" dirty="0">
                <a:solidFill>
                  <a:srgbClr val="69F836"/>
                </a:solidFill>
              </a:rPr>
            </a:br>
            <a:r>
              <a:rPr lang="ru-RU" sz="2400" b="1" dirty="0">
                <a:solidFill>
                  <a:srgbClr val="69F836"/>
                </a:solidFill>
              </a:rPr>
              <a:t>Повтори слова: </a:t>
            </a:r>
            <a:r>
              <a:rPr lang="ru-RU" sz="2400" b="1" dirty="0" smtClean="0">
                <a:solidFill>
                  <a:srgbClr val="69F836"/>
                </a:solidFill>
              </a:rPr>
              <a:t>солнце, сок, сом,…</a:t>
            </a:r>
            <a:endParaRPr lang="ru-RU" dirty="0"/>
          </a:p>
        </p:txBody>
      </p:sp>
      <p:pic>
        <p:nvPicPr>
          <p:cNvPr id="8194" name="Picture 2" descr="http://publicdomainvectors.org/photos/Gerald_G_Fast_Food_Drinks_(FF_Menu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1306087" cy="19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Рамки 2\544071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08" y="1844824"/>
            <a:ext cx="1883178" cy="18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www.go2fishing.com/wp-content/uploads/2013/08/yayin-baligi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2204864"/>
            <a:ext cx="2314227" cy="14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www.4shopping.ru/media/coll/2011/01/2880/furla-2880-spring-summer-2011-0009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4609" y="4111824"/>
            <a:ext cx="1624988" cy="208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enter.catalog2b.ru/uimages/product/001/678/600-dekorativnyy-sunduk-natural-house-remni-m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4221088"/>
            <a:ext cx="3106316" cy="22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9F836"/>
                </a:solidFill>
              </a:rPr>
              <a:t>Игра «</a:t>
            </a:r>
            <a:r>
              <a:rPr lang="ru-RU" b="1" dirty="0" err="1">
                <a:solidFill>
                  <a:srgbClr val="69F836"/>
                </a:solidFill>
              </a:rPr>
              <a:t>Повторюшка</a:t>
            </a:r>
            <a:r>
              <a:rPr lang="ru-RU" b="1" dirty="0">
                <a:solidFill>
                  <a:srgbClr val="69F836"/>
                </a:solidFill>
              </a:rPr>
              <a:t>»</a:t>
            </a:r>
            <a:br>
              <a:rPr lang="ru-RU" b="1" dirty="0">
                <a:solidFill>
                  <a:srgbClr val="69F836"/>
                </a:solidFill>
              </a:rPr>
            </a:br>
            <a:r>
              <a:rPr lang="ru-RU" sz="2400" b="1" dirty="0">
                <a:solidFill>
                  <a:srgbClr val="69F836"/>
                </a:solidFill>
              </a:rPr>
              <a:t>Повтори слова: </a:t>
            </a:r>
            <a:r>
              <a:rPr lang="ru-RU" sz="2400" b="1" dirty="0" smtClean="0">
                <a:solidFill>
                  <a:srgbClr val="69F836"/>
                </a:solidFill>
              </a:rPr>
              <a:t>ананас, колесо, лиса,…</a:t>
            </a:r>
            <a:endParaRPr lang="ru-RU" dirty="0"/>
          </a:p>
        </p:txBody>
      </p:sp>
      <p:pic>
        <p:nvPicPr>
          <p:cNvPr id="9220" name="Picture 4" descr="http://prettypoun.p.r.pic.centerblog.net/fb08ea8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928" y="2132856"/>
            <a:ext cx="1802487" cy="20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childwoodplay.com/images/thumbs/000043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504" y="1809981"/>
            <a:ext cx="2186608" cy="21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newsmgn.ru/images/29853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2830" y="4365104"/>
            <a:ext cx="3051073" cy="16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babyhand.ru/img/articles_upload/283164348da3562d02258332e99b399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4164" y="4221088"/>
            <a:ext cx="2258235" cy="22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g1.liveinternet.ru/images/attach/c/11/116/518/116518019_5715857_508808_358082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2830" y="1862015"/>
            <a:ext cx="1013776" cy="18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17" y="332656"/>
            <a:ext cx="7994731" cy="1143000"/>
          </a:xfrm>
        </p:spPr>
        <p:txBody>
          <a:bodyPr/>
          <a:lstStyle/>
          <a:p>
            <a:r>
              <a:rPr lang="ru-RU" dirty="0">
                <a:solidFill>
                  <a:srgbClr val="69F836"/>
                </a:solidFill>
              </a:rPr>
              <a:t>Игра «Посчитай предметы»</a:t>
            </a:r>
            <a:br>
              <a:rPr lang="ru-RU" dirty="0">
                <a:solidFill>
                  <a:srgbClr val="69F836"/>
                </a:solidFill>
              </a:rPr>
            </a:br>
            <a:r>
              <a:rPr lang="ru-RU" sz="1800" dirty="0">
                <a:solidFill>
                  <a:srgbClr val="69F836"/>
                </a:solidFill>
              </a:rPr>
              <a:t>1 </a:t>
            </a:r>
            <a:r>
              <a:rPr lang="ru-RU" sz="1800" dirty="0" smtClean="0">
                <a:solidFill>
                  <a:srgbClr val="69F836"/>
                </a:solidFill>
              </a:rPr>
              <a:t>самолёт,2 самолёта, </a:t>
            </a:r>
            <a:r>
              <a:rPr lang="ru-RU" sz="1800" dirty="0">
                <a:solidFill>
                  <a:srgbClr val="69F836"/>
                </a:solidFill>
              </a:rPr>
              <a:t>3 </a:t>
            </a:r>
            <a:r>
              <a:rPr lang="ru-RU" sz="1800" dirty="0" smtClean="0">
                <a:solidFill>
                  <a:srgbClr val="69F836"/>
                </a:solidFill>
              </a:rPr>
              <a:t>самолёта, </a:t>
            </a:r>
            <a:r>
              <a:rPr lang="ru-RU" sz="1800" dirty="0">
                <a:solidFill>
                  <a:srgbClr val="69F836"/>
                </a:solidFill>
              </a:rPr>
              <a:t>4 </a:t>
            </a:r>
            <a:r>
              <a:rPr lang="ru-RU" sz="1800" dirty="0" smtClean="0">
                <a:solidFill>
                  <a:srgbClr val="69F836"/>
                </a:solidFill>
              </a:rPr>
              <a:t>самолёта, </a:t>
            </a:r>
            <a:r>
              <a:rPr lang="ru-RU" sz="1800" dirty="0">
                <a:solidFill>
                  <a:srgbClr val="69F836"/>
                </a:solidFill>
              </a:rPr>
              <a:t>5 </a:t>
            </a:r>
            <a:r>
              <a:rPr lang="ru-RU" sz="1800" dirty="0" smtClean="0">
                <a:solidFill>
                  <a:srgbClr val="69F836"/>
                </a:solidFill>
              </a:rPr>
              <a:t>самолётов, </a:t>
            </a:r>
            <a:r>
              <a:rPr lang="ru-RU" sz="1800" dirty="0">
                <a:solidFill>
                  <a:srgbClr val="69F836"/>
                </a:solidFill>
              </a:rPr>
              <a:t>6 </a:t>
            </a:r>
            <a:r>
              <a:rPr lang="ru-RU" sz="1800" dirty="0" smtClean="0">
                <a:solidFill>
                  <a:srgbClr val="69F836"/>
                </a:solidFill>
              </a:rPr>
              <a:t>самолётов…</a:t>
            </a:r>
            <a:endParaRPr lang="ru-RU" dirty="0"/>
          </a:p>
        </p:txBody>
      </p:sp>
      <p:pic>
        <p:nvPicPr>
          <p:cNvPr id="10244" name="Picture 4" descr="http://www.loisirsfr.com/Cliparts/transports_panneaux/aircraft_jarno_vasamaa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542130"/>
            <a:ext cx="17322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loisirsfr.com/Cliparts/transports_panneaux/aircraft_jarno_vasamaa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869" y="2191780"/>
            <a:ext cx="17322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oisirsfr.com/Cliparts/transports_panneaux/aircraft_jarno_vasamaa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482" y="2104890"/>
            <a:ext cx="17322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loisirsfr.com/Cliparts/transports_panneaux/aircraft_jarno_vasamaa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99891"/>
            <a:ext cx="17322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loisirsfr.com/Cliparts/transports_panneaux/aircraft_jarno_vasamaa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163" y="1599891"/>
            <a:ext cx="17322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oisirsfr.com/Cliparts/transports_panneaux/aircraft_jarno_vasamaa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104890"/>
            <a:ext cx="17322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clipartbest.com/cliparts/biy/E65/biyE6556T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0140" y="3863810"/>
            <a:ext cx="663458" cy="7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lipartbest.com/cliparts/biy/E65/biyE6556T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3866234"/>
            <a:ext cx="663458" cy="7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clipartbest.com/cliparts/biy/E65/biyE6556T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3863810"/>
            <a:ext cx="663458" cy="7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lipartbest.com/cliparts/biy/E65/biyE6556T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3866234"/>
            <a:ext cx="663458" cy="7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clipartbest.com/cliparts/biy/E65/biyE6556T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6535" y="3833445"/>
            <a:ext cx="663458" cy="7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clipartbest.com/cliparts/biy/E65/biyE6556T.jpe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2096" y="3896860"/>
            <a:ext cx="663458" cy="7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cdn2.caon.ro/2010/09/news-20100907-08281786-2034094348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668" y="5085184"/>
            <a:ext cx="1122943" cy="9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cdn2.caon.ro/2010/09/news-20100907-08281786-2034094348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3786" y="5085184"/>
            <a:ext cx="1187392" cy="9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cdn2.caon.ro/2010/09/news-20100907-08281786-2034094348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870" y="5085185"/>
            <a:ext cx="1187391" cy="9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cdn2.caon.ro/2010/09/news-20100907-08281786-2034094348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2768" y="5099670"/>
            <a:ext cx="1161370" cy="9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cdn2.caon.ro/2010/09/news-20100907-08281786-2034094348.jp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0459" y="5100687"/>
            <a:ext cx="1169534" cy="9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cdn2.caon.ro/2010/09/news-20100907-08281786-2034094348.jpg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5765" y="5085185"/>
            <a:ext cx="1164766" cy="9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6968"/>
            <a:ext cx="87849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9F836"/>
                </a:solidFill>
              </a:rPr>
              <a:t>Игра «Найди маму»</a:t>
            </a:r>
            <a:br>
              <a:rPr lang="ru-RU" b="1" dirty="0" smtClean="0">
                <a:solidFill>
                  <a:srgbClr val="69F836"/>
                </a:solidFill>
              </a:rPr>
            </a:br>
            <a:r>
              <a:rPr lang="ru-RU" sz="2000" b="1" dirty="0" smtClean="0">
                <a:solidFill>
                  <a:srgbClr val="69F836"/>
                </a:solidFill>
              </a:rPr>
              <a:t>(у совы-совёнок, у аиста-аистёнок, у слона-слоненок, у осла- ослёнок)</a:t>
            </a:r>
            <a:endParaRPr lang="ru-RU" sz="2000" b="1" dirty="0">
              <a:solidFill>
                <a:srgbClr val="69F836"/>
              </a:solidFill>
            </a:endParaRPr>
          </a:p>
        </p:txBody>
      </p:sp>
      <p:pic>
        <p:nvPicPr>
          <p:cNvPr id="9218" name="Picture 2" descr="http://boombob.ru/img/picture/Jun/30/b50262765f31623511e22d91cef646a2/2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7427" y="1753909"/>
            <a:ext cx="2328951" cy="18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itoys.com.ua/images/%D1%81%D0%BB%D0%BE%D0%BD%D0%B5%D0%BD%D0%BE%D0%BA1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5229200"/>
            <a:ext cx="1409830" cy="100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stphotoshop.ru/_nw/0/5259799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00" y="1827978"/>
            <a:ext cx="1190966" cy="16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static9.depositphotos.com/1594920/1086/i/450/depositphotos_10867326-Young-owl-4-weeks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817"/>
          <a:stretch/>
        </p:blipFill>
        <p:spPr bwMode="auto">
          <a:xfrm>
            <a:off x="5305928" y="5553457"/>
            <a:ext cx="1245807" cy="9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bioexpedition.com/wp-content/uploads/2012/04/Donkey_Foal_60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168" y="5034770"/>
            <a:ext cx="1495228" cy="14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old.sud.ua/img/articles/foreign/629198642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682741"/>
            <a:ext cx="1835236" cy="19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img-fotki.yandex.ru/get/16189/200418627.44/0_114fca_98255e5d_ori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56" y="5131649"/>
            <a:ext cx="1316175" cy="12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magnolias.m.a.pic.centerblog.net/d882fe4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291" y="1401804"/>
            <a:ext cx="1444749" cy="22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1858E-6 L 0.09462 0.2833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4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951E-7 L -0.30747 -0.167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-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1.45963E-6 L -0.20955 0.0161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0148E-6 L 0.11024 -0.465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3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02151E-7 L 0.22535 0.4027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20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148E-6 L 0.35972 -0.455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-22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864096"/>
          </a:xfrm>
        </p:spPr>
        <p:txBody>
          <a:bodyPr/>
          <a:lstStyle/>
          <a:p>
            <a:r>
              <a:rPr lang="ru-RU" b="1" dirty="0">
                <a:solidFill>
                  <a:srgbClr val="69F836"/>
                </a:solidFill>
              </a:rPr>
              <a:t>Игра «Один-много»</a:t>
            </a:r>
            <a:br>
              <a:rPr lang="ru-RU" b="1" dirty="0">
                <a:solidFill>
                  <a:srgbClr val="69F836"/>
                </a:solidFill>
              </a:rPr>
            </a:br>
            <a:r>
              <a:rPr lang="ru-RU" sz="2000" b="1" dirty="0" smtClean="0">
                <a:solidFill>
                  <a:srgbClr val="69F836"/>
                </a:solidFill>
              </a:rPr>
              <a:t>(сапог- сапоги, носок- носки, колесо- колёса,..)</a:t>
            </a:r>
            <a:endParaRPr lang="ru-RU" b="1" dirty="0">
              <a:solidFill>
                <a:srgbClr val="69F836"/>
              </a:solidFill>
            </a:endParaRPr>
          </a:p>
        </p:txBody>
      </p:sp>
      <p:pic>
        <p:nvPicPr>
          <p:cNvPr id="7170" name="Picture 2" descr="http://berito.ru/data/listing/12629_5253b55e66f5b_big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460" y="1674032"/>
            <a:ext cx="931723" cy="9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erito.ru/data/listing/12629_5253b55e66f5b_big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6733" y="1636694"/>
            <a:ext cx="874590" cy="8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erito.ru/data/listing/12629_5253b55e66f5b_big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4757" y="1747349"/>
            <a:ext cx="858211" cy="8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48.fastpic.ru/big/2013/0610/39/a022be41aa7d4efafea08ca911a65c39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489" y="3068960"/>
            <a:ext cx="743267" cy="11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48.fastpic.ru/big/2013/0610/39/a022be41aa7d4efafea08ca911a65c39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2230" y="3284219"/>
            <a:ext cx="743267" cy="11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48.fastpic.ru/big/2013/0610/39/a022be41aa7d4efafea08ca911a65c39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3864" y="3284981"/>
            <a:ext cx="743267" cy="11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hildwoodplay.com/images/thumbs/000043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51" y="5013176"/>
            <a:ext cx="995667" cy="9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hildwoodplay.com/images/thumbs/000043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843" y="5013176"/>
            <a:ext cx="995667" cy="9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hildwoodplay.com/images/thumbs/000043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830" y="5013176"/>
            <a:ext cx="995667" cy="9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loisirsfr.com/Cliparts/transports_panneaux/aircraft_jarno_vasamaa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79712"/>
            <a:ext cx="17322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loisirsfr.com/Cliparts/transports_panneaux/aircraft_jarno_vasamaa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7322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loisirsfr.com/Cliparts/transports_panneaux/aircraft_jarno_vasamaa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659" y="1844824"/>
            <a:ext cx="17322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oldenkakadu.ru/upload/iblock/26d/26df29560c3769a4a7e9fbee9e657451.jpe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144549"/>
            <a:ext cx="1152128" cy="12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goldenkakadu.ru/upload/iblock/26d/26df29560c3769a4a7e9fbee9e657451.jpeg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2320" y="3059898"/>
            <a:ext cx="1156340" cy="12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goldenkakadu.ru/upload/iblock/26d/26df29560c3769a4a7e9fbee9e657451.jpeg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3186360"/>
            <a:ext cx="1106404" cy="11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aa-hadbarot.co.il/product_images/big/big_132.jpg"/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5213092"/>
            <a:ext cx="1368152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a-hadbarot.co.il/product_images/big/big_132.jpg"/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5799" y="5213092"/>
            <a:ext cx="1368152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a-hadbarot.co.il/product_images/big/big_132.jpg"/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0371" y="5157192"/>
            <a:ext cx="1368152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69F836"/>
                </a:solidFill>
              </a:rPr>
              <a:t>Игра </a:t>
            </a:r>
            <a:r>
              <a:rPr lang="ru-RU" b="1" dirty="0">
                <a:solidFill>
                  <a:srgbClr val="69F836"/>
                </a:solidFill>
              </a:rPr>
              <a:t>«Назови ласково»</a:t>
            </a:r>
            <a:br>
              <a:rPr lang="ru-RU" b="1" dirty="0">
                <a:solidFill>
                  <a:srgbClr val="69F836"/>
                </a:solidFill>
              </a:rPr>
            </a:br>
            <a:r>
              <a:rPr lang="ru-RU" sz="2800" b="1" dirty="0" smtClean="0">
                <a:solidFill>
                  <a:srgbClr val="69F836"/>
                </a:solidFill>
              </a:rPr>
              <a:t>(</a:t>
            </a:r>
            <a:r>
              <a:rPr lang="ru-RU" sz="2000" b="1" dirty="0" smtClean="0">
                <a:solidFill>
                  <a:srgbClr val="69F836"/>
                </a:solidFill>
              </a:rPr>
              <a:t>ананас- </a:t>
            </a:r>
            <a:r>
              <a:rPr lang="ru-RU" sz="2000" b="1" dirty="0" err="1" smtClean="0">
                <a:solidFill>
                  <a:srgbClr val="69F836"/>
                </a:solidFill>
              </a:rPr>
              <a:t>ананасик</a:t>
            </a:r>
            <a:r>
              <a:rPr lang="ru-RU" sz="2000" b="1" dirty="0" smtClean="0">
                <a:solidFill>
                  <a:srgbClr val="69F836"/>
                </a:solidFill>
              </a:rPr>
              <a:t>, сумка-сумочка, стол-столик</a:t>
            </a:r>
            <a:r>
              <a:rPr lang="ru-RU" sz="2800" b="1" dirty="0" smtClean="0">
                <a:solidFill>
                  <a:srgbClr val="69F836"/>
                </a:solidFill>
              </a:rPr>
              <a:t>,…)</a:t>
            </a:r>
            <a:endParaRPr lang="ru-RU" b="1" dirty="0">
              <a:solidFill>
                <a:srgbClr val="69F836"/>
              </a:solidFill>
            </a:endParaRPr>
          </a:p>
        </p:txBody>
      </p:sp>
      <p:pic>
        <p:nvPicPr>
          <p:cNvPr id="3" name="Picture 12" descr="http://img1.liveinternet.ru/images/attach/c/11/116/518/116518019_5715857_508808_358082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337" y="1556792"/>
            <a:ext cx="792525" cy="14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img1.liveinternet.ru/images/attach/c/11/116/518/116518019_5715857_508808_358082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3597" y="1916832"/>
            <a:ext cx="551735" cy="9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k156.ru/2/1/img4/for/1304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384" y="4816084"/>
            <a:ext cx="1874269" cy="16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k156.ru/2/1/img4/for/1304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5075841"/>
            <a:ext cx="1106705" cy="9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uper-puper.su.images.1c-bitrix-cdn.ru/upload/resize_cache/iblock/cf7/400_400_1/cf75c30b97d7ebd1fc4cda2a5a4a31db.jpg?141813552260091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3851" y="3410428"/>
            <a:ext cx="1068282" cy="8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uper-puper.su.images.1c-bitrix-cdn.ru/upload/resize_cache/iblock/cf7/400_400_1/cf75c30b97d7ebd1fc4cda2a5a4a31db.jpg?141813552260091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089" y="3138509"/>
            <a:ext cx="1718415" cy="14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babyhand.ru/img/articles_upload/283164348da3562d02258332e99b3990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5" y="4508822"/>
            <a:ext cx="2016223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babyhand.ru/img/articles_upload/283164348da3562d02258332e99b3990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069938"/>
            <a:ext cx="1322131" cy="132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g0.liveinternet.ru/images/attach/c/5/88/86/88086018_f225f56e7ec9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245" y="1397098"/>
            <a:ext cx="1037861" cy="17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0.liveinternet.ru/images/attach/c/5/88/86/88086018_f225f56e7ec9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637" y="1724090"/>
            <a:ext cx="648094" cy="10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ttp://www.4shopping.ru/media/coll/2011/01/2880/furla-2880-spring-summer-2011-0009.jpg"/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337" y="3099874"/>
            <a:ext cx="1103229" cy="141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http://www.4shopping.ru/media/coll/2011/01/2880/furla-2880-spring-summer-2011-0009.jpg"/>
          <p:cNvPicPr>
            <a:picLocks noChangeAspect="1" noChangeArrowheads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697" y="3558292"/>
            <a:ext cx="719534" cy="9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720080"/>
          </a:xfrm>
        </p:spPr>
        <p:txBody>
          <a:bodyPr/>
          <a:lstStyle/>
          <a:p>
            <a:r>
              <a:rPr lang="ru-RU" b="1" dirty="0">
                <a:solidFill>
                  <a:srgbClr val="69F836"/>
                </a:solidFill>
              </a:rPr>
              <a:t>Игра «</a:t>
            </a:r>
            <a:r>
              <a:rPr lang="ru-RU" b="1" dirty="0" err="1">
                <a:solidFill>
                  <a:srgbClr val="69F836"/>
                </a:solidFill>
              </a:rPr>
              <a:t>Рифмушки</a:t>
            </a:r>
            <a:r>
              <a:rPr lang="ru-RU" b="1" dirty="0">
                <a:solidFill>
                  <a:srgbClr val="69F836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846640" cy="47525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9900CC"/>
                </a:solidFill>
              </a:rPr>
              <a:t>Са-са-са</a:t>
            </a:r>
            <a:r>
              <a:rPr lang="ru-RU" b="1" dirty="0">
                <a:solidFill>
                  <a:srgbClr val="9900CC"/>
                </a:solidFill>
              </a:rPr>
              <a:t>, под кустом </a:t>
            </a:r>
            <a:r>
              <a:rPr lang="ru-RU" b="1" dirty="0" smtClean="0">
                <a:solidFill>
                  <a:srgbClr val="9900CC"/>
                </a:solidFill>
              </a:rPr>
              <a:t>сидит</a:t>
            </a:r>
          </a:p>
          <a:p>
            <a:pPr marL="0" indent="0">
              <a:buNone/>
            </a:pP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9900CC"/>
                </a:solidFill>
              </a:rPr>
              <a:t>                  Со-со-со,— </a:t>
            </a:r>
            <a:r>
              <a:rPr lang="ru-RU" b="1" dirty="0">
                <a:solidFill>
                  <a:srgbClr val="9900CC"/>
                </a:solidFill>
              </a:rPr>
              <a:t>от </a:t>
            </a:r>
            <a:r>
              <a:rPr lang="ru-RU" b="1" dirty="0" smtClean="0">
                <a:solidFill>
                  <a:srgbClr val="9900CC"/>
                </a:solidFill>
              </a:rPr>
              <a:t>телеги</a:t>
            </a:r>
          </a:p>
          <a:p>
            <a:pPr marL="0" indent="0">
              <a:buNone/>
            </a:pPr>
            <a:endParaRPr lang="ru-RU" sz="2800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9900CC"/>
                </a:solidFill>
              </a:rPr>
              <a:t>Ас, ас, ас — </a:t>
            </a:r>
            <a:r>
              <a:rPr lang="ru-RU" b="1" dirty="0" smtClean="0">
                <a:solidFill>
                  <a:srgbClr val="9900CC"/>
                </a:solidFill>
              </a:rPr>
              <a:t> мы купили </a:t>
            </a:r>
          </a:p>
          <a:p>
            <a:pPr marL="0" indent="0">
              <a:buNone/>
            </a:pPr>
            <a:endParaRPr lang="ru-RU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9900CC"/>
                </a:solidFill>
              </a:rPr>
              <a:t>Сок</a:t>
            </a:r>
            <a:r>
              <a:rPr lang="ru-RU" b="1" dirty="0">
                <a:solidFill>
                  <a:srgbClr val="9900CC"/>
                </a:solidFill>
              </a:rPr>
              <a:t>, сок, сок — </a:t>
            </a:r>
            <a:r>
              <a:rPr lang="ru-RU" b="1" dirty="0" smtClean="0">
                <a:solidFill>
                  <a:srgbClr val="9900CC"/>
                </a:solidFill>
              </a:rPr>
              <a:t>Костик намочил  </a:t>
            </a:r>
            <a:endParaRPr lang="ru-RU" b="1" dirty="0">
              <a:solidFill>
                <a:srgbClr val="9900CC"/>
              </a:solidFill>
            </a:endParaRPr>
          </a:p>
        </p:txBody>
      </p:sp>
      <p:pic>
        <p:nvPicPr>
          <p:cNvPr id="5" name="Picture 4" descr="http://prettypoun.p.r.pic.centerblog.net/fb08ea8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846" y="1268760"/>
            <a:ext cx="1092189" cy="12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hildwoodplay.com/images/thumbs/000043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637" y="2636912"/>
            <a:ext cx="995667" cy="9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img1.liveinternet.ru/images/attach/c/11/116/518/116518019_5715857_508808_358082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3943" y="3201910"/>
            <a:ext cx="783806" cy="14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00764">
            <a:off x="7186270" y="4935356"/>
            <a:ext cx="1142067" cy="113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оформления «Орнамент»">
  <a:themeElements>
    <a:clrScheme name="Тема Offic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«Орнамент»</Template>
  <TotalTime>387</TotalTime>
  <Words>129</Words>
  <Application>Microsoft Office PowerPoint</Application>
  <PresentationFormat>Экран (4:3)</PresentationFormat>
  <Paragraphs>48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Times New Roman</vt:lpstr>
      <vt:lpstr>Шаблон оформления «Орнамент»</vt:lpstr>
      <vt:lpstr>Игры на автоматизацию звука [С]</vt:lpstr>
      <vt:lpstr>Игра «Повторюшка» Повтори слова: совок, санки, собака, …..  </vt:lpstr>
      <vt:lpstr>Игра «Повторюшка» Повтори слова: солнце, сок, сом,…</vt:lpstr>
      <vt:lpstr>Игра «Повторюшка» Повтори слова: ананас, колесо, лиса,…</vt:lpstr>
      <vt:lpstr>Игра «Посчитай предметы» 1 самолёт,2 самолёта, 3 самолёта, 4 самолёта, 5 самолётов, 6 самолётов…</vt:lpstr>
      <vt:lpstr>Игра «Найди маму» (у совы-совёнок, у аиста-аистёнок, у слона-слоненок, у осла- ослёнок)</vt:lpstr>
      <vt:lpstr>Игра «Один-много» (сапог- сапоги, носок- носки, колесо- колёса,..)</vt:lpstr>
      <vt:lpstr>Игра «Назови ласково» (ананас- ананасик, сумка-сумочка, стол-столик,…)</vt:lpstr>
      <vt:lpstr>Игра «Рифмушки»</vt:lpstr>
      <vt:lpstr>Игра «Замени картинки словами»</vt:lpstr>
      <vt:lpstr>Игра «Назови лишний предмет» (кресло, диван, стол, стул)</vt:lpstr>
      <vt:lpstr>Игра «Назови лишний предмет» (свинья, белка, собака, лиса, носорог)</vt:lpstr>
      <vt:lpstr>Игра «Назови лишний предмет» (стакан, тарелка, миска, кастрюля, сковорода)</vt:lpstr>
      <vt:lpstr>Игра «Превращай-ка»  (Замени первый звук в слове на звук [С] )</vt:lpstr>
      <vt:lpstr>Молодец!</vt:lpstr>
    </vt:vector>
  </TitlesOfParts>
  <Manager/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автоматизацию звука [С]</dc:title>
  <dc:subject/>
  <dc:creator>Корогодина Е.Н.</dc:creator>
  <cp:keywords/>
  <dc:description/>
  <cp:lastModifiedBy>user</cp:lastModifiedBy>
  <cp:revision>37</cp:revision>
  <dcterms:created xsi:type="dcterms:W3CDTF">2015-07-15T20:30:24Z</dcterms:created>
  <dcterms:modified xsi:type="dcterms:W3CDTF">2023-12-16T19:09:33Z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TC010690521049</vt:lpwstr>
  </property>
</Properties>
</file>