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259" r:id="rId7"/>
    <p:sldId id="277" r:id="rId8"/>
    <p:sldId id="278" r:id="rId9"/>
    <p:sldId id="261" r:id="rId10"/>
    <p:sldId id="280" r:id="rId11"/>
    <p:sldId id="28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328" y="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D77E77E-B450-44AA-A3D7-3776842DBB7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2206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F38F2DA-2ECD-4F6B-9108-87E118A5B9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4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10">
              <a:solidFill>
                <a:srgbClr val="000000"/>
              </a:solidFill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5930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5930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4EDAD95-1857-4AC9-BAD8-C284F00EC23F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01A0B85-24C8-4CF0-818A-9AA264F4F855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8FAE3F-AF4A-4074-993E-FA4FF02A1976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2184400"/>
            <a:ext cx="4459287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2184400"/>
            <a:ext cx="4460875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CD2B915-5B40-4F9D-8FC7-2AFA89F99CD8}" type="slidenum"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8C7C3F7-55EB-438A-9294-20A72F0492F0}" type="slidenum"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9C2B34D-2160-4B7D-AE70-61037C19C995}" type="slidenum"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3A9681B-84BB-4A58-9FD5-355D31471BB3}" type="slidenum"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C069AAD-FF87-4D0F-88B1-8B5E1C1A9824}" type="slidenum"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7B8E07B-FE1E-4A0B-BD94-088B0518CEBA}" type="slidenum"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E58759D-A6EF-4E85-8520-9F16E65BC4B2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1092200"/>
            <a:ext cx="2266950" cy="5570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092200"/>
            <a:ext cx="6653212" cy="5570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3EED841-F63A-41EA-97EE-7003EAD920ED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BE535DF-54A5-47D3-93EB-7CF321A1675C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186D6F3-0989-4FB9-A2D7-02D5089A207F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49FD80C-3937-45BD-9FF6-87A8223AFF12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4B8BEC3-CB58-4A25-B992-41B9C99ECE20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2184400"/>
            <a:ext cx="4459287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2184400"/>
            <a:ext cx="4460875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39D7CF4-CDC0-492C-A7AB-26E5904B600D}" type="slidenum"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2AF7F9A-6ACF-44BD-A980-ED0BCF6499DE}" type="slidenum"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26DB18E-AB95-43EE-A214-93A76877854A}" type="slidenum"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5C8DE9A-3F1B-4903-B248-6F58E0887454}" type="slidenum"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21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3706163-556B-4849-881E-3670A55B59FB}" type="slidenum"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3AA6854-3602-48D2-88B6-024DA6DB72DC}" type="slidenum"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712EC56-1F13-4550-8560-D11915065C1E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1092200"/>
            <a:ext cx="2266950" cy="5570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092200"/>
            <a:ext cx="6653212" cy="5570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4A0BC7-45D7-4C1A-8C25-26F208D861BF}" type="datetime1">
              <a:rPr lang="ru-RU" smtClean="0"/>
              <a:pPr lvl="0"/>
              <a:t>17.12.2023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6964AB-C942-4714-894A-7ABBC682E31F}" type="slidenum"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4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04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2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D4F0"/>
            </a:gs>
            <a:gs pos="100000">
              <a:srgbClr val="93AD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0080000" cy="75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8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0" y="7309440"/>
            <a:ext cx="10080000" cy="252000"/>
            <a:chOff x="0" y="7309440"/>
            <a:chExt cx="10080000" cy="252000"/>
          </a:xfrm>
        </p:grpSpPr>
        <p:sp>
          <p:nvSpPr>
            <p:cNvPr id="4" name="Rectangle 9"/>
            <p:cNvSpPr/>
            <p:nvPr/>
          </p:nvSpPr>
          <p:spPr>
            <a:xfrm>
              <a:off x="9660240" y="7309440"/>
              <a:ext cx="41976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10"/>
            <p:cNvSpPr/>
            <p:nvPr/>
          </p:nvSpPr>
          <p:spPr>
            <a:xfrm>
              <a:off x="7873560" y="7309440"/>
              <a:ext cx="174456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0" y="7309440"/>
              <a:ext cx="782964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503999" y="1091880"/>
            <a:ext cx="9072000" cy="1007999"/>
          </a:xfrm>
          <a:prstGeom prst="rect">
            <a:avLst/>
          </a:prstGeom>
          <a:noFill/>
          <a:ln>
            <a:noFill/>
          </a:ln>
        </p:spPr>
        <p:txBody>
          <a:bodyPr vert="horz" lIns="0" tIns="46800" rIns="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503999" y="2183760"/>
            <a:ext cx="9072000" cy="4478400"/>
          </a:xfrm>
          <a:prstGeom prst="rect">
            <a:avLst/>
          </a:prstGeom>
          <a:noFill/>
          <a:ln>
            <a:noFill/>
          </a:ln>
        </p:spPr>
        <p:txBody>
          <a:bodyPr vert="horz" lIns="0" tIns="46800" rIns="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8"/>
          <p:cNvSpPr txBox="1">
            <a:spLocks noGrp="1"/>
          </p:cNvSpPr>
          <p:nvPr>
            <p:ph type="dt" sz="half" idx="2"/>
          </p:nvPr>
        </p:nvSpPr>
        <p:spPr>
          <a:xfrm>
            <a:off x="7895519" y="7286399"/>
            <a:ext cx="1679759" cy="252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0">
              <a:buNone/>
              <a:tabLst/>
              <a:defRPr lang="ru-RU" sz="9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3EED841-F63A-41EA-97EE-7003EAD920ED}" type="datetime1">
              <a:rPr lang="ru-RU"/>
              <a:pPr lvl="0"/>
              <a:t>17.12.2023</a:t>
            </a:fld>
            <a:endParaRPr lang="ru-RU"/>
          </a:p>
        </p:txBody>
      </p:sp>
      <p:sp>
        <p:nvSpPr>
          <p:cNvPr id="10" name="Номер слайда 9"/>
          <p:cNvSpPr txBox="1">
            <a:spLocks noGrp="1"/>
          </p:cNvSpPr>
          <p:nvPr>
            <p:ph type="sldNum" sz="quarter" idx="4"/>
          </p:nvPr>
        </p:nvSpPr>
        <p:spPr>
          <a:xfrm>
            <a:off x="9636479" y="7286399"/>
            <a:ext cx="420120" cy="252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0">
              <a:buNone/>
              <a:tabLst/>
              <a:defRPr lang="ru-RU" sz="9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4930824-1C96-4D67-BE7E-0E12DA6D9EC1}" type="slidenum">
              <a:t>‹#›</a:t>
            </a:fld>
            <a:endParaRPr lang="ru-RU"/>
          </a:p>
        </p:txBody>
      </p:sp>
      <p:sp>
        <p:nvSpPr>
          <p:cNvPr id="11" name="Нижний колонтитул 10"/>
          <p:cNvSpPr txBox="1">
            <a:spLocks noGrp="1"/>
          </p:cNvSpPr>
          <p:nvPr>
            <p:ph type="ftr" sz="quarter" idx="3"/>
          </p:nvPr>
        </p:nvSpPr>
        <p:spPr>
          <a:xfrm>
            <a:off x="503280" y="7286399"/>
            <a:ext cx="7308000" cy="252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640" b="0" i="0" u="none" strike="noStrike" kern="1200" baseline="0">
          <a:ln>
            <a:noFill/>
          </a:ln>
          <a:solidFill>
            <a:srgbClr val="073E87"/>
          </a:solidFill>
          <a:latin typeface="Impact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47"/>
        </a:spcBef>
        <a:spcAft>
          <a:spcPts val="658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2210" b="0" i="0" u="none" strike="noStrike" kern="1200" baseline="0">
          <a:ln>
            <a:noFill/>
          </a:ln>
          <a:solidFill>
            <a:srgbClr val="073E87"/>
          </a:solidFill>
          <a:latin typeface="Times New Roman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D4F0"/>
            </a:gs>
            <a:gs pos="100000">
              <a:srgbClr val="93AD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0080000" cy="75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8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12" descr="bar_06.png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6840" y="437040"/>
            <a:ext cx="10094400" cy="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 descr="3_01.jpg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444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14"/>
          <p:cNvGrpSpPr/>
          <p:nvPr/>
        </p:nvGrpSpPr>
        <p:grpSpPr>
          <a:xfrm>
            <a:off x="0" y="7309440"/>
            <a:ext cx="10080000" cy="252000"/>
            <a:chOff x="0" y="7309440"/>
            <a:chExt cx="10080000" cy="252000"/>
          </a:xfrm>
        </p:grpSpPr>
        <p:sp>
          <p:nvSpPr>
            <p:cNvPr id="6" name="Rectangle 16"/>
            <p:cNvSpPr/>
            <p:nvPr/>
          </p:nvSpPr>
          <p:spPr>
            <a:xfrm>
              <a:off x="9660240" y="7309440"/>
              <a:ext cx="41976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7873560" y="7309440"/>
              <a:ext cx="174456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18"/>
            <p:cNvSpPr/>
            <p:nvPr/>
          </p:nvSpPr>
          <p:spPr>
            <a:xfrm>
              <a:off x="0" y="7309440"/>
              <a:ext cx="7829640" cy="25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503999" y="1091880"/>
            <a:ext cx="9072000" cy="1007999"/>
          </a:xfrm>
          <a:prstGeom prst="rect">
            <a:avLst/>
          </a:prstGeom>
          <a:noFill/>
          <a:ln>
            <a:noFill/>
          </a:ln>
        </p:spPr>
        <p:txBody>
          <a:bodyPr vert="horz" lIns="0" tIns="46800" rIns="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503999" y="2183760"/>
            <a:ext cx="9072000" cy="4478400"/>
          </a:xfrm>
          <a:prstGeom prst="rect">
            <a:avLst/>
          </a:prstGeom>
          <a:noFill/>
          <a:ln>
            <a:noFill/>
          </a:ln>
        </p:spPr>
        <p:txBody>
          <a:bodyPr vert="horz" lIns="0" tIns="46800" rIns="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0"/>
          <p:cNvSpPr txBox="1">
            <a:spLocks noGrp="1"/>
          </p:cNvSpPr>
          <p:nvPr>
            <p:ph type="dt" sz="half" idx="2"/>
          </p:nvPr>
        </p:nvSpPr>
        <p:spPr>
          <a:xfrm>
            <a:off x="7895519" y="7286399"/>
            <a:ext cx="1679759" cy="252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0">
              <a:buNone/>
              <a:tabLst/>
              <a:defRPr lang="ru-RU" sz="9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A4A0BC7-45D7-4C1A-8C25-26F208D861BF}" type="datetime1">
              <a:rPr lang="ru-RU"/>
              <a:pPr lvl="0"/>
              <a:t>17.12.2023</a:t>
            </a:fld>
            <a:endParaRPr lang="ru-RU"/>
          </a:p>
        </p:txBody>
      </p:sp>
      <p:sp>
        <p:nvSpPr>
          <p:cNvPr id="12" name="Номер слайда 11"/>
          <p:cNvSpPr txBox="1">
            <a:spLocks noGrp="1"/>
          </p:cNvSpPr>
          <p:nvPr>
            <p:ph type="sldNum" sz="quarter" idx="4"/>
          </p:nvPr>
        </p:nvSpPr>
        <p:spPr>
          <a:xfrm>
            <a:off x="9636479" y="7286399"/>
            <a:ext cx="420120" cy="252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0">
              <a:buNone/>
              <a:tabLst/>
              <a:defRPr lang="ru-RU" sz="9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7CA4347-B266-4DED-80FE-87DCA00DBD55}" type="slidenum">
              <a:t>‹#›</a:t>
            </a:fld>
            <a:endParaRPr lang="ru-RU"/>
          </a:p>
        </p:txBody>
      </p:sp>
      <p:sp>
        <p:nvSpPr>
          <p:cNvPr id="13" name="Нижний колонтитул 12"/>
          <p:cNvSpPr txBox="1">
            <a:spLocks noGrp="1"/>
          </p:cNvSpPr>
          <p:nvPr>
            <p:ph type="ftr" sz="quarter" idx="3"/>
          </p:nvPr>
        </p:nvSpPr>
        <p:spPr>
          <a:xfrm>
            <a:off x="503280" y="7286399"/>
            <a:ext cx="7308000" cy="252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640" b="0" i="0" u="none" strike="noStrike" kern="1200" baseline="0">
          <a:ln>
            <a:noFill/>
          </a:ln>
          <a:solidFill>
            <a:srgbClr val="073E87"/>
          </a:solidFill>
          <a:latin typeface="Impact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47"/>
        </a:spcBef>
        <a:spcAft>
          <a:spcPts val="658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2210" b="0" i="0" u="none" strike="noStrike" kern="1200" baseline="0">
          <a:ln>
            <a:noFill/>
          </a:ln>
          <a:solidFill>
            <a:srgbClr val="073E87"/>
          </a:solidFill>
          <a:latin typeface="Times New Roman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>
                <a:solidFill>
                  <a:srgbClr val="000080"/>
                </a:solidFill>
                <a:latin typeface="Comic Sans MS" pitchFamily="66"/>
                <a:cs typeface="Tahoma" pitchFamily="2"/>
              </a:rPr>
              <a:t>Постановка и автоматизация звука «Ц» в слогах и словах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09796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  <a:p>
            <a:pPr lvl="0" algn="r">
              <a:buNone/>
            </a:pPr>
            <a:endParaRPr lang="ru-RU" dirty="0"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8000" y="1818000"/>
            <a:ext cx="6263999" cy="453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2679" y="1081080"/>
            <a:ext cx="9072000" cy="1007999"/>
          </a:xfrm>
        </p:spPr>
        <p:txBody>
          <a:bodyPr wrap="square" tIns="4572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ru-RU" sz="4800">
                <a:solidFill>
                  <a:srgbClr val="FF0000"/>
                </a:solidFill>
                <a:latin typeface="Times New Roman" pitchFamily="18"/>
              </a:rPr>
              <a:t>Звуковая  зарядка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5879" y="2509560"/>
            <a:ext cx="9206640" cy="4444560"/>
          </a:xfrm>
        </p:spPr>
        <p:txBody>
          <a:bodyPr wrap="square" tIns="4572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499"/>
              </a:spcBef>
              <a:spcAft>
                <a:spcPts val="598"/>
              </a:spcAft>
              <a:buNone/>
            </a:pPr>
            <a:endParaRPr lang="ru-RU" sz="2000"/>
          </a:p>
          <a:p>
            <a:pPr marL="0" lvl="0" indent="0" hangingPunct="1">
              <a:spcBef>
                <a:spcPts val="499"/>
              </a:spcBef>
              <a:spcAft>
                <a:spcPts val="598"/>
              </a:spcAft>
              <a:buNone/>
            </a:pPr>
            <a:endParaRPr lang="ru-RU" sz="2000"/>
          </a:p>
          <a:p>
            <a:pPr marL="0" lvl="0" indent="0" hangingPunct="1">
              <a:spcBef>
                <a:spcPts val="499"/>
              </a:spcBef>
              <a:spcAft>
                <a:spcPts val="598"/>
              </a:spcAft>
              <a:buNone/>
            </a:pPr>
            <a:endParaRPr lang="ru-RU" sz="2000"/>
          </a:p>
        </p:txBody>
      </p:sp>
      <p:pic>
        <p:nvPicPr>
          <p:cNvPr id="4" name="Схема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20" y="2661480"/>
            <a:ext cx="9656640" cy="511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:\алфавит\зарядка\00019534.jp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4920" y="3634560"/>
            <a:ext cx="2633400" cy="41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рямоугольни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01520" y="3393000"/>
            <a:ext cx="5833080" cy="131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Прямоугольни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66720" y="5416200"/>
            <a:ext cx="4381920" cy="12164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1"/>
          <p:cNvSpPr/>
          <p:nvPr/>
        </p:nvSpPr>
        <p:spPr>
          <a:xfrm>
            <a:off x="9636840" y="7286760"/>
            <a:ext cx="420120" cy="2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F224025-8C45-4668-8AFA-3777C74C21C2}" type="slidenum">
              <a:t>10</a:t>
            </a:fld>
            <a:endParaRPr lang="ru-RU" sz="9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9800" y="1434600"/>
            <a:ext cx="5038200" cy="56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999" y="503999"/>
            <a:ext cx="9072000" cy="100799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ru-RU" sz="2400">
                <a:latin typeface="Arial" pitchFamily="34"/>
              </a:rPr>
              <a:t>              Помоги цыпленку, веди мышкой по дорожке, </a:t>
            </a:r>
            <a:br>
              <a:rPr lang="ru-RU" sz="2400">
                <a:latin typeface="Arial" pitchFamily="34"/>
              </a:rPr>
            </a:br>
            <a:r>
              <a:rPr lang="ru-RU" sz="2400">
                <a:latin typeface="Arial" pitchFamily="34"/>
              </a:rPr>
              <a:t>                  произнося: Ц-Ц-Ц-Ц-Ц...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/>
        <p:txBody>
          <a:bodyPr tIns="0" bIns="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7F7F7F"/>
              </a:buClr>
              <a:buSzPct val="100000"/>
              <a:buFont typeface="Wingdings" pitchFamily="2"/>
              <a:buChar char=""/>
            </a:lvl2pPr>
            <a:lvl3pPr lvl="2">
              <a:buClr>
                <a:srgbClr val="073E87"/>
              </a:buClr>
              <a:buSzPct val="100000"/>
              <a:buFont typeface="Wingdings" pitchFamily="2"/>
              <a:buChar char=""/>
            </a:lvl3pPr>
            <a:lvl4pPr lvl="3">
              <a:buClr>
                <a:srgbClr val="7F7F7F"/>
              </a:buClr>
              <a:buSzPct val="100000"/>
              <a:buFont typeface="Wingdings" pitchFamily="2"/>
              <a:buChar char=""/>
            </a:lvl4pPr>
            <a:lvl5pPr lvl="4">
              <a:buClr>
                <a:srgbClr val="7F7F7F"/>
              </a:buClr>
              <a:buSzPct val="100000"/>
              <a:buFont typeface="Wingdings" pitchFamily="2"/>
              <a:buChar char=""/>
            </a:lvl5pPr>
            <a:lvl6pPr lvl="5">
              <a:buClr>
                <a:srgbClr val="7F7F7F"/>
              </a:buClr>
              <a:buSzPct val="100000"/>
              <a:buFont typeface="Wingdings" pitchFamily="2"/>
              <a:buChar char=""/>
            </a:lvl6pPr>
            <a:lvl7pPr lvl="6">
              <a:buClr>
                <a:srgbClr val="7F7F7F"/>
              </a:buClr>
              <a:buSzPct val="100000"/>
              <a:buFont typeface="Wingdings" pitchFamily="2"/>
              <a:buChar char=""/>
            </a:lvl7pPr>
            <a:lvl8pPr lvl="7">
              <a:buClr>
                <a:srgbClr val="7F7F7F"/>
              </a:buClr>
              <a:buSzPct val="100000"/>
              <a:buFont typeface="Wingdings" pitchFamily="2"/>
              <a:buChar char=""/>
            </a:lvl8pPr>
            <a:lvl9pPr lvl="8">
              <a:buClr>
                <a:srgbClr val="7F7F7F"/>
              </a:buClr>
              <a:buSzPct val="100000"/>
              <a:buFont typeface="Wingdings" pitchFamily="2"/>
              <a:buChar char=""/>
            </a:lvl9pPr>
          </a:lstStyle>
          <a:p>
            <a:pPr marL="0" indent="0" algn="ctr">
              <a:spcBef>
                <a:spcPts val="499"/>
              </a:spcBef>
              <a:spcAft>
                <a:spcPts val="598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ru-RU">
                <a:solidFill>
                  <a:srgbClr val="FF0000"/>
                </a:solidFill>
                <a:latin typeface="Times New Roman" pitchFamily="18"/>
              </a:rPr>
              <a:t>Повторить слоги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183760"/>
            <a:ext cx="6983999" cy="4656240"/>
          </a:xfrm>
        </p:spPr>
        <p:txBody>
          <a:bodyPr wrap="square" tIns="4572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800">
                <a:solidFill>
                  <a:srgbClr val="000000"/>
                </a:solidFill>
              </a:rPr>
              <a:t>ца – ца – ца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800">
                <a:solidFill>
                  <a:srgbClr val="000000"/>
                </a:solidFill>
              </a:rPr>
              <a:t>цо – цо – цо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800">
                <a:solidFill>
                  <a:srgbClr val="000000"/>
                </a:solidFill>
              </a:rPr>
              <a:t>цу – цу – цу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800">
                <a:solidFill>
                  <a:srgbClr val="000000"/>
                </a:solidFill>
              </a:rPr>
              <a:t>ци – ци – ци </a:t>
            </a:r>
            <a:r>
              <a:rPr lang="ru-RU" sz="4000">
                <a:solidFill>
                  <a:srgbClr val="000000"/>
                </a:solidFill>
              </a:rPr>
              <a:t> 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472000" y="2088000"/>
            <a:ext cx="4451760" cy="4536000"/>
          </a:xfrm>
        </p:spPr>
        <p:txBody>
          <a:bodyPr wrap="square" tIns="4572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ru-RU"/>
          </a:p>
        </p:txBody>
      </p:sp>
      <p:sp>
        <p:nvSpPr>
          <p:cNvPr id="5" name="Номер слайда 1"/>
          <p:cNvSpPr/>
          <p:nvPr/>
        </p:nvSpPr>
        <p:spPr>
          <a:xfrm>
            <a:off x="9636840" y="7286760"/>
            <a:ext cx="420120" cy="2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8337255-4CD9-4499-9E67-4B60276DFE08}" type="slidenum">
              <a:t>12</a:t>
            </a:fld>
            <a:endParaRPr lang="ru-RU" sz="9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8000" y="2183760"/>
            <a:ext cx="4536000" cy="3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>
                <a:solidFill>
                  <a:srgbClr val="0000FF"/>
                </a:solidFill>
                <a:cs typeface="Tahoma" pitchFamily="2"/>
              </a:rPr>
              <a:t>Прямой слог</a:t>
            </a: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endParaRPr lang="ru-RU"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360" y="2232000"/>
            <a:ext cx="1952280" cy="20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0000" y="2232000"/>
            <a:ext cx="2180880" cy="19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88000" y="2664000"/>
            <a:ext cx="23760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81080" y="4392000"/>
            <a:ext cx="194291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796160" y="4427279"/>
            <a:ext cx="1275840" cy="262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366440" y="5144040"/>
            <a:ext cx="1609560" cy="21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864000"/>
            <a:ext cx="34560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000" y="1080000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2000" y="4248000"/>
            <a:ext cx="4781880" cy="255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3999" y="3474000"/>
            <a:ext cx="2261520" cy="32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Повторить слоги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183760"/>
            <a:ext cx="4451760" cy="4536000"/>
          </a:xfrm>
        </p:spPr>
        <p:txBody>
          <a:bodyPr wrap="square" tIns="4572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000">
                <a:solidFill>
                  <a:srgbClr val="000000"/>
                </a:solidFill>
              </a:rPr>
              <a:t>ац – оц – уц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000">
                <a:solidFill>
                  <a:srgbClr val="000000"/>
                </a:solidFill>
              </a:rPr>
              <a:t>ац – ёц – иц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000">
                <a:solidFill>
                  <a:srgbClr val="000000"/>
                </a:solidFill>
              </a:rPr>
              <a:t>ац – оц – яц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r>
              <a:rPr lang="ru-RU" sz="4000">
                <a:solidFill>
                  <a:srgbClr val="000000"/>
                </a:solidFill>
              </a:rPr>
              <a:t>ыц – уц – оц  </a:t>
            </a:r>
          </a:p>
          <a:p>
            <a:pPr marL="0" lvl="0" indent="0" hangingPunct="1">
              <a:spcBef>
                <a:spcPts val="998"/>
              </a:spcBef>
              <a:spcAft>
                <a:spcPts val="598"/>
              </a:spcAft>
              <a:buClr>
                <a:srgbClr val="000000"/>
              </a:buClr>
            </a:pP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23880" y="2183760"/>
            <a:ext cx="4451760" cy="4536000"/>
          </a:xfrm>
        </p:spPr>
        <p:txBody>
          <a:bodyPr wrap="square" tIns="4572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47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221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39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176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073E87"/>
              </a:buClr>
              <a:buSzPct val="100000"/>
              <a:buFont typeface="Wingdings" pitchFamily="2"/>
              <a:buChar char="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83"/>
              </a:spcBef>
              <a:spcAft>
                <a:spcPts val="658"/>
              </a:spcAft>
              <a:buClr>
                <a:srgbClr val="7F7F7F"/>
              </a:buClr>
              <a:buSzPct val="100000"/>
              <a:buFont typeface="Wingdings" pitchFamily="2"/>
              <a:buChar char="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540" b="0" i="0" u="none" strike="noStrike" kern="1200" baseline="0">
                <a:ln>
                  <a:noFill/>
                </a:ln>
                <a:solidFill>
                  <a:srgbClr val="073E87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z="4400"/>
              <a:t>ец – иц – уц</a:t>
            </a:r>
          </a:p>
          <a:p>
            <a:pPr lvl="0"/>
            <a:r>
              <a:rPr lang="ru-RU" sz="4400"/>
              <a:t>ыц – иц – уц</a:t>
            </a:r>
          </a:p>
          <a:p>
            <a:pPr lvl="0"/>
            <a:r>
              <a:rPr lang="ru-RU" sz="4400"/>
              <a:t>ец – уц – иц</a:t>
            </a:r>
          </a:p>
          <a:p>
            <a:pPr lvl="0"/>
            <a:r>
              <a:rPr lang="ru-RU" sz="4400"/>
              <a:t>уц – ец – ац  </a:t>
            </a:r>
          </a:p>
        </p:txBody>
      </p:sp>
      <p:sp>
        <p:nvSpPr>
          <p:cNvPr id="5" name="Номер слайда 1"/>
          <p:cNvSpPr/>
          <p:nvPr/>
        </p:nvSpPr>
        <p:spPr>
          <a:xfrm>
            <a:off x="9636840" y="7286760"/>
            <a:ext cx="420120" cy="2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BB96F9F-D70D-48AF-A8D6-AA3914BEF22D}" type="slidenum">
              <a:t>15</a:t>
            </a:fld>
            <a:endParaRPr lang="ru-RU" sz="9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>
                <a:solidFill>
                  <a:srgbClr val="0000FF"/>
                </a:solidFill>
                <a:cs typeface="Tahoma" pitchFamily="2"/>
              </a:rPr>
              <a:t>ОБРАТНЫЙ СЛОГ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600000"/>
            <a:ext cx="2135520" cy="34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6000" y="1776960"/>
            <a:ext cx="2592000" cy="340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28000" y="1655999"/>
            <a:ext cx="26532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36000" y="4573800"/>
            <a:ext cx="2736000" cy="2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700999"/>
            <a:ext cx="6313320" cy="45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-monsite.com/s/2008/02/03/eosairsoftgun/v946g5hqx8rznj3mnlwv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7040" y="409320"/>
            <a:ext cx="1935720" cy="216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://www.valday-service.ru/blog/wp-content/uploads/2012/06/%D0%BC%D1%83%D0%B6%D1%87%D0%B8%D0%BD%D0%B0-%D0%B7%D0%B0%D1%89%D0%B8%D1%82%D0%BD%D0%B8%D0%BA.jpe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33680" y="430560"/>
            <a:ext cx="1928519" cy="195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http://im2-tub-ru.yandex.net/i?id=258760030-14-72&amp;n=2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75360" y="470520"/>
            <a:ext cx="2418480" cy="188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http://repace.ru/files/images/9.jpg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46520" y="5550840"/>
            <a:ext cx="1788480" cy="13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http://www.vysokovo.ru/arhives/news/00513.jpg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09320" y="3191760"/>
            <a:ext cx="1989719" cy="14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http://im4-tub-ru.yandex.net/i?id=41970434-45-72&amp;n=21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687760" y="3009960"/>
            <a:ext cx="2487240" cy="167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8" descr="http://media.realitatea.ro/multimedia/image/201001/w728/injection_06200700.jpg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022840" y="5529960"/>
            <a:ext cx="2418480" cy="141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0" descr="http://www.litprichal.ru/upload/293/13899388350546.jpg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596840" y="423360"/>
            <a:ext cx="2021399" cy="203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2" descr="http://im3-tub-ru.yandex.net/i?id=286695196-42-72&amp;n=21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4616280" y="5529960"/>
            <a:ext cx="2614320" cy="151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http://i.obozrevatel.ua/2/1251007/506188.jpg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7533720" y="5529960"/>
            <a:ext cx="2103480" cy="14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6" descr="http://cc-cv.ru/p/39/39010141a47b.jpg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5591160" y="2983679"/>
            <a:ext cx="2325960" cy="178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8" descr="http://mediananny.com/content/images/original/41585.jpg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8009279" y="2962799"/>
            <a:ext cx="1996920" cy="15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4"/>
          <p:cNvSpPr/>
          <p:nvPr/>
        </p:nvSpPr>
        <p:spPr>
          <a:xfrm>
            <a:off x="7906319" y="2084040"/>
            <a:ext cx="27972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400" b="0" i="0" u="none" strike="noStrike" kern="1200">
                <a:ln>
                  <a:noFill/>
                </a:ln>
                <a:solidFill>
                  <a:srgbClr val="000000"/>
                </a:solidFill>
                <a:latin typeface="Impact" pitchFamily="34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15" name="Прямоугольник 6"/>
          <p:cNvSpPr/>
          <p:nvPr/>
        </p:nvSpPr>
        <p:spPr>
          <a:xfrm>
            <a:off x="2196000" y="3240"/>
            <a:ext cx="6228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Отработка названий картинок</a:t>
            </a:r>
          </a:p>
        </p:txBody>
      </p:sp>
      <p:sp>
        <p:nvSpPr>
          <p:cNvPr id="16" name="Прямоугольник 1"/>
          <p:cNvSpPr/>
          <p:nvPr/>
        </p:nvSpPr>
        <p:spPr>
          <a:xfrm>
            <a:off x="701280" y="2495160"/>
            <a:ext cx="137195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боец</a:t>
            </a:r>
          </a:p>
        </p:txBody>
      </p:sp>
      <p:sp>
        <p:nvSpPr>
          <p:cNvPr id="17" name="Прямоугольник 9"/>
          <p:cNvSpPr/>
          <p:nvPr/>
        </p:nvSpPr>
        <p:spPr>
          <a:xfrm>
            <a:off x="7368839" y="2281680"/>
            <a:ext cx="186263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пловец</a:t>
            </a:r>
          </a:p>
        </p:txBody>
      </p:sp>
      <p:sp>
        <p:nvSpPr>
          <p:cNvPr id="18" name="Прямоугольник 11"/>
          <p:cNvSpPr/>
          <p:nvPr/>
        </p:nvSpPr>
        <p:spPr>
          <a:xfrm>
            <a:off x="2903040" y="2346480"/>
            <a:ext cx="13096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отец</a:t>
            </a:r>
          </a:p>
        </p:txBody>
      </p:sp>
      <p:sp>
        <p:nvSpPr>
          <p:cNvPr id="19" name="Прямоугольник 12"/>
          <p:cNvSpPr/>
          <p:nvPr/>
        </p:nvSpPr>
        <p:spPr>
          <a:xfrm>
            <a:off x="285120" y="6660000"/>
            <a:ext cx="174383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кузнец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621000" y="4618080"/>
            <a:ext cx="175751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огурец</a:t>
            </a:r>
          </a:p>
        </p:txBody>
      </p:sp>
      <p:sp>
        <p:nvSpPr>
          <p:cNvPr id="21" name="Прямоугольник 14"/>
          <p:cNvSpPr/>
          <p:nvPr/>
        </p:nvSpPr>
        <p:spPr>
          <a:xfrm>
            <a:off x="3092040" y="4546079"/>
            <a:ext cx="155339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тунец</a:t>
            </a:r>
          </a:p>
        </p:txBody>
      </p:sp>
      <p:sp>
        <p:nvSpPr>
          <p:cNvPr id="22" name="Прямоугольник 15"/>
          <p:cNvSpPr/>
          <p:nvPr/>
        </p:nvSpPr>
        <p:spPr>
          <a:xfrm>
            <a:off x="2647439" y="6660000"/>
            <a:ext cx="173016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шприц</a:t>
            </a:r>
          </a:p>
        </p:txBody>
      </p:sp>
      <p:sp>
        <p:nvSpPr>
          <p:cNvPr id="23" name="Прямоугольник 16"/>
          <p:cNvSpPr/>
          <p:nvPr/>
        </p:nvSpPr>
        <p:spPr>
          <a:xfrm>
            <a:off x="4642560" y="2358720"/>
            <a:ext cx="204263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скворец</a:t>
            </a:r>
          </a:p>
        </p:txBody>
      </p:sp>
      <p:sp>
        <p:nvSpPr>
          <p:cNvPr id="24" name="Прямоугольник 17"/>
          <p:cNvSpPr/>
          <p:nvPr/>
        </p:nvSpPr>
        <p:spPr>
          <a:xfrm>
            <a:off x="5181480" y="6796800"/>
            <a:ext cx="15868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певец</a:t>
            </a:r>
          </a:p>
        </p:txBody>
      </p:sp>
      <p:sp>
        <p:nvSpPr>
          <p:cNvPr id="25" name="Прямоугольник 18"/>
          <p:cNvSpPr/>
          <p:nvPr/>
        </p:nvSpPr>
        <p:spPr>
          <a:xfrm>
            <a:off x="7505280" y="6829919"/>
            <a:ext cx="233532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продавец</a:t>
            </a:r>
          </a:p>
        </p:txBody>
      </p:sp>
      <p:sp>
        <p:nvSpPr>
          <p:cNvPr id="26" name="Прямоугольник 19"/>
          <p:cNvSpPr/>
          <p:nvPr/>
        </p:nvSpPr>
        <p:spPr>
          <a:xfrm>
            <a:off x="6341760" y="4618080"/>
            <a:ext cx="156276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песец</a:t>
            </a:r>
          </a:p>
        </p:txBody>
      </p:sp>
      <p:sp>
        <p:nvSpPr>
          <p:cNvPr id="27" name="Прямоугольник 20"/>
          <p:cNvSpPr/>
          <p:nvPr/>
        </p:nvSpPr>
        <p:spPr>
          <a:xfrm>
            <a:off x="7983360" y="4619880"/>
            <a:ext cx="214956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леденец</a:t>
            </a:r>
          </a:p>
        </p:txBody>
      </p:sp>
      <p:sp>
        <p:nvSpPr>
          <p:cNvPr id="28" name="Номер слайда 2"/>
          <p:cNvSpPr/>
          <p:nvPr/>
        </p:nvSpPr>
        <p:spPr>
          <a:xfrm>
            <a:off x="9636840" y="7286760"/>
            <a:ext cx="420120" cy="2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B6B4032-B22E-4BA7-90E8-672601C95FC1}" type="slidenum">
              <a:t>18</a:t>
            </a:fld>
            <a:endParaRPr lang="ru-RU" sz="9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>
                <a:solidFill>
                  <a:srgbClr val="0000FF"/>
                </a:solidFill>
                <a:cs typeface="Tahoma" pitchFamily="2"/>
              </a:rPr>
              <a:t>СТЕЧЕНИЕ СОГЛАСНЫХ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64000" y="2168639"/>
            <a:ext cx="1618920" cy="22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1368000"/>
            <a:ext cx="2520000" cy="16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0" y="1224000"/>
            <a:ext cx="2592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177680" y="4407839"/>
            <a:ext cx="1894319" cy="24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93719" y="3719520"/>
            <a:ext cx="2906280" cy="290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359" y="43200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>
                <a:cs typeface="Tahoma" pitchFamily="2"/>
              </a:rPr>
              <a:t>Найти на картинках слова со звуком Ц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4520" y="1736999"/>
            <a:ext cx="8511480" cy="56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5320" y="373320"/>
            <a:ext cx="5476680" cy="668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428400"/>
            <a:ext cx="6820559" cy="67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cs typeface="Tahoma" pitchFamily="2"/>
              </a:rPr>
              <a:t>Вы все МОЛОДЦЫ!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77400" y="1734840"/>
            <a:ext cx="4514400" cy="523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000080"/>
                </a:solidFill>
                <a:cs typeface="Tahoma" pitchFamily="2"/>
              </a:rPr>
              <a:t>Характеристика звука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101680"/>
            <a:ext cx="9216000" cy="265031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 algn="just">
              <a:buNone/>
            </a:pPr>
            <a:r>
              <a:rPr lang="ru-RU" sz="2800" b="1">
                <a:latin typeface="Comic Sans MS" pitchFamily="66"/>
                <a:cs typeface="Tahoma" pitchFamily="2"/>
              </a:rPr>
              <a:t>Звук </a:t>
            </a:r>
            <a:r>
              <a:rPr lang="en-US" sz="2800" b="1">
                <a:latin typeface="Comic Sans MS" pitchFamily="66"/>
                <a:cs typeface="Tahoma" pitchFamily="2"/>
              </a:rPr>
              <a:t>[</a:t>
            </a:r>
            <a:r>
              <a:rPr lang="ru-RU" sz="2800" b="1">
                <a:latin typeface="Comic Sans MS" pitchFamily="66"/>
                <a:cs typeface="Tahoma" pitchFamily="2"/>
              </a:rPr>
              <a:t>Ц</a:t>
            </a:r>
            <a:r>
              <a:rPr lang="en-US" sz="2800" b="1">
                <a:latin typeface="Comic Sans MS" pitchFamily="66"/>
                <a:cs typeface="Tahoma" pitchFamily="2"/>
              </a:rPr>
              <a:t>]</a:t>
            </a:r>
            <a:r>
              <a:rPr lang="ru-RU" sz="2800" b="1">
                <a:latin typeface="Comic Sans MS" pitchFamily="66"/>
                <a:cs typeface="Tahoma" pitchFamily="2"/>
              </a:rPr>
              <a:t>- согласный (наличие преграды в ротовой полости), ротовой, глухой, смычно-щелевой (по способу образования), переднеязычный (по месту образования),твердый.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 rot="10200">
            <a:off x="5145859" y="2106397"/>
            <a:ext cx="3427920" cy="38646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96000" y="4392000"/>
            <a:ext cx="3816000" cy="261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000080"/>
                </a:solidFill>
                <a:cs typeface="Tahoma" pitchFamily="2"/>
              </a:rPr>
              <a:t>Особенности артикуляции.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4200480" cy="6797160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>
              <a:buNone/>
            </a:pP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r>
              <a:rPr lang="ru-RU">
                <a:cs typeface="Tahoma" pitchFamily="2"/>
              </a:rPr>
              <a:t>Вначале спинка языка круто выгнута и касается бугорков за верхними зубами, кончик языка упирается в нижние зубы. Затем спинка языка опускается до положения. занимаемого при произнесении звука С, а кончик языка остается на месте. Голосовые связки не работают, горло не не дрожит (нет голоса).</a:t>
            </a:r>
            <a:br>
              <a:rPr lang="ru-RU">
                <a:cs typeface="Tahoma" pitchFamily="2"/>
              </a:rPr>
            </a:b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r>
              <a:rPr lang="ru-RU">
                <a:cs typeface="Tahoma" pitchFamily="2"/>
              </a:rPr>
              <a:t/>
            </a:r>
            <a:br>
              <a:rPr lang="ru-RU">
                <a:cs typeface="Tahoma" pitchFamily="2"/>
              </a:rPr>
            </a:br>
            <a:endParaRPr lang="ru-RU">
              <a:cs typeface="Tahoma" pitchFamily="2"/>
            </a:endParaRPr>
          </a:p>
          <a:p>
            <a:pPr lvl="0">
              <a:buNone/>
            </a:pPr>
            <a:endParaRPr lang="ru-RU"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10400" y="2664000"/>
            <a:ext cx="3117600" cy="38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555480"/>
            <a:ext cx="8608320" cy="632069"/>
          </a:xfrm>
        </p:spPr>
        <p:txBody>
          <a:bodyPr/>
          <a:lstStyle/>
          <a:p>
            <a:r>
              <a:rPr lang="ru-RU" dirty="0"/>
              <a:t>При артикуляции звука [ ц ]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79" y="1043533"/>
            <a:ext cx="8608320" cy="5442947"/>
          </a:xfrm>
        </p:spPr>
        <p:txBody>
          <a:bodyPr/>
          <a:lstStyle/>
          <a:p>
            <a:r>
              <a:rPr lang="ru-RU" dirty="0"/>
              <a:t>Постановку звука ц начинаем только при условии хорошего произношения звуков с и т.</a:t>
            </a:r>
            <a:br>
              <a:rPr lang="ru-RU" dirty="0"/>
            </a:br>
            <a:r>
              <a:rPr lang="ru-RU" dirty="0"/>
              <a:t>При произнесении звука.</a:t>
            </a:r>
            <a:br>
              <a:rPr lang="ru-RU" dirty="0"/>
            </a:br>
            <a:r>
              <a:rPr lang="ru-RU" dirty="0"/>
              <a:t>1. Кончик языка, как при произнесении звука с, упирается в передние нижние зубы. Язык приподнимаем и выгибаем «горка». Передняя часть спинки языка должна сомкнуться с нёбом (у альвеол). Язык широко распластан, боковые края напряжены. В момент выдоха переднюю часть спинки мгновенно размыкаем с нёбом. Кончик языка слегка отдёргиваем от нижних зубов, этим самым усиливаем толчок воздушной струи.</a:t>
            </a:r>
            <a:br>
              <a:rPr lang="ru-RU" dirty="0"/>
            </a:br>
            <a:r>
              <a:rPr lang="ru-RU" dirty="0"/>
              <a:t>2. Губы растягиваем в улыбке.</a:t>
            </a:r>
            <a:br>
              <a:rPr lang="ru-RU" dirty="0"/>
            </a:br>
            <a:r>
              <a:rPr lang="ru-RU" dirty="0"/>
              <a:t>3. Зубы при произнесении звука смыкаем или сближаем. При произнесении гласного звука в прямых слогах зубы размыкаются.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79" y="611485"/>
            <a:ext cx="8608320" cy="5874995"/>
          </a:xfrm>
        </p:spPr>
        <p:txBody>
          <a:bodyPr/>
          <a:lstStyle/>
          <a:p>
            <a:r>
              <a:rPr lang="ru-RU" dirty="0"/>
              <a:t>4. Воздух выдыхаем толчком в момент размыкания языка с нёбом. На тыльной стороне ладони, поднесённой ко рту, ощущается холодный поток воздуха.</a:t>
            </a:r>
            <a:br>
              <a:rPr lang="ru-RU" dirty="0"/>
            </a:br>
            <a:r>
              <a:rPr lang="ru-RU" dirty="0"/>
              <a:t>5. Голосовые складки разомкнуты и не вибрируют, поэтому образуется глухой звук ц.</a:t>
            </a:r>
          </a:p>
          <a:p>
            <a:r>
              <a:rPr lang="ru-RU" dirty="0"/>
              <a:t>Звук ц твёрдый.</a:t>
            </a:r>
          </a:p>
          <a:p>
            <a:r>
              <a:rPr lang="ru-RU" dirty="0"/>
              <a:t>Звук ц образуется при слиянии звуков т и с.</a:t>
            </a:r>
            <a:br>
              <a:rPr lang="ru-RU" dirty="0"/>
            </a:br>
            <a:r>
              <a:rPr lang="ru-RU" dirty="0"/>
              <a:t>При произнесении звука ц выдыхаемая струя воздуха является сильной с взрывным характером, как при произнесении звука т, а произнесение звука с придаёт аффрикате ц свистящий оттенок.</a:t>
            </a:r>
            <a:br>
              <a:rPr lang="ru-RU" dirty="0"/>
            </a:br>
            <a:r>
              <a:rPr lang="ru-RU" dirty="0"/>
              <a:t>Хорошее произнесение звуков т и с в отдельности ещё не гарантирует быструю постановку звука ц по подражанию.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0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8000" y="1703520"/>
            <a:ext cx="8608320" cy="564048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>
              <a:buNone/>
            </a:pPr>
            <a:r>
              <a:rPr lang="ru-RU" sz="2200" dirty="0">
                <a:solidFill>
                  <a:srgbClr val="0000FF"/>
                </a:solidFill>
                <a:cs typeface="Tahoma" pitchFamily="2"/>
              </a:rPr>
              <a:t/>
            </a:r>
            <a:br>
              <a:rPr lang="ru-RU" sz="2200" dirty="0">
                <a:solidFill>
                  <a:srgbClr val="0000FF"/>
                </a:solidFill>
                <a:cs typeface="Tahoma" pitchFamily="2"/>
              </a:rPr>
            </a:br>
            <a:r>
              <a:rPr lang="ru-RU" sz="2800" dirty="0" smtClean="0">
                <a:solidFill>
                  <a:srgbClr val="0000FF"/>
                </a:solidFill>
                <a:cs typeface="Tahoma" pitchFamily="2"/>
              </a:rPr>
              <a:t>1</a:t>
            </a: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. Автоматизация звука в изолированном виде в играх на звукоподражание:</a:t>
            </a:r>
          </a:p>
          <a:p>
            <a:pPr lvl="0">
              <a:buNone/>
            </a:pP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·	Как поет песенку сверчок? - ц-ц-ц</a:t>
            </a:r>
          </a:p>
          <a:p>
            <a:pPr lvl="0">
              <a:buNone/>
            </a:pP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2. Автоматизация звука в слогах и словах:</a:t>
            </a:r>
          </a:p>
          <a:p>
            <a:pPr lvl="0">
              <a:buNone/>
            </a:pP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·	открытых типа: </a:t>
            </a:r>
            <a:r>
              <a:rPr lang="ru-RU" sz="2800" dirty="0" err="1">
                <a:solidFill>
                  <a:srgbClr val="0000FF"/>
                </a:solidFill>
                <a:cs typeface="Tahoma" pitchFamily="2"/>
              </a:rPr>
              <a:t>согласный+гласный</a:t>
            </a: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 (ЦА, ЦО, ЦУ, ЦИ, ЦЕ)</a:t>
            </a:r>
          </a:p>
          <a:p>
            <a:pPr lvl="0">
              <a:buNone/>
            </a:pP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·	включение отработанных слогов в слова (на всех этапах п.2)</a:t>
            </a:r>
          </a:p>
          <a:p>
            <a:pPr lvl="0">
              <a:buNone/>
            </a:pP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·	автоматизация в закрытых слогах типа: </a:t>
            </a:r>
            <a:r>
              <a:rPr lang="ru-RU" sz="2800" dirty="0" err="1">
                <a:solidFill>
                  <a:srgbClr val="0000FF"/>
                </a:solidFill>
                <a:cs typeface="Tahoma" pitchFamily="2"/>
              </a:rPr>
              <a:t>гласный+согласный</a:t>
            </a: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 (АЦ, ОЦ, УЦ, ЫЦ, ИЦ и т.п.)</a:t>
            </a:r>
          </a:p>
          <a:p>
            <a:pPr lvl="0">
              <a:buNone/>
            </a:pPr>
            <a:r>
              <a:rPr lang="ru-RU" sz="2800" dirty="0">
                <a:solidFill>
                  <a:srgbClr val="0000FF"/>
                </a:solidFill>
                <a:cs typeface="Tahoma" pitchFamily="2"/>
              </a:rPr>
              <a:t>·	автоматизация слогов со стечением согласных типа: </a:t>
            </a:r>
            <a:r>
              <a:rPr lang="ru-RU" sz="2800" dirty="0" err="1">
                <a:solidFill>
                  <a:srgbClr val="0000FF"/>
                </a:solidFill>
                <a:cs typeface="Tahoma" pitchFamily="2"/>
              </a:rPr>
              <a:t>согласный+согласный+гласный</a:t>
            </a:r>
            <a:endParaRPr lang="ru-RU" sz="2800" dirty="0">
              <a:solidFill>
                <a:srgbClr val="0000FF"/>
              </a:solidFill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72440" y="155520"/>
            <a:ext cx="1447560" cy="14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4000" y="432000"/>
            <a:ext cx="7813080" cy="75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 algn="ctr" rtl="0" hangingPunct="0">
              <a:buNone/>
              <a:tabLst/>
              <a:defRPr sz="2600">
                <a:solidFill>
                  <a:srgbClr val="000000"/>
                </a:solidFill>
                <a:latin typeface="Arial" pitchFamily="34"/>
              </a:defRPr>
            </a:pPr>
            <a:r>
              <a:rPr lang="ru-RU" sz="2600" b="1"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rPr>
              <a:t>Последовательность работы по автоматизации звука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555480"/>
            <a:ext cx="8608320" cy="704077"/>
          </a:xfrm>
        </p:spPr>
        <p:txBody>
          <a:bodyPr/>
          <a:lstStyle/>
          <a:p>
            <a:r>
              <a:rPr lang="ru-RU" dirty="0"/>
              <a:t>ПОДГОТОВИТЕЛЬНЫЕ УПРАЖНЕНИЯ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2" y="1043533"/>
            <a:ext cx="9720833" cy="5442947"/>
          </a:xfrm>
        </p:spPr>
        <p:txBody>
          <a:bodyPr/>
          <a:lstStyle/>
          <a:p>
            <a:pPr marL="108000" indent="0" algn="just">
              <a:buNone/>
            </a:pPr>
            <a:r>
              <a:rPr lang="ru-RU" i="1" dirty="0"/>
              <a:t>Упражнение для развития напора выдыхаемого воздуха.</a:t>
            </a:r>
          </a:p>
          <a:p>
            <a:pPr algn="just"/>
            <a:r>
              <a:rPr lang="ru-RU" dirty="0"/>
              <a:t>Для этого просовываем между зубами кончик языка. Прижимаем кончик зубами. Быстро разжимаем зубы и с силой отдёргиваем кончик языка внутрь (не слишком далеко) одновременно с выдохом воздуха толчком. Слышим </a:t>
            </a:r>
            <a:r>
              <a:rPr lang="ru-RU" dirty="0" err="1"/>
              <a:t>межгубный</a:t>
            </a:r>
            <a:r>
              <a:rPr lang="ru-RU" dirty="0"/>
              <a:t> твёрдый звук т</a:t>
            </a:r>
            <a:r>
              <a:rPr lang="ru-RU" dirty="0" smtClean="0"/>
              <a:t>.</a:t>
            </a:r>
            <a:endParaRPr lang="ru-RU" dirty="0"/>
          </a:p>
          <a:p>
            <a:pPr marL="108000" indent="0" algn="just">
              <a:buNone/>
            </a:pPr>
            <a:r>
              <a:rPr lang="ru-RU" i="1" dirty="0"/>
              <a:t>Упражнения для языка.</a:t>
            </a:r>
          </a:p>
          <a:p>
            <a:pPr algn="just"/>
            <a:r>
              <a:rPr lang="ru-RU" dirty="0"/>
              <a:t>1) Открываем рот. Кончиком языка упираемся в нижние передние зубы, а язык приподнимаем и выгибаем так, чтобы передняя часть прижималась к нёбу. Язык касается верхних зубов спинкой. Без включения голоса произносить звук, имитирующий звук т. (При произнесении изолированного нормального звука т кончик языка упирается в передние верхние зубы.) Произнесение звука происходит в момент размыкания, когда кончик языка отскакивает от нижних передних зубов под напором сильной струи выдыхаемого воздуха. Губы напрягаем, растягиваем в улыбке. Контроль тыльной стороны ладони.</a:t>
            </a:r>
          </a:p>
          <a:p>
            <a:pPr algn="just"/>
            <a:r>
              <a:rPr lang="ru-RU" dirty="0"/>
              <a:t>Упражнение полезно тем, что приучаем язык к тому положению, которое необходимо при произнесении звука ц. Примечание. При произнесении звука, имитирующего звук т, кончик языка упирается в верхние передние зубы (как при произнесении твёрдого звука т), и цель упражнения не достигается.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2) Открываем рот. Кончиком языка напряжённо упираемся в нижние передние зубы. Спинка языка выгнута и касается верхних передних зубов.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0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79" y="539477"/>
            <a:ext cx="8608320" cy="5947003"/>
          </a:xfrm>
        </p:spPr>
        <p:txBody>
          <a:bodyPr/>
          <a:lstStyle/>
          <a:p>
            <a:pPr algn="just"/>
            <a:r>
              <a:rPr lang="ru-RU" dirty="0"/>
              <a:t>Произнесение звука происходит в момент размыкания, когда кончик языка отскакивает от нижних передних зубов под напором сильной струи выдыхаемого воздуха. Губы напрягаем, растягиваем в улыбке. Контроль тыльной стороны ладони.</a:t>
            </a:r>
          </a:p>
          <a:p>
            <a:pPr algn="just"/>
            <a:r>
              <a:rPr lang="ru-RU" dirty="0"/>
              <a:t>Упражнение полезно тем, что приучаем язык к тому положению, которое необходимо при произнесении звука ц. Примечание. При произнесении звука, имитирующего звук т, кончик языка упирается в верхние передние зубы (как при произнесении твёрдого звука т), и цель упражнения не достигается.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2) Открываем рот. Кончиком языка напряжённо упираемся в нижние передние зубы. Спинка языка выгнута и касается верхних передних зубов.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0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звание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звание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532</Words>
  <Application>Microsoft Office PowerPoint</Application>
  <PresentationFormat>Произвольный</PresentationFormat>
  <Paragraphs>82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Microsoft YaHei</vt:lpstr>
      <vt:lpstr>Albany</vt:lpstr>
      <vt:lpstr>Arial</vt:lpstr>
      <vt:lpstr>Calibri</vt:lpstr>
      <vt:lpstr>Comic Sans MS</vt:lpstr>
      <vt:lpstr>Impact</vt:lpstr>
      <vt:lpstr>Lucida Sans Unicode</vt:lpstr>
      <vt:lpstr>Mangal</vt:lpstr>
      <vt:lpstr>StarSymbol</vt:lpstr>
      <vt:lpstr>Tahoma</vt:lpstr>
      <vt:lpstr>Thorndale</vt:lpstr>
      <vt:lpstr>Times New Roman</vt:lpstr>
      <vt:lpstr>Wingdings</vt:lpstr>
      <vt:lpstr>lyt-cool</vt:lpstr>
      <vt:lpstr>Название7</vt:lpstr>
      <vt:lpstr>Название4</vt:lpstr>
      <vt:lpstr>Постановка и автоматизация звука «Ц» в слогах и словах</vt:lpstr>
      <vt:lpstr>Презентация PowerPoint</vt:lpstr>
      <vt:lpstr>Характеристика звука</vt:lpstr>
      <vt:lpstr>Особенности артикуляции.</vt:lpstr>
      <vt:lpstr>При артикуляции звука [ ц ] </vt:lpstr>
      <vt:lpstr>Презентация PowerPoint</vt:lpstr>
      <vt:lpstr>Презентация PowerPoint</vt:lpstr>
      <vt:lpstr>ПОДГОТОВИТЕЛЬНЫЕ УПРАЖНЕНИЯ </vt:lpstr>
      <vt:lpstr>Презентация PowerPoint</vt:lpstr>
      <vt:lpstr>Звуковая  зарядка</vt:lpstr>
      <vt:lpstr>              Помоги цыпленку, веди мышкой по дорожке,                    произнося: Ц-Ц-Ц-Ц-Ц...</vt:lpstr>
      <vt:lpstr>Повторить слоги</vt:lpstr>
      <vt:lpstr>Прямой слог </vt:lpstr>
      <vt:lpstr>Презентация PowerPoint</vt:lpstr>
      <vt:lpstr>Повторить слоги</vt:lpstr>
      <vt:lpstr>ОБРАТНЫЙ СЛОГ</vt:lpstr>
      <vt:lpstr>Презентация PowerPoint</vt:lpstr>
      <vt:lpstr>Презентация PowerPoint</vt:lpstr>
      <vt:lpstr>СТЕЧЕНИЕ СОГЛАСНЫХ</vt:lpstr>
      <vt:lpstr>Найти на картинках слова со звуком Ц</vt:lpstr>
      <vt:lpstr>Презентация PowerPoint</vt:lpstr>
      <vt:lpstr>Презентация PowerPoint</vt:lpstr>
      <vt:lpstr>Вы все 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и автоматизация звука «Ц» в слогах и словах</dc:title>
  <dc:creator>Татьяна</dc:creator>
  <cp:lastModifiedBy>user</cp:lastModifiedBy>
  <cp:revision>28</cp:revision>
  <dcterms:created xsi:type="dcterms:W3CDTF">2015-04-10T09:37:10Z</dcterms:created>
  <dcterms:modified xsi:type="dcterms:W3CDTF">2023-12-16T19:10:52Z</dcterms:modified>
</cp:coreProperties>
</file>