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121" r:id="rId2"/>
    <p:sldId id="1134" r:id="rId3"/>
    <p:sldId id="1122" r:id="rId4"/>
    <p:sldId id="1139" r:id="rId5"/>
    <p:sldId id="1123" r:id="rId6"/>
    <p:sldId id="1148" r:id="rId7"/>
    <p:sldId id="1137" r:id="rId8"/>
    <p:sldId id="1133" r:id="rId9"/>
    <p:sldId id="1136" r:id="rId10"/>
    <p:sldId id="1145" r:id="rId11"/>
    <p:sldId id="1142" r:id="rId12"/>
    <p:sldId id="1146" r:id="rId13"/>
    <p:sldId id="1118" r:id="rId14"/>
    <p:sldId id="1147" r:id="rId15"/>
    <p:sldId id="1095" r:id="rId16"/>
    <p:sldId id="1143" r:id="rId17"/>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94660"/>
  </p:normalViewPr>
  <p:slideViewPr>
    <p:cSldViewPr snapToGrid="0">
      <p:cViewPr varScale="1">
        <p:scale>
          <a:sx n="80" d="100"/>
          <a:sy n="80"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FDE478D7-7AEA-442D-8845-B38AC71D8855}" type="datetimeFigureOut">
              <a:rPr lang="fr-FR" smtClean="0"/>
              <a:t>31/10/2024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175CF6F-1C92-48B0-96E1-F71C3947FFC0}" type="slidenum">
              <a:rPr lang="fr-FR" smtClean="0"/>
              <a:t>‹N°›</a:t>
            </a:fld>
            <a:endParaRPr lang="fr-FR"/>
          </a:p>
        </p:txBody>
      </p:sp>
    </p:spTree>
    <p:extLst>
      <p:ext uri="{BB962C8B-B14F-4D97-AF65-F5344CB8AC3E}">
        <p14:creationId xmlns:p14="http://schemas.microsoft.com/office/powerpoint/2010/main" val="413118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8233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0609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0762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2026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9971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FCDED-63D7-4099-80FC-9954F2BB192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7E9371-9087-4226-BE88-BBA89BE1ED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78F01F-71A5-437B-B4A1-74E15A451679}"/>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A9C7A6BB-FCB1-4D69-8A84-D43324663E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A70AA0-A48A-453D-99BE-C366C52753DF}"/>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412518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0362-8604-402C-AA34-1726AA28812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0BD0D03-862D-48C6-823A-8765FD7D15C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7C5313-A092-4F53-B424-C32D13FF5FE9}"/>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0A4CDF90-BC21-42F5-9CE4-183F57D165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53D88E-AE9A-4A23-B82E-1E3ECD8C9307}"/>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172213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70C4319-CE6E-411F-93A1-A0E10BF6A8B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5BBBBA4-FF4D-4478-9E51-3B848E1C4DA4}"/>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E9430D-0439-441C-B5AD-73454C6C363B}"/>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D93AE9D8-23FB-4497-A459-3E1A8DFBD8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0510B7-8F3D-4CBC-BDA9-1B7FA4E8EF5E}"/>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13156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D285B-BA01-4896-A4FC-3404FBE46B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60FA96-828C-47A8-B8FC-768F84CEB82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746E78-299D-4304-B1E3-7258039A42C2}"/>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96173BBC-676B-4095-A900-C855929D83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4A43DC-ECC2-45AD-95C5-A670DEF2DE30}"/>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37191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298AF-4D09-48CA-9F71-7F7E78DA6A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CAC2D9A-CC8A-46AA-97A6-CEFF77AC9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6964279-A497-4F32-B6C7-09C83AB521BC}"/>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7DB26290-82A4-4A87-A9A5-3FB3D9B4B7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094211-37A5-474B-A4A2-071F569B97EF}"/>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338299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0EF3D-B047-4F63-8C91-47D1961AA2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C090D6-7B9E-449F-A61F-C828B52A82E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D5F5E5-37FF-4BB5-B2BB-7448A4E74C7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11B20D5-C336-422C-A7D6-24BEDF7B121A}"/>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6" name="Espace réservé du pied de page 5">
            <a:extLst>
              <a:ext uri="{FF2B5EF4-FFF2-40B4-BE49-F238E27FC236}">
                <a16:creationId xmlns:a16="http://schemas.microsoft.com/office/drawing/2014/main" id="{4C8A11FD-EB4A-404E-84A3-0E53407C1E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9BB9F9-D52A-4C7F-B7DE-5745E0D42C2D}"/>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231728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2C968-A69A-4CA4-B3B8-CAF000FE1E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06A7132-7B5D-4AA6-8757-1835B16324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3CDB01C-E296-491E-BAC7-F13512AEEA9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157115-D0F8-4784-A6C7-176631E7B1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681E9BB-0F28-43FC-8BF8-52C3123C8B7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F9CC5C8-6042-4C7D-95F8-2FAF1C5E0986}"/>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8" name="Espace réservé du pied de page 7">
            <a:extLst>
              <a:ext uri="{FF2B5EF4-FFF2-40B4-BE49-F238E27FC236}">
                <a16:creationId xmlns:a16="http://schemas.microsoft.com/office/drawing/2014/main" id="{5BB3EA64-D875-43E5-A29C-3E81A6725C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3D57FF5-8129-4C7B-98A6-5DE1777A20D0}"/>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300537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879CA-7E0D-4675-9E2E-17F6D29574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8C768F5-C13C-478E-AC96-D6727C005559}"/>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4" name="Espace réservé du pied de page 3">
            <a:extLst>
              <a:ext uri="{FF2B5EF4-FFF2-40B4-BE49-F238E27FC236}">
                <a16:creationId xmlns:a16="http://schemas.microsoft.com/office/drawing/2014/main" id="{4A3971FB-3C6A-408A-91E3-73383E9FE7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2C7B00E-5174-45A0-B3C8-2E96BF4297EF}"/>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12017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177838D-8A35-45DA-8276-EB9300FB16CD}"/>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3" name="Espace réservé du pied de page 2">
            <a:extLst>
              <a:ext uri="{FF2B5EF4-FFF2-40B4-BE49-F238E27FC236}">
                <a16:creationId xmlns:a16="http://schemas.microsoft.com/office/drawing/2014/main" id="{AECB6755-0767-492B-A798-F066DBE4B97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9437EAF-CA4F-4121-809D-7650B44A0D97}"/>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53233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AFFA1-1189-4E8A-B13E-E2E0713164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7B87EA-34C9-4330-BA11-6867EB109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A016B8E-F103-41BF-A88A-0A23430C1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19B4B92-34AB-4A45-9600-EEF1A388BD94}"/>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6" name="Espace réservé du pied de page 5">
            <a:extLst>
              <a:ext uri="{FF2B5EF4-FFF2-40B4-BE49-F238E27FC236}">
                <a16:creationId xmlns:a16="http://schemas.microsoft.com/office/drawing/2014/main" id="{FCE2B772-8E9F-427F-9F36-DFE85FDEBC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6DEA9C-BBF2-4A3C-A904-7361F63A405C}"/>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267271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E7AB20-5EC3-400F-A599-4E2A01820B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9BC544-5518-4866-A530-D5A5795D3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2C92F24-E6FB-47FD-AC84-9F5652A21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8425DC8-1BC1-4F60-BF94-60DB4C2387F2}"/>
              </a:ext>
            </a:extLst>
          </p:cNvPr>
          <p:cNvSpPr>
            <a:spLocks noGrp="1"/>
          </p:cNvSpPr>
          <p:nvPr>
            <p:ph type="dt" sz="half" idx="10"/>
          </p:nvPr>
        </p:nvSpPr>
        <p:spPr/>
        <p:txBody>
          <a:bodyPr/>
          <a:lstStyle/>
          <a:p>
            <a:fld id="{CA76F76C-ECC8-4FC7-B34C-13DC1C8B96F0}" type="datetimeFigureOut">
              <a:rPr lang="fr-FR" smtClean="0"/>
              <a:t>31/10/2024</a:t>
            </a:fld>
            <a:endParaRPr lang="fr-FR"/>
          </a:p>
        </p:txBody>
      </p:sp>
      <p:sp>
        <p:nvSpPr>
          <p:cNvPr id="6" name="Espace réservé du pied de page 5">
            <a:extLst>
              <a:ext uri="{FF2B5EF4-FFF2-40B4-BE49-F238E27FC236}">
                <a16:creationId xmlns:a16="http://schemas.microsoft.com/office/drawing/2014/main" id="{7F580129-7427-41CA-BD89-A82DD3C53D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4FA6B9-F544-4545-B559-7867BE2206EA}"/>
              </a:ext>
            </a:extLst>
          </p:cNvPr>
          <p:cNvSpPr>
            <a:spLocks noGrp="1"/>
          </p:cNvSpPr>
          <p:nvPr>
            <p:ph type="sldNum" sz="quarter" idx="12"/>
          </p:nvPr>
        </p:nvSpPr>
        <p:spPr/>
        <p:txBody>
          <a:bodyPr/>
          <a:lstStyle/>
          <a:p>
            <a:fld id="{61122C69-C7CA-4938-B9C1-D9B0E8791DED}" type="slidenum">
              <a:rPr lang="fr-FR" smtClean="0"/>
              <a:t>‹N°›</a:t>
            </a:fld>
            <a:endParaRPr lang="fr-FR"/>
          </a:p>
        </p:txBody>
      </p:sp>
    </p:spTree>
    <p:extLst>
      <p:ext uri="{BB962C8B-B14F-4D97-AF65-F5344CB8AC3E}">
        <p14:creationId xmlns:p14="http://schemas.microsoft.com/office/powerpoint/2010/main" val="428195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15AFCF2-B958-4DD5-B17F-CB51D70E6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DDB0FE-8B2E-416E-BA7F-9D9067885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76420F-6A20-4B35-BF41-45378F8EF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6F76C-ECC8-4FC7-B34C-13DC1C8B96F0}"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E4884E37-CDB7-45CC-8E86-D9C16E1E4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2D6AE68-2314-4BAE-90D5-BB13FE355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22C69-C7CA-4938-B9C1-D9B0E8791DED}" type="slidenum">
              <a:rPr lang="fr-FR" smtClean="0"/>
              <a:t>‹N°›</a:t>
            </a:fld>
            <a:endParaRPr lang="fr-FR"/>
          </a:p>
        </p:txBody>
      </p:sp>
    </p:spTree>
    <p:extLst>
      <p:ext uri="{BB962C8B-B14F-4D97-AF65-F5344CB8AC3E}">
        <p14:creationId xmlns:p14="http://schemas.microsoft.com/office/powerpoint/2010/main" val="74383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openclipart.org/detail/48847/mallory_square-by-nkinkade-177657"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s://enseignants.lumni.fr/connectez-vous?redirectionUrl=%2Fclasseur%2Fpartager%2Fa9d5fd3e8f39e24ad2625f9f4ab9ef8e%2F1" TargetMode="External"/><Relationship Id="rId4" Type="http://schemas.openxmlformats.org/officeDocument/2006/relationships/hyperlink" Target="https://padlet.com/AE_Secondaire/aires-educatives-coll-ge-et-lyc-e-25s99psaijlzvgz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reseau-canope.fr/fileadmin/user_upload/Projets/conseil_scientifique_education_nationale/Glossaire_climat_CSEN_Mars2022_web.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ame.ofb.fr/lib/exe/fetch.php?media=carnet_ate_ame_-_enseignants-referents.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ame.ofb.fr/lib/exe/fetch.php?media=carnet_ate_ame_-_enseignants-referents.pdf"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hyperlink" Target="https://sandrillana.blogspot.com/2012/05/course-dorientation.html" TargetMode="External"/><Relationship Id="rId13" Type="http://schemas.openxmlformats.org/officeDocument/2006/relationships/hyperlink" Target="https://creativecommons.org/licenses/by-sa/3.0/" TargetMode="External"/><Relationship Id="rId18" Type="http://schemas.openxmlformats.org/officeDocument/2006/relationships/image" Target="../media/image11.jpg"/><Relationship Id="rId3" Type="http://schemas.openxmlformats.org/officeDocument/2006/relationships/image" Target="../media/image2.jpeg"/><Relationship Id="rId7" Type="http://schemas.openxmlformats.org/officeDocument/2006/relationships/image" Target="../media/image8.jpg"/><Relationship Id="rId12" Type="http://schemas.openxmlformats.org/officeDocument/2006/relationships/hyperlink" Target="https://losmundosdebrana.com/2020/11/24/botanica-en-azul/" TargetMode="External"/><Relationship Id="rId17"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creativecommons.org/licenses/by-nc-nd/3.0/" TargetMode="External"/><Relationship Id="rId20"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hyperlink" Target="https://uv2s.univ-perp.fr/co/03_7_2_3_consignes.html" TargetMode="External"/><Relationship Id="rId11" Type="http://schemas.openxmlformats.org/officeDocument/2006/relationships/image" Target="../media/image9.jpg"/><Relationship Id="rId5" Type="http://schemas.openxmlformats.org/officeDocument/2006/relationships/image" Target="../media/image7.jpg"/><Relationship Id="rId15" Type="http://schemas.openxmlformats.org/officeDocument/2006/relationships/hyperlink" Target="https://gsouto-digitalteacher.blogspot.com.es/2015/03/education-anna-atkins-botanist-and-1st.html" TargetMode="External"/><Relationship Id="rId10" Type="http://schemas.openxmlformats.org/officeDocument/2006/relationships/hyperlink" Target="https://creativecommons.org/licenses/by-nc-sa/3.0/" TargetMode="External"/><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hyperlink" Target="https://creativecommons.org/licenses/by-nc/3.0/" TargetMode="External"/><Relationship Id="rId1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eduscol.education.fr/588/citoyennete-et-valeurs-de-la-republique?menu_id=705" TargetMode="External"/><Relationship Id="rId7" Type="http://schemas.openxmlformats.org/officeDocument/2006/relationships/image" Target="../media/image20.jpg"/><Relationship Id="rId2" Type="http://schemas.openxmlformats.org/officeDocument/2006/relationships/hyperlink" Target="https://eduscol.education.fr/1117/education-au-developpement-durable" TargetMode="Externa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hyperlink" Target="https://eduscol.education.fr/797/accompagnement-l-orientation-au-college-et-au-lycee" TargetMode="Externa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1AE7EA2A-6540-B74C-A532-2B5C74835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7719" y="256417"/>
            <a:ext cx="678917" cy="684857"/>
          </a:xfrm>
          <a:prstGeom prst="rect">
            <a:avLst/>
          </a:prstGeom>
        </p:spPr>
      </p:pic>
      <p:sp>
        <p:nvSpPr>
          <p:cNvPr id="12" name="Rectangle 7">
            <a:extLst>
              <a:ext uri="{FF2B5EF4-FFF2-40B4-BE49-F238E27FC236}">
                <a16:creationId xmlns:a16="http://schemas.microsoft.com/office/drawing/2014/main" id="{174B6CEF-F3CD-4AAE-B7E7-CDE3E42CF73F}"/>
              </a:ext>
            </a:extLst>
          </p:cNvPr>
          <p:cNvSpPr>
            <a:spLocks noChangeArrowheads="1"/>
          </p:cNvSpPr>
          <p:nvPr/>
        </p:nvSpPr>
        <p:spPr bwMode="auto">
          <a:xfrm>
            <a:off x="10564049" y="3272461"/>
            <a:ext cx="263670" cy="3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algn="ctr" defTabSz="829361" eaLnBrk="0" fontAlgn="base" hangingPunct="0">
              <a:spcBef>
                <a:spcPct val="0"/>
              </a:spcBef>
              <a:spcAft>
                <a:spcPct val="0"/>
              </a:spcAft>
            </a:pPr>
            <a:endPar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endParaRPr>
          </a:p>
          <a:p>
            <a:pPr algn="ctr" defTabSz="829361" eaLnBrk="0" fontAlgn="base" hangingPunct="0">
              <a:spcBef>
                <a:spcPct val="0"/>
              </a:spcBef>
              <a:spcAft>
                <a:spcPct val="0"/>
              </a:spcAft>
            </a:pPr>
            <a:r>
              <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rPr>
              <a:t>   </a:t>
            </a:r>
            <a:endParaRPr lang="fr-FR" altLang="zh-CN" sz="1633">
              <a:latin typeface="Arial" panose="020B0604020202020204" pitchFamily="34" charset="0"/>
            </a:endParaRPr>
          </a:p>
        </p:txBody>
      </p:sp>
      <p:sp>
        <p:nvSpPr>
          <p:cNvPr id="14" name="Rectangle 11">
            <a:extLst>
              <a:ext uri="{FF2B5EF4-FFF2-40B4-BE49-F238E27FC236}">
                <a16:creationId xmlns:a16="http://schemas.microsoft.com/office/drawing/2014/main" id="{26A5DE98-4225-4F73-8015-9303A80436A3}"/>
              </a:ext>
            </a:extLst>
          </p:cNvPr>
          <p:cNvSpPr>
            <a:spLocks noChangeArrowheads="1"/>
          </p:cNvSpPr>
          <p:nvPr/>
        </p:nvSpPr>
        <p:spPr bwMode="auto">
          <a:xfrm>
            <a:off x="10564049" y="4974363"/>
            <a:ext cx="263670" cy="3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algn="ctr" defTabSz="829361" eaLnBrk="0" fontAlgn="base" hangingPunct="0">
              <a:spcBef>
                <a:spcPct val="0"/>
              </a:spcBef>
              <a:spcAft>
                <a:spcPct val="0"/>
              </a:spcAft>
            </a:pPr>
            <a:endPar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endParaRPr>
          </a:p>
          <a:p>
            <a:pPr algn="ctr" defTabSz="829361" eaLnBrk="0" fontAlgn="base" hangingPunct="0">
              <a:spcBef>
                <a:spcPct val="0"/>
              </a:spcBef>
              <a:spcAft>
                <a:spcPct val="0"/>
              </a:spcAft>
            </a:pPr>
            <a:r>
              <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rPr>
              <a:t>   </a:t>
            </a:r>
            <a:endParaRPr lang="fr-FR" altLang="zh-CN" sz="1633">
              <a:latin typeface="Arial" panose="020B0604020202020204" pitchFamily="34" charset="0"/>
            </a:endParaRPr>
          </a:p>
        </p:txBody>
      </p:sp>
      <p:sp>
        <p:nvSpPr>
          <p:cNvPr id="11" name="Titre 1">
            <a:extLst>
              <a:ext uri="{FF2B5EF4-FFF2-40B4-BE49-F238E27FC236}">
                <a16:creationId xmlns:a16="http://schemas.microsoft.com/office/drawing/2014/main" id="{82F9ECD9-8DEC-4005-A20D-E0F2E79AEE48}"/>
              </a:ext>
            </a:extLst>
          </p:cNvPr>
          <p:cNvSpPr txBox="1">
            <a:spLocks/>
          </p:cNvSpPr>
          <p:nvPr/>
        </p:nvSpPr>
        <p:spPr>
          <a:xfrm>
            <a:off x="921498" y="1462500"/>
            <a:ext cx="10585138" cy="2806261"/>
          </a:xfrm>
          <a:prstGeom prst="rect">
            <a:avLst/>
          </a:prstGeom>
          <a:ln>
            <a:noFill/>
          </a:ln>
        </p:spPr>
        <p:txBody>
          <a:bodyPr/>
          <a:lstStyle>
            <a:lvl1pPr algn="l" defTabSz="1006475" rtl="0" eaLnBrk="1" fontAlgn="base" hangingPunct="1">
              <a:spcBef>
                <a:spcPct val="0"/>
              </a:spcBef>
              <a:spcAft>
                <a:spcPct val="0"/>
              </a:spcAft>
              <a:defRPr sz="3200" b="1">
                <a:solidFill>
                  <a:srgbClr val="005E8B"/>
                </a:solidFill>
                <a:latin typeface="+mj-lt"/>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a:lstStyle>
          <a:p>
            <a:r>
              <a:rPr lang="fr-FR" sz="4800" kern="0" dirty="0">
                <a:solidFill>
                  <a:srgbClr val="002060"/>
                </a:solidFill>
                <a:latin typeface="Arial" panose="020B0604020202020204" pitchFamily="34" charset="0"/>
                <a:cs typeface="Arial" panose="020B0604020202020204" pitchFamily="34" charset="0"/>
              </a:rPr>
              <a:t>Pistes inter/pluridisciplinaires</a:t>
            </a:r>
          </a:p>
          <a:p>
            <a:r>
              <a:rPr lang="fr-FR" sz="3600" b="0" kern="0" dirty="0">
                <a:solidFill>
                  <a:srgbClr val="002060"/>
                </a:solidFill>
                <a:latin typeface="Arial" panose="020B0604020202020204" pitchFamily="34" charset="0"/>
                <a:cs typeface="Arial" panose="020B0604020202020204" pitchFamily="34" charset="0"/>
              </a:rPr>
              <a:t>Quelques apports pour les projets </a:t>
            </a:r>
            <a:br>
              <a:rPr lang="fr-FR" sz="3600" b="0" kern="0" dirty="0">
                <a:solidFill>
                  <a:srgbClr val="002060"/>
                </a:solidFill>
                <a:latin typeface="Arial" panose="020B0604020202020204" pitchFamily="34" charset="0"/>
                <a:cs typeface="Arial" panose="020B0604020202020204" pitchFamily="34" charset="0"/>
              </a:rPr>
            </a:br>
            <a:r>
              <a:rPr lang="fr-FR" sz="3600" b="0" kern="0" dirty="0">
                <a:solidFill>
                  <a:srgbClr val="002060"/>
                </a:solidFill>
                <a:latin typeface="Arial" panose="020B0604020202020204" pitchFamily="34" charset="0"/>
                <a:cs typeface="Arial" panose="020B0604020202020204" pitchFamily="34" charset="0"/>
              </a:rPr>
              <a:t>d’Aires Educatives du 2</a:t>
            </a:r>
            <a:r>
              <a:rPr lang="fr-FR" sz="3600" b="0" kern="0" baseline="30000" dirty="0">
                <a:solidFill>
                  <a:srgbClr val="002060"/>
                </a:solidFill>
                <a:latin typeface="Arial" panose="020B0604020202020204" pitchFamily="34" charset="0"/>
                <a:cs typeface="Arial" panose="020B0604020202020204" pitchFamily="34" charset="0"/>
              </a:rPr>
              <a:t>nd</a:t>
            </a:r>
            <a:r>
              <a:rPr lang="fr-FR" sz="3600" b="0" kern="0" dirty="0">
                <a:solidFill>
                  <a:srgbClr val="002060"/>
                </a:solidFill>
                <a:latin typeface="Arial" panose="020B0604020202020204" pitchFamily="34" charset="0"/>
                <a:cs typeface="Arial" panose="020B0604020202020204" pitchFamily="34" charset="0"/>
              </a:rPr>
              <a:t> degré</a:t>
            </a:r>
          </a:p>
          <a:p>
            <a:pPr marL="571500" indent="-571500">
              <a:buFontTx/>
              <a:buChar char="-"/>
            </a:pPr>
            <a:r>
              <a:rPr lang="fr-FR" sz="3600" b="0" kern="0" dirty="0">
                <a:solidFill>
                  <a:srgbClr val="002060"/>
                </a:solidFill>
                <a:latin typeface="Arial" panose="020B0604020202020204" pitchFamily="34" charset="0"/>
                <a:cs typeface="Arial" panose="020B0604020202020204" pitchFamily="34" charset="0"/>
              </a:rPr>
              <a:t>Glossaire CSEN</a:t>
            </a:r>
          </a:p>
          <a:p>
            <a:pPr marL="571500" indent="-571500">
              <a:buFontTx/>
              <a:buChar char="-"/>
            </a:pPr>
            <a:r>
              <a:rPr lang="fr-FR" sz="3600" b="0" kern="0" dirty="0">
                <a:solidFill>
                  <a:srgbClr val="002060"/>
                </a:solidFill>
                <a:latin typeface="Arial" panose="020B0604020202020204" pitchFamily="34" charset="0"/>
                <a:cs typeface="Arial" panose="020B0604020202020204" pitchFamily="34" charset="0"/>
              </a:rPr>
              <a:t>Etat des lieux et l’approche interdisciplinaire</a:t>
            </a:r>
          </a:p>
          <a:p>
            <a:pPr marL="571500" indent="-571500">
              <a:buFontTx/>
              <a:buChar char="-"/>
            </a:pPr>
            <a:r>
              <a:rPr lang="fr-FR" sz="3600" b="0" kern="0" dirty="0">
                <a:solidFill>
                  <a:srgbClr val="002060"/>
                </a:solidFill>
                <a:latin typeface="Arial" panose="020B0604020202020204" pitchFamily="34" charset="0"/>
                <a:cs typeface="Arial" panose="020B0604020202020204" pitchFamily="34" charset="0"/>
              </a:rPr>
              <a:t>Mobiliser des compétences transversales</a:t>
            </a:r>
          </a:p>
          <a:p>
            <a:pPr marL="571500" indent="-571500">
              <a:buFontTx/>
              <a:buChar char="-"/>
            </a:pPr>
            <a:r>
              <a:rPr lang="fr-FR" sz="3600" b="0" kern="0" dirty="0">
                <a:solidFill>
                  <a:srgbClr val="002060"/>
                </a:solidFill>
                <a:latin typeface="Arial" panose="020B0604020202020204" pitchFamily="34" charset="0"/>
                <a:cs typeface="Arial" panose="020B0604020202020204" pitchFamily="34" charset="0"/>
              </a:rPr>
              <a:t>Approche sensorielle sur le site</a:t>
            </a:r>
          </a:p>
          <a:p>
            <a:pPr marL="571500" indent="-571500">
              <a:buFontTx/>
              <a:buChar char="-"/>
            </a:pPr>
            <a:r>
              <a:rPr lang="fr-FR" sz="3600" b="0" kern="0" dirty="0">
                <a:solidFill>
                  <a:srgbClr val="002060"/>
                </a:solidFill>
                <a:latin typeface="Arial" panose="020B0604020202020204" pitchFamily="34" charset="0"/>
                <a:cs typeface="Arial" panose="020B0604020202020204" pitchFamily="34" charset="0"/>
              </a:rPr>
              <a:t>Liens utiles</a:t>
            </a:r>
          </a:p>
          <a:p>
            <a:pPr marL="571500" indent="-571500">
              <a:buFontTx/>
              <a:buChar char="-"/>
            </a:pPr>
            <a:endParaRPr lang="fr-FR" sz="3600" b="0" kern="0" dirty="0">
              <a:solidFill>
                <a:srgbClr val="002060"/>
              </a:solidFill>
              <a:latin typeface="Arial" panose="020B0604020202020204" pitchFamily="34" charset="0"/>
              <a:cs typeface="Arial" panose="020B0604020202020204" pitchFamily="34" charset="0"/>
            </a:endParaRPr>
          </a:p>
          <a:p>
            <a:pPr marL="571500" indent="-571500">
              <a:buFontTx/>
              <a:buChar char="-"/>
            </a:pPr>
            <a:endParaRPr lang="fr-FR" sz="3600" b="0" kern="0" dirty="0">
              <a:solidFill>
                <a:srgbClr val="002060"/>
              </a:solidFill>
              <a:latin typeface="Arial" panose="020B0604020202020204" pitchFamily="34" charset="0"/>
              <a:cs typeface="Arial" panose="020B0604020202020204" pitchFamily="34" charset="0"/>
            </a:endParaRPr>
          </a:p>
          <a:p>
            <a:pPr marL="571500" indent="-571500">
              <a:buFontTx/>
              <a:buChar char="-"/>
            </a:pPr>
            <a:endParaRPr lang="fr-FR" sz="3600" b="0" kern="0" dirty="0">
              <a:solidFill>
                <a:srgbClr val="002060"/>
              </a:solidFill>
              <a:latin typeface="Arial" panose="020B0604020202020204" pitchFamily="34" charset="0"/>
              <a:cs typeface="Arial" panose="020B0604020202020204" pitchFamily="34" charset="0"/>
            </a:endParaRPr>
          </a:p>
        </p:txBody>
      </p:sp>
      <p:grpSp>
        <p:nvGrpSpPr>
          <p:cNvPr id="3" name="Groupe 2">
            <a:extLst>
              <a:ext uri="{FF2B5EF4-FFF2-40B4-BE49-F238E27FC236}">
                <a16:creationId xmlns:a16="http://schemas.microsoft.com/office/drawing/2014/main" id="{C151B1B1-8EE3-4D94-982D-395405D91D97}"/>
              </a:ext>
            </a:extLst>
          </p:cNvPr>
          <p:cNvGrpSpPr/>
          <p:nvPr/>
        </p:nvGrpSpPr>
        <p:grpSpPr>
          <a:xfrm>
            <a:off x="253268" y="129075"/>
            <a:ext cx="1814071" cy="812199"/>
            <a:chOff x="205560" y="129076"/>
            <a:chExt cx="1841629" cy="886684"/>
          </a:xfrm>
        </p:grpSpPr>
        <p:pic>
          <p:nvPicPr>
            <p:cNvPr id="13" name="Picture 3" descr="C:\Users\melanie.daoudal\Documents\ATE\logo\Piste1 -80.jpg">
              <a:extLst>
                <a:ext uri="{FF2B5EF4-FFF2-40B4-BE49-F238E27FC236}">
                  <a16:creationId xmlns:a16="http://schemas.microsoft.com/office/drawing/2014/main" id="{9FCF9219-920E-4292-B64F-24D738C3E3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086" y="129076"/>
              <a:ext cx="962103" cy="8866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C09E4B1D-BD76-4F64-B7AB-A6E51D80CC9E}"/>
                </a:ext>
              </a:extLst>
            </p:cNvPr>
            <p:cNvPicPr>
              <a:picLocks noChangeAspect="1"/>
            </p:cNvPicPr>
            <p:nvPr/>
          </p:nvPicPr>
          <p:blipFill>
            <a:blip r:embed="rId5" cstate="print"/>
            <a:srcRect/>
            <a:stretch>
              <a:fillRect/>
            </a:stretch>
          </p:blipFill>
          <p:spPr bwMode="auto">
            <a:xfrm>
              <a:off x="205560" y="250312"/>
              <a:ext cx="676140" cy="644212"/>
            </a:xfrm>
            <a:prstGeom prst="rect">
              <a:avLst/>
            </a:prstGeom>
            <a:noFill/>
            <a:ln w="9525">
              <a:noFill/>
              <a:miter lim="800000"/>
              <a:headEnd/>
              <a:tailEnd/>
            </a:ln>
          </p:spPr>
        </p:pic>
      </p:grpSp>
      <p:sp>
        <p:nvSpPr>
          <p:cNvPr id="17" name="Titre 1">
            <a:extLst>
              <a:ext uri="{FF2B5EF4-FFF2-40B4-BE49-F238E27FC236}">
                <a16:creationId xmlns:a16="http://schemas.microsoft.com/office/drawing/2014/main" id="{8FA74E4E-BA7F-4505-B647-B40E717E940A}"/>
              </a:ext>
            </a:extLst>
          </p:cNvPr>
          <p:cNvSpPr txBox="1">
            <a:spLocks/>
          </p:cNvSpPr>
          <p:nvPr/>
        </p:nvSpPr>
        <p:spPr>
          <a:xfrm>
            <a:off x="881700" y="3992369"/>
            <a:ext cx="11089417" cy="1495868"/>
          </a:xfrm>
          <a:prstGeom prst="rect">
            <a:avLst/>
          </a:prstGeom>
          <a:ln>
            <a:noFill/>
          </a:ln>
        </p:spPr>
        <p:txBody>
          <a:bodyPr/>
          <a:lstStyle>
            <a:lvl1pPr algn="l" defTabSz="1006475" rtl="0" eaLnBrk="1" fontAlgn="base" hangingPunct="1">
              <a:spcBef>
                <a:spcPct val="0"/>
              </a:spcBef>
              <a:spcAft>
                <a:spcPct val="0"/>
              </a:spcAft>
              <a:defRPr sz="3200" b="1">
                <a:solidFill>
                  <a:srgbClr val="005E8B"/>
                </a:solidFill>
                <a:latin typeface="+mj-lt"/>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a:lstStyle>
          <a:p>
            <a:endParaRPr lang="fr-FR" sz="2902" b="0" i="1"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5149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AC8EDE-2AC3-42AB-BA77-3C40D7107A2B}"/>
              </a:ext>
            </a:extLst>
          </p:cNvPr>
          <p:cNvSpPr/>
          <p:nvPr/>
        </p:nvSpPr>
        <p:spPr>
          <a:xfrm>
            <a:off x="620987" y="979009"/>
            <a:ext cx="10400690" cy="2031325"/>
          </a:xfrm>
          <a:prstGeom prst="rect">
            <a:avLst/>
          </a:prstGeom>
        </p:spPr>
        <p:txBody>
          <a:bodyPr wrap="square">
            <a:spAutoFit/>
          </a:bodyPr>
          <a:lstStyle/>
          <a:p>
            <a:r>
              <a:rPr lang="fr-FR" sz="2400" b="1" dirty="0">
                <a:solidFill>
                  <a:schemeClr val="accent6">
                    <a:lumMod val="75000"/>
                  </a:schemeClr>
                </a:solidFill>
              </a:rPr>
              <a:t>Sortir sur site, vivre un temps pour se poser et découvrir les lieux dans une approche sensorielle (peut se faire en </a:t>
            </a:r>
            <a:r>
              <a:rPr lang="fr-FR" sz="2400" b="1" dirty="0">
                <a:solidFill>
                  <a:srgbClr val="002060"/>
                </a:solidFill>
              </a:rPr>
              <a:t>Langues vivantes/Français</a:t>
            </a:r>
            <a:r>
              <a:rPr lang="fr-FR" sz="2400" b="1" dirty="0">
                <a:solidFill>
                  <a:schemeClr val="accent6">
                    <a:lumMod val="75000"/>
                  </a:schemeClr>
                </a:solidFill>
              </a:rPr>
              <a:t>)</a:t>
            </a:r>
          </a:p>
          <a:p>
            <a:br>
              <a:rPr lang="fr-FR" b="1" dirty="0">
                <a:solidFill>
                  <a:schemeClr val="accent6">
                    <a:lumMod val="75000"/>
                  </a:schemeClr>
                </a:solidFill>
              </a:rPr>
            </a:br>
            <a:r>
              <a:rPr lang="fr-FR" sz="1400" i="1" dirty="0">
                <a:solidFill>
                  <a:schemeClr val="accent1"/>
                </a:solidFill>
              </a:rPr>
              <a:t>Installez-vous dans un coin de nature (jardin, sous un arbre, pairie, parc…). </a:t>
            </a:r>
            <a:br>
              <a:rPr lang="fr-FR" sz="1400" i="1" dirty="0">
                <a:solidFill>
                  <a:schemeClr val="accent1"/>
                </a:solidFill>
              </a:rPr>
            </a:br>
            <a:r>
              <a:rPr lang="fr-FR" sz="1400" i="1" dirty="0">
                <a:solidFill>
                  <a:schemeClr val="accent1"/>
                </a:solidFill>
              </a:rPr>
              <a:t>Où vous voulez / pouvez.</a:t>
            </a:r>
          </a:p>
          <a:p>
            <a:r>
              <a:rPr lang="fr-FR" sz="1400" i="1" dirty="0">
                <a:solidFill>
                  <a:schemeClr val="accent1"/>
                </a:solidFill>
              </a:rPr>
              <a:t>Restez sur place entre 5 à 10 minutes. Observez…</a:t>
            </a:r>
          </a:p>
          <a:p>
            <a:endParaRPr lang="fr-FR" dirty="0"/>
          </a:p>
        </p:txBody>
      </p:sp>
      <p:pic>
        <p:nvPicPr>
          <p:cNvPr id="7" name="Image 6">
            <a:extLst>
              <a:ext uri="{FF2B5EF4-FFF2-40B4-BE49-F238E27FC236}">
                <a16:creationId xmlns:a16="http://schemas.microsoft.com/office/drawing/2014/main" id="{0A1C3833-9ECA-4BB7-8E42-C07929511836}"/>
              </a:ext>
            </a:extLst>
          </p:cNvPr>
          <p:cNvPicPr>
            <a:picLocks noChangeAspect="1"/>
          </p:cNvPicPr>
          <p:nvPr/>
        </p:nvPicPr>
        <p:blipFill rotWithShape="1">
          <a:blip r:embed="rId2"/>
          <a:srcRect l="47674" t="22183" r="6887" b="39710"/>
          <a:stretch/>
        </p:blipFill>
        <p:spPr>
          <a:xfrm>
            <a:off x="620987" y="2677650"/>
            <a:ext cx="10694500" cy="2947737"/>
          </a:xfrm>
          <a:prstGeom prst="rect">
            <a:avLst/>
          </a:prstGeom>
        </p:spPr>
      </p:pic>
      <p:grpSp>
        <p:nvGrpSpPr>
          <p:cNvPr id="10" name="Groupe 9">
            <a:extLst>
              <a:ext uri="{FF2B5EF4-FFF2-40B4-BE49-F238E27FC236}">
                <a16:creationId xmlns:a16="http://schemas.microsoft.com/office/drawing/2014/main" id="{655D028E-8C83-4A97-9F75-71F20FFE5506}"/>
              </a:ext>
            </a:extLst>
          </p:cNvPr>
          <p:cNvGrpSpPr/>
          <p:nvPr/>
        </p:nvGrpSpPr>
        <p:grpSpPr>
          <a:xfrm>
            <a:off x="529702" y="5430615"/>
            <a:ext cx="7074256" cy="1077218"/>
            <a:chOff x="529702" y="4921731"/>
            <a:chExt cx="7074256" cy="1077218"/>
          </a:xfrm>
        </p:grpSpPr>
        <p:sp>
          <p:nvSpPr>
            <p:cNvPr id="2" name="Rectangle 1">
              <a:extLst>
                <a:ext uri="{FF2B5EF4-FFF2-40B4-BE49-F238E27FC236}">
                  <a16:creationId xmlns:a16="http://schemas.microsoft.com/office/drawing/2014/main" id="{5CC3ABED-CB4D-4A26-A308-B4EF2B3451B2}"/>
                </a:ext>
              </a:extLst>
            </p:cNvPr>
            <p:cNvSpPr/>
            <p:nvPr/>
          </p:nvSpPr>
          <p:spPr>
            <a:xfrm>
              <a:off x="529702" y="5291063"/>
              <a:ext cx="7074256" cy="707886"/>
            </a:xfrm>
            <a:prstGeom prst="rect">
              <a:avLst/>
            </a:prstGeom>
          </p:spPr>
          <p:txBody>
            <a:bodyPr wrap="square">
              <a:spAutoFit/>
            </a:bodyPr>
            <a:lstStyle/>
            <a:p>
              <a:r>
                <a:rPr lang="fr-FR" sz="2000" dirty="0">
                  <a:latin typeface="+mj-lt"/>
                </a:rPr>
                <a:t>L’approche marque fortement les élèves car ils apprennent à apprivoiser le site par l’écoute, l’odorat, la vue…</a:t>
              </a:r>
            </a:p>
          </p:txBody>
        </p:sp>
        <p:sp>
          <p:nvSpPr>
            <p:cNvPr id="3" name="Rectangle 2">
              <a:extLst>
                <a:ext uri="{FF2B5EF4-FFF2-40B4-BE49-F238E27FC236}">
                  <a16:creationId xmlns:a16="http://schemas.microsoft.com/office/drawing/2014/main" id="{4A61C8E5-4E56-4826-9D66-1B7A8C92B84C}"/>
                </a:ext>
              </a:extLst>
            </p:cNvPr>
            <p:cNvSpPr/>
            <p:nvPr/>
          </p:nvSpPr>
          <p:spPr>
            <a:xfrm>
              <a:off x="620987" y="4921731"/>
              <a:ext cx="3677738" cy="369332"/>
            </a:xfrm>
            <a:prstGeom prst="rect">
              <a:avLst/>
            </a:prstGeom>
            <a:solidFill>
              <a:srgbClr val="FFC000"/>
            </a:solidFill>
          </p:spPr>
          <p:txBody>
            <a:bodyPr wrap="none">
              <a:spAutoFit/>
            </a:bodyPr>
            <a:lstStyle/>
            <a:p>
              <a:r>
                <a:rPr lang="fr-FR" b="1" dirty="0">
                  <a:latin typeface="+mj-lt"/>
                </a:rPr>
                <a:t>1</a:t>
              </a:r>
              <a:r>
                <a:rPr lang="fr-FR" b="1" baseline="30000" dirty="0">
                  <a:latin typeface="+mj-lt"/>
                </a:rPr>
                <a:t>er</a:t>
              </a:r>
              <a:r>
                <a:rPr lang="fr-FR" b="1" dirty="0">
                  <a:latin typeface="+mj-lt"/>
                </a:rPr>
                <a:t> temps fort de la classe avec le site </a:t>
              </a:r>
            </a:p>
          </p:txBody>
        </p:sp>
      </p:grpSp>
      <p:grpSp>
        <p:nvGrpSpPr>
          <p:cNvPr id="11" name="Groupe 10">
            <a:extLst>
              <a:ext uri="{FF2B5EF4-FFF2-40B4-BE49-F238E27FC236}">
                <a16:creationId xmlns:a16="http://schemas.microsoft.com/office/drawing/2014/main" id="{056C4182-4797-429D-8F97-39E8AF33F070}"/>
              </a:ext>
            </a:extLst>
          </p:cNvPr>
          <p:cNvGrpSpPr/>
          <p:nvPr/>
        </p:nvGrpSpPr>
        <p:grpSpPr>
          <a:xfrm>
            <a:off x="8760029" y="3468652"/>
            <a:ext cx="2902269" cy="2644116"/>
            <a:chOff x="8760029" y="2646947"/>
            <a:chExt cx="2902269" cy="2644116"/>
          </a:xfrm>
        </p:grpSpPr>
        <p:sp>
          <p:nvSpPr>
            <p:cNvPr id="5" name="Rectangle 4">
              <a:extLst>
                <a:ext uri="{FF2B5EF4-FFF2-40B4-BE49-F238E27FC236}">
                  <a16:creationId xmlns:a16="http://schemas.microsoft.com/office/drawing/2014/main" id="{4A21D5D7-E918-44F6-9DBE-0B7417E1B1B2}"/>
                </a:ext>
              </a:extLst>
            </p:cNvPr>
            <p:cNvSpPr/>
            <p:nvPr/>
          </p:nvSpPr>
          <p:spPr>
            <a:xfrm>
              <a:off x="8760029" y="4921731"/>
              <a:ext cx="2902269" cy="369332"/>
            </a:xfrm>
            <a:prstGeom prst="rect">
              <a:avLst/>
            </a:prstGeom>
            <a:solidFill>
              <a:srgbClr val="FFC000"/>
            </a:solidFill>
          </p:spPr>
          <p:txBody>
            <a:bodyPr wrap="none">
              <a:spAutoFit/>
            </a:bodyPr>
            <a:lstStyle/>
            <a:p>
              <a:r>
                <a:rPr lang="fr-FR" b="1" dirty="0"/>
                <a:t>et à mobiliser leurs ressentis</a:t>
              </a:r>
            </a:p>
          </p:txBody>
        </p:sp>
        <p:sp>
          <p:nvSpPr>
            <p:cNvPr id="9" name="Rectangle 8">
              <a:extLst>
                <a:ext uri="{FF2B5EF4-FFF2-40B4-BE49-F238E27FC236}">
                  <a16:creationId xmlns:a16="http://schemas.microsoft.com/office/drawing/2014/main" id="{AF4DA7FC-BA7A-48C5-B25E-893C880E4C36}"/>
                </a:ext>
              </a:extLst>
            </p:cNvPr>
            <p:cNvSpPr/>
            <p:nvPr/>
          </p:nvSpPr>
          <p:spPr>
            <a:xfrm>
              <a:off x="9252284" y="2646947"/>
              <a:ext cx="2063203" cy="2274784"/>
            </a:xfrm>
            <a:prstGeom prst="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a:extLst>
              <a:ext uri="{FF2B5EF4-FFF2-40B4-BE49-F238E27FC236}">
                <a16:creationId xmlns:a16="http://schemas.microsoft.com/office/drawing/2014/main" id="{A4EF1E8D-FD25-4343-8072-F3AC32B38021}"/>
              </a:ext>
            </a:extLst>
          </p:cNvPr>
          <p:cNvSpPr txBox="1"/>
          <p:nvPr/>
        </p:nvSpPr>
        <p:spPr>
          <a:xfrm>
            <a:off x="529701" y="286511"/>
            <a:ext cx="10785785" cy="523220"/>
          </a:xfrm>
          <a:prstGeom prst="rect">
            <a:avLst/>
          </a:prstGeom>
          <a:noFill/>
        </p:spPr>
        <p:txBody>
          <a:bodyPr wrap="square" rtlCol="0">
            <a:spAutoFit/>
          </a:bodyPr>
          <a:lstStyle/>
          <a:p>
            <a:r>
              <a:rPr lang="fr-FR" sz="2800" dirty="0">
                <a:solidFill>
                  <a:srgbClr val="002060"/>
                </a:solidFill>
              </a:rPr>
              <a:t>1.1 Fiche outil OFB – Découverte du site en Approche sensorielle</a:t>
            </a:r>
          </a:p>
        </p:txBody>
      </p:sp>
      <p:pic>
        <p:nvPicPr>
          <p:cNvPr id="13" name="Image 12" descr="Une image contenant alimentation&#10;&#10;Description générée automatiquement">
            <a:extLst>
              <a:ext uri="{FF2B5EF4-FFF2-40B4-BE49-F238E27FC236}">
                <a16:creationId xmlns:a16="http://schemas.microsoft.com/office/drawing/2014/main" id="{4DEB97F1-BB54-402E-ADFB-327F274E14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2377" y="253758"/>
            <a:ext cx="678917" cy="684857"/>
          </a:xfrm>
          <a:prstGeom prst="rect">
            <a:avLst/>
          </a:prstGeom>
        </p:spPr>
      </p:pic>
    </p:spTree>
    <p:extLst>
      <p:ext uri="{BB962C8B-B14F-4D97-AF65-F5344CB8AC3E}">
        <p14:creationId xmlns:p14="http://schemas.microsoft.com/office/powerpoint/2010/main" val="331838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7BAB7D7-0D56-4379-A70D-E6C5EDBB4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487" y="1816036"/>
            <a:ext cx="4921918" cy="4921918"/>
          </a:xfrm>
          <a:prstGeom prst="rect">
            <a:avLst/>
          </a:prstGeom>
        </p:spPr>
      </p:pic>
      <p:sp>
        <p:nvSpPr>
          <p:cNvPr id="16" name="ZoneTexte 15">
            <a:extLst>
              <a:ext uri="{FF2B5EF4-FFF2-40B4-BE49-F238E27FC236}">
                <a16:creationId xmlns:a16="http://schemas.microsoft.com/office/drawing/2014/main" id="{9A996B9B-7EAC-416F-8A28-86547BDD9CC6}"/>
              </a:ext>
            </a:extLst>
          </p:cNvPr>
          <p:cNvSpPr txBox="1"/>
          <p:nvPr/>
        </p:nvSpPr>
        <p:spPr>
          <a:xfrm>
            <a:off x="1342670" y="3086630"/>
            <a:ext cx="4256271" cy="3016210"/>
          </a:xfrm>
          <a:prstGeom prst="rect">
            <a:avLst/>
          </a:prstGeom>
          <a:noFill/>
        </p:spPr>
        <p:txBody>
          <a:bodyPr wrap="square" rtlCol="0">
            <a:spAutoFit/>
          </a:bodyPr>
          <a:lstStyle/>
          <a:p>
            <a:r>
              <a:rPr lang="fr-FR" b="1" dirty="0"/>
              <a:t>Cette étape prend plus de temps, elle évolue tout au long du projet.</a:t>
            </a:r>
            <a:br>
              <a:rPr lang="fr-FR" b="1" dirty="0"/>
            </a:br>
            <a:r>
              <a:rPr lang="fr-FR" dirty="0"/>
              <a:t>Être dehors, apprivoiser le site, vivre des émotions liées à un environnement inhabituel… cela s’apprend progressivement.</a:t>
            </a:r>
          </a:p>
          <a:p>
            <a:r>
              <a:rPr lang="fr-FR" dirty="0"/>
              <a:t>De même que la mobilisation du vocabulaire pour en parler. </a:t>
            </a:r>
            <a:br>
              <a:rPr lang="fr-FR" dirty="0"/>
            </a:br>
            <a:r>
              <a:rPr lang="fr-FR" b="1" dirty="0"/>
              <a:t>On peut encore une fois proposer cet exercice en LV.</a:t>
            </a:r>
            <a:br>
              <a:rPr lang="fr-FR" dirty="0"/>
            </a:br>
            <a:r>
              <a:rPr lang="fr-FR" sz="1000" dirty="0"/>
              <a:t>(Témoignage d’enseignantes de Collège)</a:t>
            </a:r>
          </a:p>
        </p:txBody>
      </p:sp>
      <p:grpSp>
        <p:nvGrpSpPr>
          <p:cNvPr id="17" name="Groupe 16">
            <a:extLst>
              <a:ext uri="{FF2B5EF4-FFF2-40B4-BE49-F238E27FC236}">
                <a16:creationId xmlns:a16="http://schemas.microsoft.com/office/drawing/2014/main" id="{3337BA6A-6EE4-4D6C-A5D2-D59A54CC5FDE}"/>
              </a:ext>
            </a:extLst>
          </p:cNvPr>
          <p:cNvGrpSpPr/>
          <p:nvPr/>
        </p:nvGrpSpPr>
        <p:grpSpPr>
          <a:xfrm>
            <a:off x="1876143" y="1059402"/>
            <a:ext cx="2459227" cy="1868112"/>
            <a:chOff x="627597" y="382719"/>
            <a:chExt cx="2884860" cy="2510910"/>
          </a:xfrm>
        </p:grpSpPr>
        <p:pic>
          <p:nvPicPr>
            <p:cNvPr id="15" name="Image 14">
              <a:extLst>
                <a:ext uri="{FF2B5EF4-FFF2-40B4-BE49-F238E27FC236}">
                  <a16:creationId xmlns:a16="http://schemas.microsoft.com/office/drawing/2014/main" id="{4BE87B7C-E32E-40BB-AA18-8E68B8F13CFE}"/>
                </a:ext>
              </a:extLst>
            </p:cNvPr>
            <p:cNvPicPr>
              <a:picLocks noChangeAspect="1"/>
            </p:cNvPicPr>
            <p:nvPr/>
          </p:nvPicPr>
          <p:blipFill rotWithShape="1">
            <a:blip r:embed="rId3"/>
            <a:srcRect l="84202" t="33406" r="7226" b="45221"/>
            <a:stretch/>
          </p:blipFill>
          <p:spPr>
            <a:xfrm>
              <a:off x="627597" y="537983"/>
              <a:ext cx="2884860" cy="2208938"/>
            </a:xfrm>
            <a:prstGeom prst="rect">
              <a:avLst/>
            </a:prstGeom>
          </p:spPr>
        </p:pic>
        <p:grpSp>
          <p:nvGrpSpPr>
            <p:cNvPr id="12" name="Groupe 11">
              <a:extLst>
                <a:ext uri="{FF2B5EF4-FFF2-40B4-BE49-F238E27FC236}">
                  <a16:creationId xmlns:a16="http://schemas.microsoft.com/office/drawing/2014/main" id="{ECA3336D-5B59-4A31-A03E-D51DB9C34C27}"/>
                </a:ext>
              </a:extLst>
            </p:cNvPr>
            <p:cNvGrpSpPr/>
            <p:nvPr/>
          </p:nvGrpSpPr>
          <p:grpSpPr>
            <a:xfrm>
              <a:off x="627598" y="382719"/>
              <a:ext cx="2728615" cy="2510910"/>
              <a:chOff x="9241179" y="2646947"/>
              <a:chExt cx="2074308" cy="2808194"/>
            </a:xfrm>
          </p:grpSpPr>
          <p:sp>
            <p:nvSpPr>
              <p:cNvPr id="13" name="Rectangle 12">
                <a:extLst>
                  <a:ext uri="{FF2B5EF4-FFF2-40B4-BE49-F238E27FC236}">
                    <a16:creationId xmlns:a16="http://schemas.microsoft.com/office/drawing/2014/main" id="{4BEC5200-200F-4551-9531-A8783CF71795}"/>
                  </a:ext>
                </a:extLst>
              </p:cNvPr>
              <p:cNvSpPr/>
              <p:nvPr/>
            </p:nvSpPr>
            <p:spPr>
              <a:xfrm>
                <a:off x="9241179" y="5042081"/>
                <a:ext cx="2074308" cy="413060"/>
              </a:xfrm>
              <a:prstGeom prst="rect">
                <a:avLst/>
              </a:prstGeom>
              <a:solidFill>
                <a:srgbClr val="FFC000"/>
              </a:solidFill>
            </p:spPr>
            <p:txBody>
              <a:bodyPr wrap="square">
                <a:spAutoFit/>
              </a:bodyPr>
              <a:lstStyle/>
              <a:p>
                <a:pPr algn="ctr"/>
                <a:r>
                  <a:rPr lang="fr-FR" b="1" dirty="0"/>
                  <a:t>Mobiliser les ressentis</a:t>
                </a:r>
              </a:p>
            </p:txBody>
          </p:sp>
          <p:sp>
            <p:nvSpPr>
              <p:cNvPr id="14" name="Rectangle 13">
                <a:extLst>
                  <a:ext uri="{FF2B5EF4-FFF2-40B4-BE49-F238E27FC236}">
                    <a16:creationId xmlns:a16="http://schemas.microsoft.com/office/drawing/2014/main" id="{5602D514-40A6-4642-BC35-308BDE26417C}"/>
                  </a:ext>
                </a:extLst>
              </p:cNvPr>
              <p:cNvSpPr/>
              <p:nvPr/>
            </p:nvSpPr>
            <p:spPr>
              <a:xfrm>
                <a:off x="9252284" y="2646947"/>
                <a:ext cx="2063203" cy="2274784"/>
              </a:xfrm>
              <a:prstGeom prst="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8" name="ZoneTexte 17">
            <a:extLst>
              <a:ext uri="{FF2B5EF4-FFF2-40B4-BE49-F238E27FC236}">
                <a16:creationId xmlns:a16="http://schemas.microsoft.com/office/drawing/2014/main" id="{5EE85864-C390-46BF-95C9-66275AB3C301}"/>
              </a:ext>
            </a:extLst>
          </p:cNvPr>
          <p:cNvSpPr txBox="1"/>
          <p:nvPr/>
        </p:nvSpPr>
        <p:spPr>
          <a:xfrm>
            <a:off x="6096000" y="713253"/>
            <a:ext cx="6902100" cy="923330"/>
          </a:xfrm>
          <a:prstGeom prst="rect">
            <a:avLst/>
          </a:prstGeom>
          <a:noFill/>
        </p:spPr>
        <p:txBody>
          <a:bodyPr wrap="square" rtlCol="0">
            <a:spAutoFit/>
          </a:bodyPr>
          <a:lstStyle/>
          <a:p>
            <a:r>
              <a:rPr lang="fr-FR" sz="3600" dirty="0">
                <a:solidFill>
                  <a:srgbClr val="002060"/>
                </a:solidFill>
              </a:rPr>
              <a:t>Un outil: la carte des émotions, </a:t>
            </a:r>
            <a:br>
              <a:rPr lang="fr-FR" sz="3600" dirty="0">
                <a:solidFill>
                  <a:srgbClr val="002060"/>
                </a:solidFill>
              </a:rPr>
            </a:br>
            <a:r>
              <a:rPr lang="fr-FR" dirty="0">
                <a:solidFill>
                  <a:srgbClr val="002060"/>
                </a:solidFill>
              </a:rPr>
              <a:t>Extrait de </a:t>
            </a:r>
            <a:r>
              <a:rPr lang="fr-FR" i="1" dirty="0">
                <a:solidFill>
                  <a:srgbClr val="002060"/>
                </a:solidFill>
              </a:rPr>
              <a:t>Enquête et émotions mode d’emploi</a:t>
            </a:r>
            <a:r>
              <a:rPr lang="fr-FR" dirty="0">
                <a:solidFill>
                  <a:srgbClr val="002060"/>
                </a:solidFill>
              </a:rPr>
              <a:t>, T1, Art-</a:t>
            </a:r>
            <a:r>
              <a:rPr lang="fr-FR" dirty="0" err="1">
                <a:solidFill>
                  <a:srgbClr val="002060"/>
                </a:solidFill>
              </a:rPr>
              <a:t>mella</a:t>
            </a:r>
            <a:endParaRPr lang="fr-FR" dirty="0">
              <a:solidFill>
                <a:srgbClr val="002060"/>
              </a:solidFill>
            </a:endParaRPr>
          </a:p>
        </p:txBody>
      </p:sp>
      <p:sp>
        <p:nvSpPr>
          <p:cNvPr id="19" name="Flèche : droite 18">
            <a:extLst>
              <a:ext uri="{FF2B5EF4-FFF2-40B4-BE49-F238E27FC236}">
                <a16:creationId xmlns:a16="http://schemas.microsoft.com/office/drawing/2014/main" id="{80D6E409-FE38-4C49-B572-33119CF97E54}"/>
              </a:ext>
            </a:extLst>
          </p:cNvPr>
          <p:cNvSpPr/>
          <p:nvPr/>
        </p:nvSpPr>
        <p:spPr>
          <a:xfrm>
            <a:off x="4273164" y="1327669"/>
            <a:ext cx="1219200" cy="260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alimentation&#10;&#10;Description générée automatiquement">
            <a:extLst>
              <a:ext uri="{FF2B5EF4-FFF2-40B4-BE49-F238E27FC236}">
                <a16:creationId xmlns:a16="http://schemas.microsoft.com/office/drawing/2014/main" id="{FADE70B2-F830-42B9-93AD-F9CC43DC6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382" y="5952306"/>
            <a:ext cx="678917" cy="684857"/>
          </a:xfrm>
          <a:prstGeom prst="rect">
            <a:avLst/>
          </a:prstGeom>
        </p:spPr>
      </p:pic>
      <p:sp>
        <p:nvSpPr>
          <p:cNvPr id="20" name="ZoneTexte 19">
            <a:extLst>
              <a:ext uri="{FF2B5EF4-FFF2-40B4-BE49-F238E27FC236}">
                <a16:creationId xmlns:a16="http://schemas.microsoft.com/office/drawing/2014/main" id="{6474F5C6-9D60-49F4-BB97-AE935D72F6EB}"/>
              </a:ext>
            </a:extLst>
          </p:cNvPr>
          <p:cNvSpPr txBox="1"/>
          <p:nvPr/>
        </p:nvSpPr>
        <p:spPr>
          <a:xfrm>
            <a:off x="529701" y="286511"/>
            <a:ext cx="10785785" cy="523220"/>
          </a:xfrm>
          <a:prstGeom prst="rect">
            <a:avLst/>
          </a:prstGeom>
          <a:noFill/>
        </p:spPr>
        <p:txBody>
          <a:bodyPr wrap="square" rtlCol="0">
            <a:spAutoFit/>
          </a:bodyPr>
          <a:lstStyle/>
          <a:p>
            <a:r>
              <a:rPr lang="fr-FR" sz="2800" dirty="0">
                <a:solidFill>
                  <a:srgbClr val="002060"/>
                </a:solidFill>
              </a:rPr>
              <a:t>1.1 Fiche outil OFB – Découverte du site en Approche sensorielle</a:t>
            </a:r>
          </a:p>
        </p:txBody>
      </p:sp>
    </p:spTree>
    <p:extLst>
      <p:ext uri="{BB962C8B-B14F-4D97-AF65-F5344CB8AC3E}">
        <p14:creationId xmlns:p14="http://schemas.microsoft.com/office/powerpoint/2010/main" val="9615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3E66C0-7D61-4B1E-8BE3-EA889305F333}"/>
              </a:ext>
            </a:extLst>
          </p:cNvPr>
          <p:cNvSpPr/>
          <p:nvPr/>
        </p:nvSpPr>
        <p:spPr>
          <a:xfrm>
            <a:off x="453189" y="990464"/>
            <a:ext cx="11738811" cy="707886"/>
          </a:xfrm>
          <a:prstGeom prst="rect">
            <a:avLst/>
          </a:prstGeom>
        </p:spPr>
        <p:txBody>
          <a:bodyPr wrap="square">
            <a:spAutoFit/>
          </a:bodyPr>
          <a:lstStyle/>
          <a:p>
            <a:r>
              <a:rPr lang="fr-FR" sz="2000" b="1" dirty="0">
                <a:solidFill>
                  <a:schemeClr val="accent6"/>
                </a:solidFill>
                <a:latin typeface="+mj-lt"/>
              </a:rPr>
              <a:t>Activités possibles sur le vocabulaire des émotions / sentiments, et sur le récit personnel</a:t>
            </a:r>
          </a:p>
          <a:p>
            <a:r>
              <a:rPr lang="fr-FR" sz="2000" b="1" dirty="0">
                <a:latin typeface="+mj-lt"/>
              </a:rPr>
              <a:t>&gt; Français 		&gt; Langues vivantes		&gt;  Développer les compétences psycho-sociales</a:t>
            </a:r>
          </a:p>
        </p:txBody>
      </p:sp>
      <p:sp>
        <p:nvSpPr>
          <p:cNvPr id="12" name="ZoneTexte 11">
            <a:extLst>
              <a:ext uri="{FF2B5EF4-FFF2-40B4-BE49-F238E27FC236}">
                <a16:creationId xmlns:a16="http://schemas.microsoft.com/office/drawing/2014/main" id="{D3BD6656-23A4-4216-8136-ADD0E63903EE}"/>
              </a:ext>
            </a:extLst>
          </p:cNvPr>
          <p:cNvSpPr txBox="1"/>
          <p:nvPr/>
        </p:nvSpPr>
        <p:spPr>
          <a:xfrm>
            <a:off x="453189" y="218164"/>
            <a:ext cx="11553878" cy="523220"/>
          </a:xfrm>
          <a:prstGeom prst="rect">
            <a:avLst/>
          </a:prstGeom>
          <a:noFill/>
        </p:spPr>
        <p:txBody>
          <a:bodyPr wrap="square" rtlCol="0">
            <a:spAutoFit/>
          </a:bodyPr>
          <a:lstStyle/>
          <a:p>
            <a:r>
              <a:rPr lang="fr-FR" sz="2800" dirty="0">
                <a:solidFill>
                  <a:srgbClr val="002060"/>
                </a:solidFill>
              </a:rPr>
              <a:t>1.1 suite : Application dans les matières</a:t>
            </a:r>
          </a:p>
        </p:txBody>
      </p:sp>
      <p:grpSp>
        <p:nvGrpSpPr>
          <p:cNvPr id="4" name="Groupe 3">
            <a:extLst>
              <a:ext uri="{FF2B5EF4-FFF2-40B4-BE49-F238E27FC236}">
                <a16:creationId xmlns:a16="http://schemas.microsoft.com/office/drawing/2014/main" id="{C885CAC8-CE0D-473A-A9EA-950806E39898}"/>
              </a:ext>
            </a:extLst>
          </p:cNvPr>
          <p:cNvGrpSpPr/>
          <p:nvPr/>
        </p:nvGrpSpPr>
        <p:grpSpPr>
          <a:xfrm>
            <a:off x="1697055" y="1930704"/>
            <a:ext cx="8473887" cy="4741090"/>
            <a:chOff x="585707" y="1892925"/>
            <a:chExt cx="8473887" cy="4741090"/>
          </a:xfrm>
        </p:grpSpPr>
        <p:pic>
          <p:nvPicPr>
            <p:cNvPr id="2" name="Image 1">
              <a:extLst>
                <a:ext uri="{FF2B5EF4-FFF2-40B4-BE49-F238E27FC236}">
                  <a16:creationId xmlns:a16="http://schemas.microsoft.com/office/drawing/2014/main" id="{6867D5A5-2A06-4BF1-847F-9B2F39D983E8}"/>
                </a:ext>
              </a:extLst>
            </p:cNvPr>
            <p:cNvPicPr>
              <a:picLocks noChangeAspect="1"/>
            </p:cNvPicPr>
            <p:nvPr/>
          </p:nvPicPr>
          <p:blipFill>
            <a:blip r:embed="rId2"/>
            <a:stretch>
              <a:fillRect/>
            </a:stretch>
          </p:blipFill>
          <p:spPr>
            <a:xfrm>
              <a:off x="1125415" y="2262257"/>
              <a:ext cx="7386763" cy="4371758"/>
            </a:xfrm>
            <a:prstGeom prst="rect">
              <a:avLst/>
            </a:prstGeom>
            <a:ln>
              <a:solidFill>
                <a:srgbClr val="0070C0"/>
              </a:solidFill>
            </a:ln>
          </p:spPr>
        </p:pic>
        <p:sp>
          <p:nvSpPr>
            <p:cNvPr id="3" name="ZoneTexte 2">
              <a:extLst>
                <a:ext uri="{FF2B5EF4-FFF2-40B4-BE49-F238E27FC236}">
                  <a16:creationId xmlns:a16="http://schemas.microsoft.com/office/drawing/2014/main" id="{CCA89110-ABD2-4C81-92DC-C9397A875001}"/>
                </a:ext>
              </a:extLst>
            </p:cNvPr>
            <p:cNvSpPr txBox="1"/>
            <p:nvPr/>
          </p:nvSpPr>
          <p:spPr>
            <a:xfrm>
              <a:off x="585707" y="1892925"/>
              <a:ext cx="8473887" cy="369332"/>
            </a:xfrm>
            <a:prstGeom prst="rect">
              <a:avLst/>
            </a:prstGeom>
            <a:noFill/>
            <a:ln>
              <a:solidFill>
                <a:srgbClr val="0070C0"/>
              </a:solidFill>
            </a:ln>
          </p:spPr>
          <p:txBody>
            <a:bodyPr wrap="square" rtlCol="0">
              <a:spAutoFit/>
            </a:bodyPr>
            <a:lstStyle/>
            <a:p>
              <a:r>
                <a:rPr lang="fr-FR" dirty="0"/>
                <a:t>Extrait des Repères annuels de progression du Cycle 4 – Langues vivantes</a:t>
              </a:r>
            </a:p>
          </p:txBody>
        </p:sp>
      </p:grpSp>
      <p:pic>
        <p:nvPicPr>
          <p:cNvPr id="6" name="Image 5" descr="Une image contenant alimentation&#10;&#10;Description générée automatiquement">
            <a:extLst>
              <a:ext uri="{FF2B5EF4-FFF2-40B4-BE49-F238E27FC236}">
                <a16:creationId xmlns:a16="http://schemas.microsoft.com/office/drawing/2014/main" id="{BE934E0E-D5AC-4CD8-A4FF-32114C1481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2377" y="253758"/>
            <a:ext cx="678917" cy="684857"/>
          </a:xfrm>
          <a:prstGeom prst="rect">
            <a:avLst/>
          </a:prstGeom>
        </p:spPr>
      </p:pic>
    </p:spTree>
    <p:extLst>
      <p:ext uri="{BB962C8B-B14F-4D97-AF65-F5344CB8AC3E}">
        <p14:creationId xmlns:p14="http://schemas.microsoft.com/office/powerpoint/2010/main" val="268578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38A110-E4C7-45E1-80B7-0FED562FAE3B}"/>
              </a:ext>
            </a:extLst>
          </p:cNvPr>
          <p:cNvSpPr/>
          <p:nvPr/>
        </p:nvSpPr>
        <p:spPr>
          <a:xfrm>
            <a:off x="4286945" y="173151"/>
            <a:ext cx="7444557" cy="6451125"/>
          </a:xfrm>
          <a:prstGeom prst="rect">
            <a:avLst/>
          </a:prstGeom>
        </p:spPr>
        <p:txBody>
          <a:bodyPr wrap="square">
            <a:spAutoFit/>
          </a:bodyPr>
          <a:lstStyle/>
          <a:p>
            <a:r>
              <a:rPr lang="fr-FR" sz="2800" dirty="0">
                <a:solidFill>
                  <a:srgbClr val="002060"/>
                </a:solidFill>
              </a:rPr>
              <a:t>1.2 Avec des collégiens ou en 2</a:t>
            </a:r>
            <a:r>
              <a:rPr lang="fr-FR" sz="2800" baseline="30000" dirty="0">
                <a:solidFill>
                  <a:srgbClr val="002060"/>
                </a:solidFill>
              </a:rPr>
              <a:t>nde</a:t>
            </a:r>
            <a:br>
              <a:rPr lang="fr-FR" sz="2800" dirty="0">
                <a:solidFill>
                  <a:srgbClr val="002060"/>
                </a:solidFill>
              </a:rPr>
            </a:br>
            <a:r>
              <a:rPr lang="fr-FR" sz="2400" dirty="0">
                <a:solidFill>
                  <a:srgbClr val="002060"/>
                </a:solidFill>
              </a:rPr>
              <a:t>Proposer un cahier AME/ATE de l’élève permettant de relier les apports ou les travaux dans les différentes matières (= apprendre à gérer sa prise de notes)</a:t>
            </a:r>
          </a:p>
          <a:p>
            <a:r>
              <a:rPr lang="fr-FR" sz="1000" dirty="0">
                <a:solidFill>
                  <a:schemeClr val="accent5">
                    <a:lumMod val="75000"/>
                  </a:schemeClr>
                </a:solidFill>
                <a:ea typeface="Calibri" panose="020F0502020204030204" pitchFamily="34" charset="0"/>
                <a:cs typeface="Times New Roman" panose="02020603050405020304" pitchFamily="18" charset="0"/>
              </a:rPr>
              <a:t>Suggéré par A. Vandermoere, Collège de Sangatte</a:t>
            </a:r>
            <a:endParaRPr lang="fr-FR" sz="1000" b="1" dirty="0">
              <a:solidFill>
                <a:srgbClr val="4472C4"/>
              </a:solidFill>
              <a:ea typeface="Calibri" panose="020F0502020204030204" pitchFamily="34" charset="0"/>
            </a:endParaRPr>
          </a:p>
          <a:p>
            <a:endParaRPr lang="fr-FR" dirty="0">
              <a:latin typeface="Calibri Light" panose="020F0302020204030204" pitchFamily="34" charset="0"/>
              <a:ea typeface="Calibri" panose="020F0502020204030204" pitchFamily="34" charset="0"/>
            </a:endParaRPr>
          </a:p>
          <a:p>
            <a:r>
              <a:rPr lang="fr-FR" dirty="0">
                <a:latin typeface="Calibri Light" panose="020F0302020204030204" pitchFamily="34" charset="0"/>
                <a:ea typeface="Calibri" panose="020F0502020204030204" pitchFamily="34" charset="0"/>
              </a:rPr>
              <a:t>Envisager l’achat d’</a:t>
            </a:r>
            <a:r>
              <a:rPr lang="fr-FR" b="1" dirty="0">
                <a:latin typeface="Calibri Light" panose="020F0302020204030204" pitchFamily="34" charset="0"/>
                <a:ea typeface="Calibri" panose="020F0502020204030204" pitchFamily="34" charset="0"/>
              </a:rPr>
              <a:t>un </a:t>
            </a:r>
            <a:r>
              <a:rPr lang="fr-FR" b="1" dirty="0">
                <a:solidFill>
                  <a:schemeClr val="accent6">
                    <a:lumMod val="75000"/>
                  </a:schemeClr>
                </a:solidFill>
                <a:latin typeface="Calibri Light" panose="020F0302020204030204" pitchFamily="34" charset="0"/>
                <a:ea typeface="Calibri" panose="020F0502020204030204" pitchFamily="34" charset="0"/>
              </a:rPr>
              <a:t>cahier spécifique</a:t>
            </a:r>
            <a:r>
              <a:rPr lang="fr-FR" b="1" dirty="0">
                <a:solidFill>
                  <a:schemeClr val="accent6"/>
                </a:solidFill>
                <a:latin typeface="Calibri Light" panose="020F0302020204030204" pitchFamily="34" charset="0"/>
                <a:ea typeface="Calibri" panose="020F0502020204030204" pitchFamily="34" charset="0"/>
              </a:rPr>
              <a:t> </a:t>
            </a:r>
            <a:r>
              <a:rPr lang="fr-FR" dirty="0">
                <a:latin typeface="Calibri Light" panose="020F0302020204030204" pitchFamily="34" charset="0"/>
                <a:ea typeface="Calibri" panose="020F0502020204030204" pitchFamily="34" charset="0"/>
              </a:rPr>
              <a:t>qui sera l’outil personnel de l’élève</a:t>
            </a:r>
          </a:p>
          <a:p>
            <a:pPr>
              <a:lnSpc>
                <a:spcPct val="150000"/>
              </a:lnSpc>
            </a:pPr>
            <a:r>
              <a:rPr lang="fr-FR" dirty="0">
                <a:latin typeface="Calibri Light" panose="020F0302020204030204" pitchFamily="34" charset="0"/>
                <a:ea typeface="Calibri" panose="020F0502020204030204" pitchFamily="34" charset="0"/>
              </a:rPr>
              <a:t>Un cahier complètement dédié au projet: il peut-être…</a:t>
            </a:r>
            <a:br>
              <a:rPr lang="fr-FR" dirty="0">
                <a:latin typeface="Calibri Light" panose="020F0302020204030204" pitchFamily="34" charset="0"/>
                <a:ea typeface="Calibri" panose="020F0502020204030204" pitchFamily="34" charset="0"/>
              </a:rPr>
            </a:br>
            <a:r>
              <a:rPr lang="fr-FR" b="1" dirty="0">
                <a:latin typeface="Calibri Light" panose="020F0302020204030204" pitchFamily="34" charset="0"/>
                <a:ea typeface="Calibri" panose="020F0502020204030204" pitchFamily="34" charset="0"/>
              </a:rPr>
              <a:t>- </a:t>
            </a:r>
            <a:r>
              <a:rPr lang="fr-FR" b="1" dirty="0">
                <a:solidFill>
                  <a:schemeClr val="accent6"/>
                </a:solidFill>
                <a:latin typeface="Calibri Light" panose="020F0302020204030204" pitchFamily="34" charset="0"/>
                <a:ea typeface="Calibri" panose="020F0502020204030204" pitchFamily="34" charset="0"/>
              </a:rPr>
              <a:t>support de cours</a:t>
            </a:r>
            <a:r>
              <a:rPr lang="fr-FR" b="1" dirty="0">
                <a:latin typeface="Calibri Light" panose="020F0302020204030204" pitchFamily="34" charset="0"/>
                <a:ea typeface="Calibri" panose="020F0502020204030204" pitchFamily="34" charset="0"/>
              </a:rPr>
              <a:t>, </a:t>
            </a:r>
            <a:br>
              <a:rPr lang="fr-FR" dirty="0">
                <a:latin typeface="Calibri Light" panose="020F0302020204030204" pitchFamily="34" charset="0"/>
                <a:ea typeface="Calibri" panose="020F0502020204030204" pitchFamily="34" charset="0"/>
              </a:rPr>
            </a:br>
            <a:r>
              <a:rPr lang="fr-FR" b="1" dirty="0">
                <a:latin typeface="Calibri Light" panose="020F0302020204030204" pitchFamily="34" charset="0"/>
                <a:ea typeface="Calibri" panose="020F0502020204030204" pitchFamily="34" charset="0"/>
              </a:rPr>
              <a:t>- </a:t>
            </a:r>
            <a:r>
              <a:rPr lang="fr-FR" b="1" dirty="0">
                <a:solidFill>
                  <a:schemeClr val="accent6"/>
                </a:solidFill>
                <a:latin typeface="Calibri Light" panose="020F0302020204030204" pitchFamily="34" charset="0"/>
                <a:ea typeface="Calibri" panose="020F0502020204030204" pitchFamily="34" charset="0"/>
              </a:rPr>
              <a:t>cahier plaisir </a:t>
            </a:r>
            <a:r>
              <a:rPr lang="fr-FR" dirty="0">
                <a:latin typeface="Calibri Light" panose="020F0302020204030204" pitchFamily="34" charset="0"/>
                <a:ea typeface="Calibri" panose="020F0502020204030204" pitchFamily="34" charset="0"/>
              </a:rPr>
              <a:t>(avec dessins, recherches perso…),</a:t>
            </a:r>
          </a:p>
          <a:p>
            <a:pPr>
              <a:lnSpc>
                <a:spcPct val="150000"/>
              </a:lnSpc>
            </a:pPr>
            <a:r>
              <a:rPr lang="fr-FR" b="1" dirty="0">
                <a:latin typeface="Calibri Light" panose="020F0302020204030204" pitchFamily="34" charset="0"/>
                <a:ea typeface="Calibri" panose="020F0502020204030204" pitchFamily="34" charset="0"/>
              </a:rPr>
              <a:t>- </a:t>
            </a:r>
            <a:r>
              <a:rPr lang="fr-FR" b="1" dirty="0">
                <a:solidFill>
                  <a:schemeClr val="accent6"/>
                </a:solidFill>
                <a:latin typeface="Calibri Light" panose="020F0302020204030204" pitchFamily="34" charset="0"/>
                <a:ea typeface="Calibri" panose="020F0502020204030204" pitchFamily="34" charset="0"/>
              </a:rPr>
              <a:t>cahier de liaison </a:t>
            </a:r>
            <a:r>
              <a:rPr lang="fr-FR" dirty="0">
                <a:latin typeface="Calibri Light" panose="020F0302020204030204" pitchFamily="34" charset="0"/>
                <a:ea typeface="Calibri" panose="020F0502020204030204" pitchFamily="34" charset="0"/>
              </a:rPr>
              <a:t>autour du projet (permet l’apport des diverses matières),</a:t>
            </a:r>
          </a:p>
          <a:p>
            <a:pPr>
              <a:lnSpc>
                <a:spcPct val="150000"/>
              </a:lnSpc>
            </a:pPr>
            <a:r>
              <a:rPr lang="fr-FR" b="1" dirty="0">
                <a:latin typeface="Calibri Light" panose="020F0302020204030204" pitchFamily="34" charset="0"/>
                <a:ea typeface="Calibri" panose="020F0502020204030204" pitchFamily="34" charset="0"/>
              </a:rPr>
              <a:t>- </a:t>
            </a:r>
            <a:r>
              <a:rPr lang="fr-FR" b="1" dirty="0">
                <a:solidFill>
                  <a:schemeClr val="accent6"/>
                </a:solidFill>
                <a:latin typeface="Calibri Light" panose="020F0302020204030204" pitchFamily="34" charset="0"/>
                <a:ea typeface="Calibri" panose="020F0502020204030204" pitchFamily="34" charset="0"/>
              </a:rPr>
              <a:t>carnet de bord </a:t>
            </a:r>
            <a:r>
              <a:rPr lang="fr-FR" b="1" dirty="0">
                <a:latin typeface="Calibri Light" panose="020F0302020204030204" pitchFamily="34" charset="0"/>
                <a:ea typeface="Calibri" panose="020F0502020204030204" pitchFamily="34" charset="0"/>
              </a:rPr>
              <a:t>des sorties terrain</a:t>
            </a:r>
            <a:r>
              <a:rPr lang="fr-FR" dirty="0">
                <a:latin typeface="Calibri Light" panose="020F0302020204030204" pitchFamily="34" charset="0"/>
                <a:ea typeface="Calibri" panose="020F0502020204030204" pitchFamily="34" charset="0"/>
              </a:rPr>
              <a:t>…</a:t>
            </a:r>
            <a:br>
              <a:rPr lang="fr-FR" dirty="0">
                <a:latin typeface="Calibri Light" panose="020F0302020204030204" pitchFamily="34" charset="0"/>
                <a:ea typeface="Calibri" panose="020F0502020204030204" pitchFamily="34" charset="0"/>
              </a:rPr>
            </a:br>
            <a:r>
              <a:rPr lang="fr-FR" dirty="0">
                <a:latin typeface="Calibri Light" panose="020F0302020204030204" pitchFamily="34" charset="0"/>
                <a:ea typeface="Calibri" panose="020F0502020204030204" pitchFamily="34" charset="0"/>
              </a:rPr>
              <a:t>Cette piste peut permettre:</a:t>
            </a:r>
            <a:br>
              <a:rPr lang="fr-FR" dirty="0">
                <a:latin typeface="Calibri Light" panose="020F0302020204030204" pitchFamily="34" charset="0"/>
                <a:ea typeface="Calibri" panose="020F0502020204030204" pitchFamily="34" charset="0"/>
              </a:rPr>
            </a:br>
            <a:r>
              <a:rPr lang="fr-FR" dirty="0">
                <a:latin typeface="Calibri Light" panose="020F0302020204030204" pitchFamily="34" charset="0"/>
                <a:ea typeface="Calibri" panose="020F0502020204030204" pitchFamily="34" charset="0"/>
              </a:rPr>
              <a:t>- </a:t>
            </a:r>
            <a:r>
              <a:rPr lang="fr-FR" u="sng" dirty="0">
                <a:latin typeface="Calibri Light" panose="020F0302020204030204" pitchFamily="34" charset="0"/>
                <a:ea typeface="Calibri" panose="020F0502020204030204" pitchFamily="34" charset="0"/>
              </a:rPr>
              <a:t>pour les élèves</a:t>
            </a:r>
            <a:r>
              <a:rPr lang="fr-FR" dirty="0">
                <a:latin typeface="Calibri Light" panose="020F0302020204030204" pitchFamily="34" charset="0"/>
                <a:ea typeface="Calibri" panose="020F0502020204030204" pitchFamily="34" charset="0"/>
              </a:rPr>
              <a:t>: de se rendre compte qu’ils travaillent plusieurs disciplines autour du même site / projet.</a:t>
            </a:r>
            <a:br>
              <a:rPr lang="fr-FR" dirty="0">
                <a:latin typeface="Calibri Light" panose="020F0302020204030204" pitchFamily="34" charset="0"/>
                <a:ea typeface="Calibri" panose="020F0502020204030204" pitchFamily="34" charset="0"/>
              </a:rPr>
            </a:br>
            <a:r>
              <a:rPr lang="fr-FR" dirty="0">
                <a:latin typeface="Calibri Light" panose="020F0302020204030204" pitchFamily="34" charset="0"/>
                <a:ea typeface="Calibri" panose="020F0502020204030204" pitchFamily="34" charset="0"/>
              </a:rPr>
              <a:t>- </a:t>
            </a:r>
            <a:r>
              <a:rPr lang="fr-FR" u="sng" dirty="0">
                <a:latin typeface="Calibri Light" panose="020F0302020204030204" pitchFamily="34" charset="0"/>
                <a:ea typeface="Calibri" panose="020F0502020204030204" pitchFamily="34" charset="0"/>
              </a:rPr>
              <a:t>pour l’équipe pédagogique</a:t>
            </a:r>
            <a:r>
              <a:rPr lang="fr-FR" dirty="0">
                <a:latin typeface="Calibri Light" panose="020F0302020204030204" pitchFamily="34" charset="0"/>
                <a:ea typeface="Calibri" panose="020F0502020204030204" pitchFamily="34" charset="0"/>
              </a:rPr>
              <a:t>: d’avoir un regard sur ce qui a été étudié/travaillé dans d’autres disciplines, sorties,…</a:t>
            </a:r>
            <a:endParaRPr lang="fr-FR" dirty="0"/>
          </a:p>
        </p:txBody>
      </p:sp>
      <p:grpSp>
        <p:nvGrpSpPr>
          <p:cNvPr id="3" name="Groupe 2">
            <a:extLst>
              <a:ext uri="{FF2B5EF4-FFF2-40B4-BE49-F238E27FC236}">
                <a16:creationId xmlns:a16="http://schemas.microsoft.com/office/drawing/2014/main" id="{F2CE1DB9-C633-4B63-AD7E-966FBA35E27B}"/>
              </a:ext>
            </a:extLst>
          </p:cNvPr>
          <p:cNvGrpSpPr/>
          <p:nvPr/>
        </p:nvGrpSpPr>
        <p:grpSpPr>
          <a:xfrm>
            <a:off x="0" y="237339"/>
            <a:ext cx="4116774" cy="6075231"/>
            <a:chOff x="8436478" y="249302"/>
            <a:chExt cx="4116774" cy="6075231"/>
          </a:xfrm>
        </p:grpSpPr>
        <p:grpSp>
          <p:nvGrpSpPr>
            <p:cNvPr id="11" name="Groupe 10">
              <a:extLst>
                <a:ext uri="{FF2B5EF4-FFF2-40B4-BE49-F238E27FC236}">
                  <a16:creationId xmlns:a16="http://schemas.microsoft.com/office/drawing/2014/main" id="{C410F754-DE3B-4276-BC30-A52AF29E010E}"/>
                </a:ext>
              </a:extLst>
            </p:cNvPr>
            <p:cNvGrpSpPr/>
            <p:nvPr/>
          </p:nvGrpSpPr>
          <p:grpSpPr>
            <a:xfrm>
              <a:off x="8436478" y="249302"/>
              <a:ext cx="3703986" cy="4492763"/>
              <a:chOff x="8436478" y="249302"/>
              <a:chExt cx="3703986" cy="4492763"/>
            </a:xfrm>
          </p:grpSpPr>
          <p:grpSp>
            <p:nvGrpSpPr>
              <p:cNvPr id="9" name="Groupe 8">
                <a:extLst>
                  <a:ext uri="{FF2B5EF4-FFF2-40B4-BE49-F238E27FC236}">
                    <a16:creationId xmlns:a16="http://schemas.microsoft.com/office/drawing/2014/main" id="{823A6394-5590-4A29-BC3D-554AAF826671}"/>
                  </a:ext>
                </a:extLst>
              </p:cNvPr>
              <p:cNvGrpSpPr/>
              <p:nvPr/>
            </p:nvGrpSpPr>
            <p:grpSpPr>
              <a:xfrm>
                <a:off x="8436478" y="249302"/>
                <a:ext cx="3703986" cy="4358973"/>
                <a:chOff x="8436478" y="249302"/>
                <a:chExt cx="3703986" cy="4358973"/>
              </a:xfrm>
            </p:grpSpPr>
            <p:pic>
              <p:nvPicPr>
                <p:cNvPr id="1027" name="Picture 3" descr="188df7dba0694894e1b2">
                  <a:extLst>
                    <a:ext uri="{FF2B5EF4-FFF2-40B4-BE49-F238E27FC236}">
                      <a16:creationId xmlns:a16="http://schemas.microsoft.com/office/drawing/2014/main" id="{65A87BE6-4E6B-42B2-8219-C6B70B3F0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478" y="2703099"/>
                  <a:ext cx="3454368" cy="190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188df7e0c4c31949b273">
                  <a:extLst>
                    <a:ext uri="{FF2B5EF4-FFF2-40B4-BE49-F238E27FC236}">
                      <a16:creationId xmlns:a16="http://schemas.microsoft.com/office/drawing/2014/main" id="{344A2DD3-E8A3-46A2-9167-9C8A465D9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8823">
                  <a:off x="8619716" y="249302"/>
                  <a:ext cx="3520748" cy="27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a:extLst>
                  <a:ext uri="{FF2B5EF4-FFF2-40B4-BE49-F238E27FC236}">
                    <a16:creationId xmlns:a16="http://schemas.microsoft.com/office/drawing/2014/main" id="{A50DBE80-0344-49F2-92C6-A287EE688612}"/>
                  </a:ext>
                </a:extLst>
              </p:cNvPr>
              <p:cNvSpPr/>
              <p:nvPr/>
            </p:nvSpPr>
            <p:spPr>
              <a:xfrm>
                <a:off x="8436478" y="4341955"/>
                <a:ext cx="2430531" cy="400110"/>
              </a:xfrm>
              <a:prstGeom prst="rect">
                <a:avLst/>
              </a:prstGeom>
            </p:spPr>
            <p:txBody>
              <a:bodyPr wrap="square">
                <a:spAutoFit/>
              </a:bodyPr>
              <a:lstStyle/>
              <a:p>
                <a:r>
                  <a:rPr lang="fr-FR" sz="1000" b="1" dirty="0">
                    <a:latin typeface="+mj-lt"/>
                    <a:ea typeface="Calibri" panose="020F0502020204030204" pitchFamily="34" charset="0"/>
                  </a:rPr>
                  <a:t>Cahiers AME en 6</a:t>
                </a:r>
                <a:r>
                  <a:rPr lang="fr-FR" sz="1000" b="1" baseline="30000" dirty="0">
                    <a:latin typeface="+mj-lt"/>
                    <a:ea typeface="Calibri" panose="020F0502020204030204" pitchFamily="34" charset="0"/>
                  </a:rPr>
                  <a:t>e</a:t>
                </a:r>
                <a:r>
                  <a:rPr lang="fr-FR" sz="1000" dirty="0">
                    <a:latin typeface="+mj-lt"/>
                    <a:ea typeface="Calibri" panose="020F0502020204030204" pitchFamily="34" charset="0"/>
                  </a:rPr>
                  <a:t>, Crédit: A. Vandermoere</a:t>
                </a:r>
                <a:br>
                  <a:rPr lang="fr-FR" sz="1000" dirty="0">
                    <a:latin typeface="+mj-lt"/>
                    <a:ea typeface="Calibri" panose="020F0502020204030204" pitchFamily="34" charset="0"/>
                  </a:rPr>
                </a:br>
                <a:endParaRPr lang="fr-FR" sz="1000" dirty="0">
                  <a:latin typeface="+mj-lt"/>
                </a:endParaRPr>
              </a:p>
            </p:txBody>
          </p:sp>
        </p:grpSp>
        <p:grpSp>
          <p:nvGrpSpPr>
            <p:cNvPr id="10" name="Groupe 9">
              <a:extLst>
                <a:ext uri="{FF2B5EF4-FFF2-40B4-BE49-F238E27FC236}">
                  <a16:creationId xmlns:a16="http://schemas.microsoft.com/office/drawing/2014/main" id="{F1AEFFDD-81EF-4FC9-9230-797E65C0CD5E}"/>
                </a:ext>
              </a:extLst>
            </p:cNvPr>
            <p:cNvGrpSpPr/>
            <p:nvPr/>
          </p:nvGrpSpPr>
          <p:grpSpPr>
            <a:xfrm rot="648339">
              <a:off x="10381012" y="4034952"/>
              <a:ext cx="2172240" cy="2289581"/>
              <a:chOff x="3623520" y="2350078"/>
              <a:chExt cx="2172240" cy="2289581"/>
            </a:xfrm>
          </p:grpSpPr>
          <p:pic>
            <p:nvPicPr>
              <p:cNvPr id="6" name="Image 5">
                <a:extLst>
                  <a:ext uri="{FF2B5EF4-FFF2-40B4-BE49-F238E27FC236}">
                    <a16:creationId xmlns:a16="http://schemas.microsoft.com/office/drawing/2014/main" id="{42B4BBDB-F27A-408B-8BDD-B2C75C2326B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8455404">
                <a:off x="3564849" y="2408749"/>
                <a:ext cx="2289581" cy="2172240"/>
              </a:xfrm>
              <a:prstGeom prst="rect">
                <a:avLst/>
              </a:prstGeom>
            </p:spPr>
          </p:pic>
          <p:pic>
            <p:nvPicPr>
              <p:cNvPr id="8" name="Image 7">
                <a:extLst>
                  <a:ext uri="{FF2B5EF4-FFF2-40B4-BE49-F238E27FC236}">
                    <a16:creationId xmlns:a16="http://schemas.microsoft.com/office/drawing/2014/main" id="{C2091804-94E9-48DF-A128-31524C187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34253">
                <a:off x="4059874" y="3415580"/>
                <a:ext cx="1275674" cy="637837"/>
              </a:xfrm>
              <a:prstGeom prst="rect">
                <a:avLst/>
              </a:prstGeom>
            </p:spPr>
          </p:pic>
        </p:grpSp>
      </p:grpSp>
      <p:pic>
        <p:nvPicPr>
          <p:cNvPr id="18" name="Image 17" descr="Une image contenant alimentation&#10;&#10;Description générée automatiquement">
            <a:extLst>
              <a:ext uri="{FF2B5EF4-FFF2-40B4-BE49-F238E27FC236}">
                <a16:creationId xmlns:a16="http://schemas.microsoft.com/office/drawing/2014/main" id="{C2325F1D-B510-4539-80B6-4E6BA7822F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30" y="6008461"/>
            <a:ext cx="602944" cy="608219"/>
          </a:xfrm>
          <a:prstGeom prst="rect">
            <a:avLst/>
          </a:prstGeom>
        </p:spPr>
      </p:pic>
    </p:spTree>
    <p:extLst>
      <p:ext uri="{BB962C8B-B14F-4D97-AF65-F5344CB8AC3E}">
        <p14:creationId xmlns:p14="http://schemas.microsoft.com/office/powerpoint/2010/main" val="41216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A4EF1E8D-FD25-4343-8072-F3AC32B38021}"/>
              </a:ext>
            </a:extLst>
          </p:cNvPr>
          <p:cNvSpPr txBox="1"/>
          <p:nvPr/>
        </p:nvSpPr>
        <p:spPr>
          <a:xfrm>
            <a:off x="537653" y="477343"/>
            <a:ext cx="9141982" cy="1384995"/>
          </a:xfrm>
          <a:prstGeom prst="rect">
            <a:avLst/>
          </a:prstGeom>
          <a:noFill/>
        </p:spPr>
        <p:txBody>
          <a:bodyPr wrap="square" rtlCol="0">
            <a:spAutoFit/>
          </a:bodyPr>
          <a:lstStyle/>
          <a:p>
            <a:r>
              <a:rPr lang="fr-FR" sz="2800" dirty="0">
                <a:solidFill>
                  <a:srgbClr val="002060"/>
                </a:solidFill>
              </a:rPr>
              <a:t>1.3. Fiche OFB – Conseil de la Terre/Mer</a:t>
            </a:r>
            <a:br>
              <a:rPr lang="fr-FR" sz="2800" dirty="0">
                <a:solidFill>
                  <a:srgbClr val="002060"/>
                </a:solidFill>
              </a:rPr>
            </a:br>
            <a:r>
              <a:rPr lang="fr-FR" sz="2800" dirty="0">
                <a:solidFill>
                  <a:srgbClr val="002060"/>
                </a:solidFill>
              </a:rPr>
              <a:t>Peut-être envisager de travailler ce conseil avec des outils de simulation de négociations (HG ?)</a:t>
            </a:r>
          </a:p>
        </p:txBody>
      </p:sp>
      <p:grpSp>
        <p:nvGrpSpPr>
          <p:cNvPr id="15" name="Groupe 14">
            <a:extLst>
              <a:ext uri="{FF2B5EF4-FFF2-40B4-BE49-F238E27FC236}">
                <a16:creationId xmlns:a16="http://schemas.microsoft.com/office/drawing/2014/main" id="{10F14DDB-4295-4BB9-ADF4-BE20734C9C08}"/>
              </a:ext>
            </a:extLst>
          </p:cNvPr>
          <p:cNvGrpSpPr/>
          <p:nvPr/>
        </p:nvGrpSpPr>
        <p:grpSpPr>
          <a:xfrm>
            <a:off x="537653" y="2197055"/>
            <a:ext cx="3048001" cy="3807582"/>
            <a:chOff x="563964" y="1411422"/>
            <a:chExt cx="3048001" cy="3807582"/>
          </a:xfrm>
        </p:grpSpPr>
        <p:grpSp>
          <p:nvGrpSpPr>
            <p:cNvPr id="16" name="Groupe 15">
              <a:extLst>
                <a:ext uri="{FF2B5EF4-FFF2-40B4-BE49-F238E27FC236}">
                  <a16:creationId xmlns:a16="http://schemas.microsoft.com/office/drawing/2014/main" id="{5A31EBDE-FBC3-4471-80EF-E4727786D982}"/>
                </a:ext>
              </a:extLst>
            </p:cNvPr>
            <p:cNvGrpSpPr/>
            <p:nvPr/>
          </p:nvGrpSpPr>
          <p:grpSpPr>
            <a:xfrm>
              <a:off x="563965" y="1411422"/>
              <a:ext cx="3048000" cy="3807582"/>
              <a:chOff x="4407681" y="1064696"/>
              <a:chExt cx="3048000" cy="3807582"/>
            </a:xfrm>
          </p:grpSpPr>
          <p:pic>
            <p:nvPicPr>
              <p:cNvPr id="18" name="Image 17">
                <a:extLst>
                  <a:ext uri="{FF2B5EF4-FFF2-40B4-BE49-F238E27FC236}">
                    <a16:creationId xmlns:a16="http://schemas.microsoft.com/office/drawing/2014/main" id="{65E66DFF-8B04-443D-8044-BE7AD409C415}"/>
                  </a:ext>
                </a:extLst>
              </p:cNvPr>
              <p:cNvPicPr>
                <a:picLocks noChangeAspect="1"/>
              </p:cNvPicPr>
              <p:nvPr/>
            </p:nvPicPr>
            <p:blipFill rotWithShape="1">
              <a:blip r:embed="rId2">
                <a:extLst>
                  <a:ext uri="{28A0092B-C50C-407E-A947-70E740481C1C}">
                    <a14:useLocalDpi xmlns:a14="http://schemas.microsoft.com/office/drawing/2010/main" val="0"/>
                  </a:ext>
                </a:extLst>
              </a:blip>
              <a:srcRect t="25250"/>
              <a:stretch/>
            </p:blipFill>
            <p:spPr>
              <a:xfrm>
                <a:off x="4407681" y="1434028"/>
                <a:ext cx="3048000" cy="1518920"/>
              </a:xfrm>
              <a:prstGeom prst="rect">
                <a:avLst/>
              </a:prstGeom>
            </p:spPr>
          </p:pic>
          <p:pic>
            <p:nvPicPr>
              <p:cNvPr id="19" name="Image 18">
                <a:extLst>
                  <a:ext uri="{FF2B5EF4-FFF2-40B4-BE49-F238E27FC236}">
                    <a16:creationId xmlns:a16="http://schemas.microsoft.com/office/drawing/2014/main" id="{DC85ABC4-7175-4305-BBC4-7E3EC8338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681" y="2840278"/>
                <a:ext cx="3048000" cy="2032000"/>
              </a:xfrm>
              <a:prstGeom prst="rect">
                <a:avLst/>
              </a:prstGeom>
            </p:spPr>
          </p:pic>
          <p:sp>
            <p:nvSpPr>
              <p:cNvPr id="20" name="ZoneTexte 19">
                <a:extLst>
                  <a:ext uri="{FF2B5EF4-FFF2-40B4-BE49-F238E27FC236}">
                    <a16:creationId xmlns:a16="http://schemas.microsoft.com/office/drawing/2014/main" id="{B0FAF6D7-5733-4D3B-B9BF-8715F3582F28}"/>
                  </a:ext>
                </a:extLst>
              </p:cNvPr>
              <p:cNvSpPr txBox="1"/>
              <p:nvPr/>
            </p:nvSpPr>
            <p:spPr>
              <a:xfrm>
                <a:off x="4407681" y="1064696"/>
                <a:ext cx="3048000" cy="369332"/>
              </a:xfrm>
              <a:prstGeom prst="rect">
                <a:avLst/>
              </a:prstGeom>
              <a:solidFill>
                <a:schemeClr val="accent5">
                  <a:lumMod val="75000"/>
                </a:schemeClr>
              </a:solidFill>
              <a:ln>
                <a:solidFill>
                  <a:schemeClr val="accent1"/>
                </a:solidFill>
              </a:ln>
            </p:spPr>
            <p:txBody>
              <a:bodyPr wrap="square" rtlCol="0">
                <a:spAutoFit/>
              </a:bodyPr>
              <a:lstStyle/>
              <a:p>
                <a:pPr algn="ctr"/>
                <a:r>
                  <a:rPr lang="fr-FR" dirty="0">
                    <a:solidFill>
                      <a:schemeClr val="bg1"/>
                    </a:solidFill>
                  </a:rPr>
                  <a:t>Le Conseil de la Mer/Terre</a:t>
                </a:r>
              </a:p>
            </p:txBody>
          </p:sp>
        </p:grpSp>
        <p:sp>
          <p:nvSpPr>
            <p:cNvPr id="17" name="Rectangle 16">
              <a:extLst>
                <a:ext uri="{FF2B5EF4-FFF2-40B4-BE49-F238E27FC236}">
                  <a16:creationId xmlns:a16="http://schemas.microsoft.com/office/drawing/2014/main" id="{496B6A61-5377-4573-ACAA-4B55B48E75C2}"/>
                </a:ext>
              </a:extLst>
            </p:cNvPr>
            <p:cNvSpPr/>
            <p:nvPr/>
          </p:nvSpPr>
          <p:spPr>
            <a:xfrm rot="16200000">
              <a:off x="-28185" y="3150659"/>
              <a:ext cx="1399742" cy="215444"/>
            </a:xfrm>
            <a:prstGeom prst="rect">
              <a:avLst/>
            </a:prstGeom>
          </p:spPr>
          <p:txBody>
            <a:bodyPr wrap="none">
              <a:spAutoFit/>
            </a:bodyPr>
            <a:lstStyle/>
            <a:p>
              <a:r>
                <a:rPr lang="fr-FR" sz="800" dirty="0">
                  <a:solidFill>
                    <a:schemeClr val="bg1"/>
                  </a:solidFill>
                </a:rPr>
                <a:t>Crédit: Cécile </a:t>
              </a:r>
              <a:r>
                <a:rPr lang="fr-FR" sz="800" dirty="0" err="1">
                  <a:solidFill>
                    <a:schemeClr val="bg1"/>
                  </a:solidFill>
                </a:rPr>
                <a:t>Barreaud</a:t>
              </a:r>
              <a:r>
                <a:rPr lang="fr-FR" sz="800" dirty="0">
                  <a:solidFill>
                    <a:schemeClr val="bg1"/>
                  </a:solidFill>
                </a:rPr>
                <a:t> / OFB</a:t>
              </a:r>
            </a:p>
          </p:txBody>
        </p:sp>
      </p:grpSp>
      <p:pic>
        <p:nvPicPr>
          <p:cNvPr id="6" name="Image 5">
            <a:extLst>
              <a:ext uri="{FF2B5EF4-FFF2-40B4-BE49-F238E27FC236}">
                <a16:creationId xmlns:a16="http://schemas.microsoft.com/office/drawing/2014/main" id="{7D973477-F335-431D-BA9F-529F77EE4298}"/>
              </a:ext>
            </a:extLst>
          </p:cNvPr>
          <p:cNvPicPr>
            <a:picLocks noChangeAspect="1"/>
          </p:cNvPicPr>
          <p:nvPr/>
        </p:nvPicPr>
        <p:blipFill>
          <a:blip r:embed="rId4"/>
          <a:stretch>
            <a:fillRect/>
          </a:stretch>
        </p:blipFill>
        <p:spPr>
          <a:xfrm>
            <a:off x="3950348" y="2169304"/>
            <a:ext cx="3507375" cy="4361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a:extLst>
              <a:ext uri="{FF2B5EF4-FFF2-40B4-BE49-F238E27FC236}">
                <a16:creationId xmlns:a16="http://schemas.microsoft.com/office/drawing/2014/main" id="{9867AD38-47DD-4B31-A7FD-61AE4A1D484B}"/>
              </a:ext>
            </a:extLst>
          </p:cNvPr>
          <p:cNvPicPr>
            <a:picLocks noChangeAspect="1"/>
          </p:cNvPicPr>
          <p:nvPr/>
        </p:nvPicPr>
        <p:blipFill>
          <a:blip r:embed="rId5"/>
          <a:stretch>
            <a:fillRect/>
          </a:stretch>
        </p:blipFill>
        <p:spPr>
          <a:xfrm>
            <a:off x="7651822" y="1965670"/>
            <a:ext cx="3658837" cy="44741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 name="Image 20" descr="Une image contenant alimentation&#10;&#10;Description générée automatiquement">
            <a:extLst>
              <a:ext uri="{FF2B5EF4-FFF2-40B4-BE49-F238E27FC236}">
                <a16:creationId xmlns:a16="http://schemas.microsoft.com/office/drawing/2014/main" id="{5ABA045D-1C0E-4306-8E94-C10EB9ECA5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82377" y="253758"/>
            <a:ext cx="678917" cy="684857"/>
          </a:xfrm>
          <a:prstGeom prst="rect">
            <a:avLst/>
          </a:prstGeom>
        </p:spPr>
      </p:pic>
    </p:spTree>
    <p:extLst>
      <p:ext uri="{BB962C8B-B14F-4D97-AF65-F5344CB8AC3E}">
        <p14:creationId xmlns:p14="http://schemas.microsoft.com/office/powerpoint/2010/main" val="374493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2"/>
          <p:cNvSpPr/>
          <p:nvPr/>
        </p:nvSpPr>
        <p:spPr>
          <a:xfrm>
            <a:off x="1747657" y="765343"/>
            <a:ext cx="8919864" cy="503643"/>
          </a:xfrm>
          <a:prstGeom prst="rect">
            <a:avLst/>
          </a:prstGeom>
          <a:noFill/>
          <a:ln>
            <a:noFill/>
          </a:ln>
        </p:spPr>
        <p:style>
          <a:lnRef idx="0">
            <a:scrgbClr r="0" g="0" b="0"/>
          </a:lnRef>
          <a:fillRef idx="0">
            <a:scrgbClr r="0" g="0" b="0"/>
          </a:fillRef>
          <a:effectRef idx="0">
            <a:scrgbClr r="0" g="0" b="0"/>
          </a:effectRef>
          <a:fontRef idx="minor"/>
        </p:style>
        <p:txBody>
          <a:bodyPr lIns="89991" tIns="44995" rIns="89991" bIns="44995" anchor="ctr"/>
          <a:lstStyle/>
          <a:p>
            <a:pPr>
              <a:lnSpc>
                <a:spcPct val="100000"/>
              </a:lnSpc>
            </a:pPr>
            <a:endParaRPr lang="fr-FR" sz="1799" spc="-1" dirty="0">
              <a:solidFill>
                <a:srgbClr val="000000"/>
              </a:solidFill>
              <a:uFill>
                <a:solidFill>
                  <a:srgbClr val="FFFFFF"/>
                </a:solidFill>
              </a:uFill>
              <a:latin typeface="Arial"/>
            </a:endParaRPr>
          </a:p>
        </p:txBody>
      </p:sp>
      <p:sp>
        <p:nvSpPr>
          <p:cNvPr id="7" name="Rectangle 6">
            <a:extLst>
              <a:ext uri="{FF2B5EF4-FFF2-40B4-BE49-F238E27FC236}">
                <a16:creationId xmlns:a16="http://schemas.microsoft.com/office/drawing/2014/main" id="{42173D57-0B58-C342-BF7E-6B7736391B33}"/>
              </a:ext>
            </a:extLst>
          </p:cNvPr>
          <p:cNvSpPr/>
          <p:nvPr/>
        </p:nvSpPr>
        <p:spPr>
          <a:xfrm>
            <a:off x="9490415" y="256417"/>
            <a:ext cx="1097612" cy="44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pic>
        <p:nvPicPr>
          <p:cNvPr id="8" name="Image 7" descr="Une image contenant alimentation&#10;&#10;Description générée automatiquement">
            <a:extLst>
              <a:ext uri="{FF2B5EF4-FFF2-40B4-BE49-F238E27FC236}">
                <a16:creationId xmlns:a16="http://schemas.microsoft.com/office/drawing/2014/main" id="{1AE7EA2A-6540-B74C-A532-2B5C74835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9676" y="189286"/>
            <a:ext cx="678917" cy="684857"/>
          </a:xfrm>
          <a:prstGeom prst="rect">
            <a:avLst/>
          </a:prstGeom>
        </p:spPr>
      </p:pic>
      <p:sp>
        <p:nvSpPr>
          <p:cNvPr id="10" name="Titre 1">
            <a:extLst>
              <a:ext uri="{FF2B5EF4-FFF2-40B4-BE49-F238E27FC236}">
                <a16:creationId xmlns:a16="http://schemas.microsoft.com/office/drawing/2014/main" id="{51FF8699-A89D-4C41-8D51-AB07D9E71F50}"/>
              </a:ext>
            </a:extLst>
          </p:cNvPr>
          <p:cNvSpPr txBox="1">
            <a:spLocks/>
          </p:cNvSpPr>
          <p:nvPr/>
        </p:nvSpPr>
        <p:spPr>
          <a:xfrm>
            <a:off x="516838" y="382089"/>
            <a:ext cx="7439252" cy="632753"/>
          </a:xfrm>
          <a:prstGeom prst="rect">
            <a:avLst/>
          </a:prstGeom>
        </p:spPr>
        <p:txBody>
          <a:bodyPr/>
          <a:lstStyle>
            <a:lvl1pPr algn="l" defTabSz="1006475" rtl="0" eaLnBrk="1" fontAlgn="base" hangingPunct="1">
              <a:spcBef>
                <a:spcPct val="0"/>
              </a:spcBef>
              <a:spcAft>
                <a:spcPct val="0"/>
              </a:spcAft>
              <a:defRPr sz="3200" b="1">
                <a:solidFill>
                  <a:srgbClr val="005E8B"/>
                </a:solidFill>
                <a:latin typeface="+mj-lt"/>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a:lstStyle>
          <a:p>
            <a:r>
              <a:rPr lang="fr-FR" sz="3265" kern="0" dirty="0">
                <a:solidFill>
                  <a:srgbClr val="002060"/>
                </a:solidFill>
                <a:latin typeface="Arial" panose="020B0604020202020204" pitchFamily="34" charset="0"/>
                <a:cs typeface="Arial" panose="020B0604020202020204" pitchFamily="34" charset="0"/>
              </a:rPr>
              <a:t>2. Les RESSOURCES</a:t>
            </a:r>
            <a:endParaRPr lang="fr-FR" sz="3265" i="1" kern="0" dirty="0">
              <a:solidFill>
                <a:srgbClr val="00206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E9DE874-CD39-4609-B9CA-41DC9C457C2D}"/>
              </a:ext>
            </a:extLst>
          </p:cNvPr>
          <p:cNvSpPr/>
          <p:nvPr/>
        </p:nvSpPr>
        <p:spPr>
          <a:xfrm>
            <a:off x="1977210" y="1992166"/>
            <a:ext cx="7443675" cy="646203"/>
          </a:xfrm>
          <a:prstGeom prst="rect">
            <a:avLst/>
          </a:prstGeom>
        </p:spPr>
        <p:txBody>
          <a:bodyPr wrap="square">
            <a:spAutoFit/>
          </a:bodyPr>
          <a:lstStyle/>
          <a:p>
            <a:pPr>
              <a:spcBef>
                <a:spcPts val="400"/>
              </a:spcBef>
            </a:pPr>
            <a:endParaRPr lang="fr-FR" sz="1633" spc="-1" dirty="0">
              <a:solidFill>
                <a:srgbClr val="002060"/>
              </a:solidFill>
              <a:uFill>
                <a:solidFill>
                  <a:srgbClr val="FFFFFF"/>
                </a:solidFill>
              </a:uFill>
              <a:sym typeface="Wingdings" panose="05000000000000000000" pitchFamily="2" charset="2"/>
            </a:endParaRPr>
          </a:p>
          <a:p>
            <a:pPr>
              <a:spcBef>
                <a:spcPts val="400"/>
              </a:spcBef>
            </a:pPr>
            <a:r>
              <a:rPr lang="fr-FR" sz="1633" spc="-1" dirty="0">
                <a:solidFill>
                  <a:srgbClr val="002060"/>
                </a:solidFill>
                <a:uFill>
                  <a:solidFill>
                    <a:srgbClr val="FFFFFF"/>
                  </a:solidFill>
                </a:uFill>
                <a:sym typeface="Wingdings" panose="05000000000000000000" pitchFamily="2" charset="2"/>
              </a:rPr>
              <a:t> </a:t>
            </a:r>
            <a:endParaRPr lang="fr-FR" sz="1633" spc="-1" dirty="0">
              <a:solidFill>
                <a:srgbClr val="002060"/>
              </a:solidFill>
              <a:uFill>
                <a:solidFill>
                  <a:srgbClr val="FFFFFF"/>
                </a:solidFill>
              </a:uFill>
            </a:endParaRPr>
          </a:p>
        </p:txBody>
      </p:sp>
      <p:sp>
        <p:nvSpPr>
          <p:cNvPr id="12" name="ZoneTexte 11">
            <a:extLst>
              <a:ext uri="{FF2B5EF4-FFF2-40B4-BE49-F238E27FC236}">
                <a16:creationId xmlns:a16="http://schemas.microsoft.com/office/drawing/2014/main" id="{C3DA4128-5B6F-40C5-AF4E-6D16F7AAA992}"/>
              </a:ext>
            </a:extLst>
          </p:cNvPr>
          <p:cNvSpPr txBox="1"/>
          <p:nvPr/>
        </p:nvSpPr>
        <p:spPr>
          <a:xfrm>
            <a:off x="478630" y="1390092"/>
            <a:ext cx="10890504" cy="5067477"/>
          </a:xfrm>
          <a:prstGeom prst="rect">
            <a:avLst/>
          </a:prstGeom>
          <a:solidFill>
            <a:schemeClr val="bg1"/>
          </a:solidFill>
        </p:spPr>
        <p:txBody>
          <a:bodyPr wrap="square" rtlCol="0">
            <a:spAutoFit/>
          </a:bodyPr>
          <a:lstStyle/>
          <a:p>
            <a:pPr marL="457200" lvl="0" indent="-457200">
              <a:lnSpc>
                <a:spcPct val="150000"/>
              </a:lnSpc>
              <a:buFont typeface="Wingdings" panose="05000000000000000000" pitchFamily="2" charset="2"/>
              <a:buChar char="Ø"/>
            </a:pPr>
            <a:r>
              <a:rPr lang="fr-FR" sz="2000" b="1" kern="0" dirty="0">
                <a:solidFill>
                  <a:schemeClr val="accent6">
                    <a:lumMod val="75000"/>
                  </a:schemeClr>
                </a:solidFill>
                <a:latin typeface="Arial" panose="020B0604020202020204" pitchFamily="34" charset="0"/>
                <a:ea typeface="ＭＳ Ｐゴシック" pitchFamily="34" charset="-128"/>
                <a:cs typeface="Arial" panose="020B0604020202020204" pitchFamily="34" charset="0"/>
              </a:rPr>
              <a:t> PADLET avec toutes les ressources</a:t>
            </a:r>
            <a:r>
              <a:rPr lang="fr-FR" sz="2000" kern="0" dirty="0">
                <a:solidFill>
                  <a:srgbClr val="002060"/>
                </a:solidFill>
                <a:latin typeface="Arial" panose="020B0604020202020204" pitchFamily="34" charset="0"/>
                <a:ea typeface="ＭＳ Ｐゴシック" pitchFamily="34" charset="-128"/>
                <a:cs typeface="Arial" panose="020B0604020202020204" pitchFamily="34" charset="0"/>
              </a:rPr>
              <a:t> </a:t>
            </a:r>
            <a:br>
              <a:rPr lang="fr-FR" sz="2000" kern="0" dirty="0">
                <a:solidFill>
                  <a:srgbClr val="002060"/>
                </a:solidFill>
                <a:latin typeface="Arial" panose="020B0604020202020204" pitchFamily="34" charset="0"/>
                <a:ea typeface="ＭＳ Ｐゴシック" pitchFamily="34" charset="-128"/>
                <a:cs typeface="Arial" panose="020B0604020202020204" pitchFamily="34" charset="0"/>
              </a:rPr>
            </a:br>
            <a:r>
              <a:rPr lang="fr-FR" sz="2000" kern="0" dirty="0">
                <a:solidFill>
                  <a:srgbClr val="002060"/>
                </a:solidFill>
                <a:latin typeface="Arial" panose="020B0604020202020204" pitchFamily="34" charset="0"/>
                <a:ea typeface="ＭＳ Ｐゴシック" pitchFamily="34" charset="-128"/>
                <a:cs typeface="Arial" panose="020B0604020202020204" pitchFamily="34" charset="0"/>
              </a:rPr>
              <a:t>pour mener votre projet en collège – lycée </a:t>
            </a:r>
            <a:br>
              <a:rPr lang="fr-FR" sz="2000" kern="0" dirty="0">
                <a:solidFill>
                  <a:srgbClr val="002060"/>
                </a:solidFill>
                <a:latin typeface="Arial" panose="020B0604020202020204" pitchFamily="34" charset="0"/>
                <a:ea typeface="ＭＳ Ｐゴシック" pitchFamily="34" charset="-128"/>
                <a:cs typeface="Arial" panose="020B0604020202020204" pitchFamily="34" charset="0"/>
              </a:rPr>
            </a:br>
            <a:r>
              <a:rPr lang="fr-FR" sz="2000" kern="0" dirty="0">
                <a:solidFill>
                  <a:srgbClr val="002060"/>
                </a:solidFill>
                <a:latin typeface="Arial" panose="020B0604020202020204" pitchFamily="34" charset="0"/>
                <a:ea typeface="ＭＳ Ｐゴシック" pitchFamily="34" charset="-128"/>
                <a:cs typeface="Arial" panose="020B0604020202020204" pitchFamily="34" charset="0"/>
              </a:rPr>
              <a:t>(il sera alimenté tout au long du cycle d’ateliers) </a:t>
            </a:r>
            <a:br>
              <a:rPr lang="fr-FR" sz="2000" kern="0" dirty="0">
                <a:solidFill>
                  <a:srgbClr val="002060"/>
                </a:solidFill>
                <a:latin typeface="Arial" panose="020B0604020202020204" pitchFamily="34" charset="0"/>
                <a:ea typeface="ＭＳ Ｐゴシック" pitchFamily="34" charset="-128"/>
                <a:cs typeface="Arial" panose="020B0604020202020204" pitchFamily="34" charset="0"/>
              </a:rPr>
            </a:br>
            <a:r>
              <a:rPr lang="fr-FR" sz="2000" kern="0" dirty="0">
                <a:solidFill>
                  <a:srgbClr val="002060"/>
                </a:solidFill>
                <a:latin typeface="Arial" panose="020B0604020202020204" pitchFamily="34" charset="0"/>
                <a:ea typeface="ＭＳ Ｐゴシック" pitchFamily="34" charset="-128"/>
                <a:cs typeface="Arial" panose="020B0604020202020204" pitchFamily="34" charset="0"/>
                <a:hlinkClick r:id="rId4"/>
              </a:rPr>
              <a:t>https://padlet.com/AE_Secondaire/aires-educatives-coll-ge-et-lyc-e-25s99psaijlzvgz9</a:t>
            </a:r>
            <a:endParaRPr lang="fr-FR" sz="2000" kern="0" dirty="0">
              <a:solidFill>
                <a:srgbClr val="002060"/>
              </a:solidFill>
              <a:latin typeface="Arial" panose="020B0604020202020204" pitchFamily="34" charset="0"/>
              <a:ea typeface="ＭＳ Ｐゴシック" pitchFamily="34" charset="-128"/>
              <a:cs typeface="Arial" panose="020B0604020202020204" pitchFamily="34" charset="0"/>
            </a:endParaRPr>
          </a:p>
          <a:p>
            <a:pPr marL="457200" indent="-457200">
              <a:lnSpc>
                <a:spcPct val="150000"/>
              </a:lnSpc>
              <a:buFont typeface="Wingdings" panose="05000000000000000000" pitchFamily="2" charset="2"/>
              <a:buChar char="Ø"/>
            </a:pPr>
            <a:endParaRPr lang="fr-FR" b="1" dirty="0"/>
          </a:p>
          <a:p>
            <a:pPr marL="457200" indent="-457200">
              <a:lnSpc>
                <a:spcPct val="150000"/>
              </a:lnSpc>
              <a:buFont typeface="Wingdings" panose="05000000000000000000" pitchFamily="2" charset="2"/>
              <a:buChar char="Ø"/>
            </a:pPr>
            <a:r>
              <a:rPr lang="fr-FR" sz="2000" b="1" kern="0" dirty="0">
                <a:solidFill>
                  <a:schemeClr val="accent6">
                    <a:lumMod val="75000"/>
                  </a:schemeClr>
                </a:solidFill>
                <a:latin typeface="Arial" panose="020B0604020202020204" pitchFamily="34" charset="0"/>
                <a:ea typeface="ＭＳ Ｐゴシック" pitchFamily="34" charset="-128"/>
                <a:cs typeface="Arial" panose="020B0604020202020204" pitchFamily="34" charset="0"/>
              </a:rPr>
              <a:t>DOSSIER LUMNI</a:t>
            </a:r>
            <a:br>
              <a:rPr lang="fr-FR" dirty="0"/>
            </a:br>
            <a:r>
              <a:rPr lang="fr-FR" sz="2000" kern="0" dirty="0">
                <a:solidFill>
                  <a:srgbClr val="002060"/>
                </a:solidFill>
                <a:latin typeface="Arial" panose="020B0604020202020204" pitchFamily="34" charset="0"/>
                <a:ea typeface="ＭＳ Ｐゴシック" pitchFamily="34" charset="-128"/>
                <a:cs typeface="Arial" panose="020B0604020202020204" pitchFamily="34" charset="0"/>
              </a:rPr>
              <a:t>pour des ressources documentaires thématisées : enjeux pour la biodiversité, le vivant, l’eau</a:t>
            </a:r>
            <a:r>
              <a:rPr lang="fr-FR" dirty="0"/>
              <a:t>… </a:t>
            </a:r>
            <a:br>
              <a:rPr lang="fr-FR" dirty="0"/>
            </a:br>
            <a:r>
              <a:rPr lang="fr-FR" sz="2000" u="sng" dirty="0">
                <a:hlinkClick r:id="rId5"/>
              </a:rPr>
              <a:t>https://enseignants.lumni.fr/connectez-vous?redirectionUrl=%2Fclasseur%2Fpartager%2Fa9d5fd3e8f39e24ad2625f9f4ab9ef8e%2F1</a:t>
            </a:r>
            <a:endParaRPr lang="fr-FR" sz="2000" dirty="0"/>
          </a:p>
          <a:p>
            <a:pPr marL="457200" lvl="0" indent="-457200">
              <a:lnSpc>
                <a:spcPct val="150000"/>
              </a:lnSpc>
              <a:buFont typeface="Wingdings" panose="05000000000000000000" pitchFamily="2" charset="2"/>
              <a:buChar char="Ø"/>
            </a:pPr>
            <a:endParaRPr lang="fr-FR" sz="2000" kern="0" dirty="0">
              <a:solidFill>
                <a:srgbClr val="002060"/>
              </a:solidFill>
              <a:latin typeface="Arial" panose="020B0604020202020204" pitchFamily="34" charset="0"/>
              <a:ea typeface="ＭＳ Ｐゴシック" pitchFamily="34" charset="-128"/>
              <a:cs typeface="Arial" panose="020B0604020202020204" pitchFamily="34" charset="0"/>
            </a:endParaRPr>
          </a:p>
        </p:txBody>
      </p:sp>
      <p:grpSp>
        <p:nvGrpSpPr>
          <p:cNvPr id="11" name="Groupe 10">
            <a:extLst>
              <a:ext uri="{FF2B5EF4-FFF2-40B4-BE49-F238E27FC236}">
                <a16:creationId xmlns:a16="http://schemas.microsoft.com/office/drawing/2014/main" id="{51CD7E5E-CD3D-4D81-B3CB-BF56599671D4}"/>
              </a:ext>
            </a:extLst>
          </p:cNvPr>
          <p:cNvGrpSpPr/>
          <p:nvPr/>
        </p:nvGrpSpPr>
        <p:grpSpPr>
          <a:xfrm>
            <a:off x="9081415" y="128158"/>
            <a:ext cx="1841629" cy="886684"/>
            <a:chOff x="205560" y="129076"/>
            <a:chExt cx="1841629" cy="886684"/>
          </a:xfrm>
        </p:grpSpPr>
        <p:pic>
          <p:nvPicPr>
            <p:cNvPr id="13" name="Picture 3" descr="C:\Users\melanie.daoudal\Documents\ATE\logo\Piste1 -80.jpg">
              <a:extLst>
                <a:ext uri="{FF2B5EF4-FFF2-40B4-BE49-F238E27FC236}">
                  <a16:creationId xmlns:a16="http://schemas.microsoft.com/office/drawing/2014/main" id="{FB8D8F5D-8673-4E92-9DA5-13658C6424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5086" y="129076"/>
              <a:ext cx="962103" cy="8866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B0B05415-24B5-4275-B54B-76C2E5D1F6BC}"/>
                </a:ext>
              </a:extLst>
            </p:cNvPr>
            <p:cNvPicPr>
              <a:picLocks noChangeAspect="1"/>
            </p:cNvPicPr>
            <p:nvPr/>
          </p:nvPicPr>
          <p:blipFill>
            <a:blip r:embed="rId7" cstate="print"/>
            <a:srcRect/>
            <a:stretch>
              <a:fillRect/>
            </a:stretch>
          </p:blipFill>
          <p:spPr bwMode="auto">
            <a:xfrm>
              <a:off x="205560" y="250312"/>
              <a:ext cx="676140" cy="644212"/>
            </a:xfrm>
            <a:prstGeom prst="rect">
              <a:avLst/>
            </a:prstGeom>
            <a:noFill/>
            <a:ln w="9525">
              <a:noFill/>
              <a:miter lim="800000"/>
              <a:headEnd/>
              <a:tailEnd/>
            </a:ln>
          </p:spPr>
        </p:pic>
      </p:grpSp>
    </p:spTree>
    <p:extLst>
      <p:ext uri="{BB962C8B-B14F-4D97-AF65-F5344CB8AC3E}">
        <p14:creationId xmlns:p14="http://schemas.microsoft.com/office/powerpoint/2010/main" val="34402320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52BADDC-EF4D-4487-B312-0AE3551F252A}"/>
              </a:ext>
            </a:extLst>
          </p:cNvPr>
          <p:cNvPicPr>
            <a:picLocks noChangeAspect="1"/>
          </p:cNvPicPr>
          <p:nvPr/>
        </p:nvPicPr>
        <p:blipFill rotWithShape="1">
          <a:blip r:embed="rId2"/>
          <a:srcRect l="4630" t="541" r="62957" b="29414"/>
          <a:stretch/>
        </p:blipFill>
        <p:spPr>
          <a:xfrm>
            <a:off x="2472857" y="37723"/>
            <a:ext cx="9509760" cy="6754419"/>
          </a:xfrm>
          <a:prstGeom prst="rect">
            <a:avLst/>
          </a:prstGeom>
        </p:spPr>
      </p:pic>
      <p:sp>
        <p:nvSpPr>
          <p:cNvPr id="5" name="Espace réservé du contenu 26">
            <a:extLst>
              <a:ext uri="{FF2B5EF4-FFF2-40B4-BE49-F238E27FC236}">
                <a16:creationId xmlns:a16="http://schemas.microsoft.com/office/drawing/2014/main" id="{DF86892D-DA8C-4856-96A1-908BFB9235BF}"/>
              </a:ext>
            </a:extLst>
          </p:cNvPr>
          <p:cNvSpPr txBox="1">
            <a:spLocks/>
          </p:cNvSpPr>
          <p:nvPr/>
        </p:nvSpPr>
        <p:spPr>
          <a:xfrm>
            <a:off x="-107300" y="2310116"/>
            <a:ext cx="2558150" cy="373586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005392"/>
              </a:buClr>
              <a:buNone/>
            </a:pPr>
            <a:r>
              <a:rPr lang="fr-FR" dirty="0">
                <a:solidFill>
                  <a:srgbClr val="002060"/>
                </a:solidFill>
              </a:rPr>
              <a:t>Voilà, vous partez à l’aventure de l’Aire Educative… </a:t>
            </a:r>
          </a:p>
          <a:p>
            <a:pPr marL="457200" lvl="1" indent="0">
              <a:buClr>
                <a:srgbClr val="005392"/>
              </a:buClr>
              <a:buNone/>
            </a:pPr>
            <a:endParaRPr lang="fr-FR" dirty="0">
              <a:solidFill>
                <a:srgbClr val="002060"/>
              </a:solidFill>
            </a:endParaRPr>
          </a:p>
          <a:p>
            <a:pPr marL="457200" lvl="1" indent="0">
              <a:buClr>
                <a:srgbClr val="005392"/>
              </a:buClr>
              <a:buNone/>
            </a:pPr>
            <a:r>
              <a:rPr lang="fr-FR" dirty="0">
                <a:solidFill>
                  <a:srgbClr val="002060"/>
                </a:solidFill>
              </a:rPr>
              <a:t>Vous avez embarqué,</a:t>
            </a:r>
            <a:br>
              <a:rPr lang="fr-FR" dirty="0">
                <a:solidFill>
                  <a:srgbClr val="002060"/>
                </a:solidFill>
              </a:rPr>
            </a:br>
            <a:r>
              <a:rPr lang="fr-FR" dirty="0">
                <a:solidFill>
                  <a:srgbClr val="002060"/>
                </a:solidFill>
              </a:rPr>
              <a:t>comment vous sentez-vous avec le projet ?</a:t>
            </a:r>
          </a:p>
        </p:txBody>
      </p:sp>
      <p:grpSp>
        <p:nvGrpSpPr>
          <p:cNvPr id="46" name="Groupe 45">
            <a:extLst>
              <a:ext uri="{FF2B5EF4-FFF2-40B4-BE49-F238E27FC236}">
                <a16:creationId xmlns:a16="http://schemas.microsoft.com/office/drawing/2014/main" id="{07EF56D3-0E0B-49C8-95CF-54E42FE2D430}"/>
              </a:ext>
            </a:extLst>
          </p:cNvPr>
          <p:cNvGrpSpPr/>
          <p:nvPr/>
        </p:nvGrpSpPr>
        <p:grpSpPr>
          <a:xfrm>
            <a:off x="2817092" y="914400"/>
            <a:ext cx="8183419" cy="5426363"/>
            <a:chOff x="2817092" y="914400"/>
            <a:chExt cx="8183419" cy="5426363"/>
          </a:xfrm>
        </p:grpSpPr>
        <p:sp>
          <p:nvSpPr>
            <p:cNvPr id="2" name="Organigramme : Connecteur 1">
              <a:extLst>
                <a:ext uri="{FF2B5EF4-FFF2-40B4-BE49-F238E27FC236}">
                  <a16:creationId xmlns:a16="http://schemas.microsoft.com/office/drawing/2014/main" id="{0533E950-9885-43FF-8192-7DCA4B64FA47}"/>
                </a:ext>
              </a:extLst>
            </p:cNvPr>
            <p:cNvSpPr/>
            <p:nvPr/>
          </p:nvSpPr>
          <p:spPr>
            <a:xfrm>
              <a:off x="2817092" y="914400"/>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6" name="Organigramme : Connecteur 5">
              <a:extLst>
                <a:ext uri="{FF2B5EF4-FFF2-40B4-BE49-F238E27FC236}">
                  <a16:creationId xmlns:a16="http://schemas.microsoft.com/office/drawing/2014/main" id="{39EFB7B2-A34E-4801-897D-0EFEE17634E8}"/>
                </a:ext>
              </a:extLst>
            </p:cNvPr>
            <p:cNvSpPr/>
            <p:nvPr/>
          </p:nvSpPr>
          <p:spPr>
            <a:xfrm>
              <a:off x="3394365" y="4094920"/>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7" name="Organigramme : Connecteur 6">
              <a:extLst>
                <a:ext uri="{FF2B5EF4-FFF2-40B4-BE49-F238E27FC236}">
                  <a16:creationId xmlns:a16="http://schemas.microsoft.com/office/drawing/2014/main" id="{0D097A03-3FAF-4581-93F2-3DBE672B5BE3}"/>
                </a:ext>
              </a:extLst>
            </p:cNvPr>
            <p:cNvSpPr/>
            <p:nvPr/>
          </p:nvSpPr>
          <p:spPr>
            <a:xfrm>
              <a:off x="3985492" y="457661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8" name="Organigramme : Connecteur 7">
              <a:extLst>
                <a:ext uri="{FF2B5EF4-FFF2-40B4-BE49-F238E27FC236}">
                  <a16:creationId xmlns:a16="http://schemas.microsoft.com/office/drawing/2014/main" id="{11D8C099-CCA4-4037-85A0-CE2F16371F8D}"/>
                </a:ext>
              </a:extLst>
            </p:cNvPr>
            <p:cNvSpPr/>
            <p:nvPr/>
          </p:nvSpPr>
          <p:spPr>
            <a:xfrm>
              <a:off x="5158511" y="3745346"/>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9" name="Organigramme : Connecteur 8">
              <a:extLst>
                <a:ext uri="{FF2B5EF4-FFF2-40B4-BE49-F238E27FC236}">
                  <a16:creationId xmlns:a16="http://schemas.microsoft.com/office/drawing/2014/main" id="{C95C80E9-8299-4414-847D-7DE18B5B6133}"/>
                </a:ext>
              </a:extLst>
            </p:cNvPr>
            <p:cNvSpPr/>
            <p:nvPr/>
          </p:nvSpPr>
          <p:spPr>
            <a:xfrm>
              <a:off x="6003636" y="457661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10" name="Organigramme : Connecteur 9">
              <a:extLst>
                <a:ext uri="{FF2B5EF4-FFF2-40B4-BE49-F238E27FC236}">
                  <a16:creationId xmlns:a16="http://schemas.microsoft.com/office/drawing/2014/main" id="{20B69C68-F986-48CE-83BA-44F49EBDC7E9}"/>
                </a:ext>
              </a:extLst>
            </p:cNvPr>
            <p:cNvSpPr/>
            <p:nvPr/>
          </p:nvSpPr>
          <p:spPr>
            <a:xfrm>
              <a:off x="5994400" y="139930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sp>
          <p:nvSpPr>
            <p:cNvPr id="11" name="Organigramme : Connecteur 10">
              <a:extLst>
                <a:ext uri="{FF2B5EF4-FFF2-40B4-BE49-F238E27FC236}">
                  <a16:creationId xmlns:a16="http://schemas.microsoft.com/office/drawing/2014/main" id="{E331DEF6-871B-4E21-AC88-19DD67654149}"/>
                </a:ext>
              </a:extLst>
            </p:cNvPr>
            <p:cNvSpPr/>
            <p:nvPr/>
          </p:nvSpPr>
          <p:spPr>
            <a:xfrm>
              <a:off x="6359237" y="2803236"/>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sp>
          <p:nvSpPr>
            <p:cNvPr id="12" name="Organigramme : Connecteur 11">
              <a:extLst>
                <a:ext uri="{FF2B5EF4-FFF2-40B4-BE49-F238E27FC236}">
                  <a16:creationId xmlns:a16="http://schemas.microsoft.com/office/drawing/2014/main" id="{BB3C5FFD-BFF1-4A64-A4FB-F64B7BFD7C8E}"/>
                </a:ext>
              </a:extLst>
            </p:cNvPr>
            <p:cNvSpPr/>
            <p:nvPr/>
          </p:nvSpPr>
          <p:spPr>
            <a:xfrm>
              <a:off x="6338816" y="4011793"/>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3" name="Organigramme : Connecteur 12">
              <a:extLst>
                <a:ext uri="{FF2B5EF4-FFF2-40B4-BE49-F238E27FC236}">
                  <a16:creationId xmlns:a16="http://schemas.microsoft.com/office/drawing/2014/main" id="{7CAF0633-B310-4EB1-8AAF-DA7E5A315C6C}"/>
                </a:ext>
              </a:extLst>
            </p:cNvPr>
            <p:cNvSpPr/>
            <p:nvPr/>
          </p:nvSpPr>
          <p:spPr>
            <a:xfrm>
              <a:off x="7615383" y="244301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a:t>
              </a:r>
            </a:p>
          </p:txBody>
        </p:sp>
        <p:sp>
          <p:nvSpPr>
            <p:cNvPr id="16" name="Organigramme : Connecteur 15">
              <a:extLst>
                <a:ext uri="{FF2B5EF4-FFF2-40B4-BE49-F238E27FC236}">
                  <a16:creationId xmlns:a16="http://schemas.microsoft.com/office/drawing/2014/main" id="{13BF9F10-4AC9-4A48-B1C4-4E17A021EEFF}"/>
                </a:ext>
              </a:extLst>
            </p:cNvPr>
            <p:cNvSpPr/>
            <p:nvPr/>
          </p:nvSpPr>
          <p:spPr>
            <a:xfrm>
              <a:off x="4558146" y="5786582"/>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1" name="Organigramme : Connecteur 20">
              <a:extLst>
                <a:ext uri="{FF2B5EF4-FFF2-40B4-BE49-F238E27FC236}">
                  <a16:creationId xmlns:a16="http://schemas.microsoft.com/office/drawing/2014/main" id="{46AFE462-FD10-4A35-A39C-150E6CD40779}"/>
                </a:ext>
              </a:extLst>
            </p:cNvPr>
            <p:cNvSpPr/>
            <p:nvPr/>
          </p:nvSpPr>
          <p:spPr>
            <a:xfrm>
              <a:off x="8975989" y="384553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2" name="Organigramme : Connecteur 21">
              <a:extLst>
                <a:ext uri="{FF2B5EF4-FFF2-40B4-BE49-F238E27FC236}">
                  <a16:creationId xmlns:a16="http://schemas.microsoft.com/office/drawing/2014/main" id="{15A825CA-7A03-406F-9FBD-4D988CE1B33A}"/>
                </a:ext>
              </a:extLst>
            </p:cNvPr>
            <p:cNvSpPr/>
            <p:nvPr/>
          </p:nvSpPr>
          <p:spPr>
            <a:xfrm>
              <a:off x="8975989" y="4936836"/>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3" name="Organigramme : Connecteur 22">
              <a:extLst>
                <a:ext uri="{FF2B5EF4-FFF2-40B4-BE49-F238E27FC236}">
                  <a16:creationId xmlns:a16="http://schemas.microsoft.com/office/drawing/2014/main" id="{94C7F113-C020-4337-8640-F180CBF5A65C}"/>
                </a:ext>
              </a:extLst>
            </p:cNvPr>
            <p:cNvSpPr/>
            <p:nvPr/>
          </p:nvSpPr>
          <p:spPr>
            <a:xfrm>
              <a:off x="9626779" y="4327238"/>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4" name="Organigramme : Connecteur 23">
              <a:extLst>
                <a:ext uri="{FF2B5EF4-FFF2-40B4-BE49-F238E27FC236}">
                  <a16:creationId xmlns:a16="http://schemas.microsoft.com/office/drawing/2014/main" id="{3EB2B143-0686-4EF4-BFDA-C2B73CE4203E}"/>
                </a:ext>
              </a:extLst>
            </p:cNvPr>
            <p:cNvSpPr/>
            <p:nvPr/>
          </p:nvSpPr>
          <p:spPr>
            <a:xfrm>
              <a:off x="10303165" y="3202708"/>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5" name="Organigramme : Connecteur 24">
              <a:extLst>
                <a:ext uri="{FF2B5EF4-FFF2-40B4-BE49-F238E27FC236}">
                  <a16:creationId xmlns:a16="http://schemas.microsoft.com/office/drawing/2014/main" id="{42505CDD-AD09-4603-8AF9-D200AD24D9D5}"/>
                </a:ext>
              </a:extLst>
            </p:cNvPr>
            <p:cNvSpPr/>
            <p:nvPr/>
          </p:nvSpPr>
          <p:spPr>
            <a:xfrm>
              <a:off x="10698739" y="4493492"/>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6" name="Organigramme : Connecteur 25">
              <a:extLst>
                <a:ext uri="{FF2B5EF4-FFF2-40B4-BE49-F238E27FC236}">
                  <a16:creationId xmlns:a16="http://schemas.microsoft.com/office/drawing/2014/main" id="{6DE0275C-C997-44AD-88A7-82BF446D3DD8}"/>
                </a:ext>
              </a:extLst>
            </p:cNvPr>
            <p:cNvSpPr/>
            <p:nvPr/>
          </p:nvSpPr>
          <p:spPr>
            <a:xfrm>
              <a:off x="10118438" y="5472545"/>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7" name="Organigramme : Connecteur 26">
              <a:extLst>
                <a:ext uri="{FF2B5EF4-FFF2-40B4-BE49-F238E27FC236}">
                  <a16:creationId xmlns:a16="http://schemas.microsoft.com/office/drawing/2014/main" id="{5C515382-783E-4732-94A8-36FAE3159AE0}"/>
                </a:ext>
              </a:extLst>
            </p:cNvPr>
            <p:cNvSpPr/>
            <p:nvPr/>
          </p:nvSpPr>
          <p:spPr>
            <a:xfrm>
              <a:off x="8057946" y="589279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grpSp>
          <p:nvGrpSpPr>
            <p:cNvPr id="30" name="Groupe 29">
              <a:extLst>
                <a:ext uri="{FF2B5EF4-FFF2-40B4-BE49-F238E27FC236}">
                  <a16:creationId xmlns:a16="http://schemas.microsoft.com/office/drawing/2014/main" id="{8F7D6E53-2838-4BCC-B338-0FFE348624FF}"/>
                </a:ext>
              </a:extLst>
            </p:cNvPr>
            <p:cNvGrpSpPr/>
            <p:nvPr/>
          </p:nvGrpSpPr>
          <p:grpSpPr>
            <a:xfrm>
              <a:off x="7312712" y="3694546"/>
              <a:ext cx="302671" cy="175490"/>
              <a:chOff x="7167960" y="4659746"/>
              <a:chExt cx="302671" cy="175490"/>
            </a:xfrm>
          </p:grpSpPr>
          <p:sp>
            <p:nvSpPr>
              <p:cNvPr id="19" name="Organigramme : Connecteur 18">
                <a:extLst>
                  <a:ext uri="{FF2B5EF4-FFF2-40B4-BE49-F238E27FC236}">
                    <a16:creationId xmlns:a16="http://schemas.microsoft.com/office/drawing/2014/main" id="{15B7896C-9BBC-4AD6-9E4C-0322A89DBA14}"/>
                  </a:ext>
                </a:extLst>
              </p:cNvPr>
              <p:cNvSpPr/>
              <p:nvPr/>
            </p:nvSpPr>
            <p:spPr>
              <a:xfrm>
                <a:off x="7167960" y="4659746"/>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9" name="Organigramme : Connecteur 28">
                <a:extLst>
                  <a:ext uri="{FF2B5EF4-FFF2-40B4-BE49-F238E27FC236}">
                    <a16:creationId xmlns:a16="http://schemas.microsoft.com/office/drawing/2014/main" id="{F11EC573-D369-49C9-BD48-FFBB09DBCB3E}"/>
                  </a:ext>
                </a:extLst>
              </p:cNvPr>
              <p:cNvSpPr/>
              <p:nvPr/>
            </p:nvSpPr>
            <p:spPr>
              <a:xfrm>
                <a:off x="7285904" y="4668982"/>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a:t>
                </a:r>
              </a:p>
            </p:txBody>
          </p:sp>
        </p:grpSp>
        <p:grpSp>
          <p:nvGrpSpPr>
            <p:cNvPr id="31" name="Groupe 30">
              <a:extLst>
                <a:ext uri="{FF2B5EF4-FFF2-40B4-BE49-F238E27FC236}">
                  <a16:creationId xmlns:a16="http://schemas.microsoft.com/office/drawing/2014/main" id="{72E568C2-57DA-423B-A019-B6FEB17E2F9A}"/>
                </a:ext>
              </a:extLst>
            </p:cNvPr>
            <p:cNvGrpSpPr/>
            <p:nvPr/>
          </p:nvGrpSpPr>
          <p:grpSpPr>
            <a:xfrm>
              <a:off x="6800094" y="5103090"/>
              <a:ext cx="302671" cy="175490"/>
              <a:chOff x="7167960" y="4659746"/>
              <a:chExt cx="302671" cy="175490"/>
            </a:xfrm>
          </p:grpSpPr>
          <p:sp>
            <p:nvSpPr>
              <p:cNvPr id="32" name="Organigramme : Connecteur 31">
                <a:extLst>
                  <a:ext uri="{FF2B5EF4-FFF2-40B4-BE49-F238E27FC236}">
                    <a16:creationId xmlns:a16="http://schemas.microsoft.com/office/drawing/2014/main" id="{307E5B22-ED27-4752-9841-B730D3DA3733}"/>
                  </a:ext>
                </a:extLst>
              </p:cNvPr>
              <p:cNvSpPr/>
              <p:nvPr/>
            </p:nvSpPr>
            <p:spPr>
              <a:xfrm>
                <a:off x="7167960" y="4659746"/>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3" name="Organigramme : Connecteur 32">
                <a:extLst>
                  <a:ext uri="{FF2B5EF4-FFF2-40B4-BE49-F238E27FC236}">
                    <a16:creationId xmlns:a16="http://schemas.microsoft.com/office/drawing/2014/main" id="{D963E812-030B-4C7E-97A2-7B6FDB8D4E7E}"/>
                  </a:ext>
                </a:extLst>
              </p:cNvPr>
              <p:cNvSpPr/>
              <p:nvPr/>
            </p:nvSpPr>
            <p:spPr>
              <a:xfrm>
                <a:off x="7285904" y="4668982"/>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grpSp>
        <p:grpSp>
          <p:nvGrpSpPr>
            <p:cNvPr id="35" name="Groupe 34">
              <a:extLst>
                <a:ext uri="{FF2B5EF4-FFF2-40B4-BE49-F238E27FC236}">
                  <a16:creationId xmlns:a16="http://schemas.microsoft.com/office/drawing/2014/main" id="{CE664276-1DCE-4D00-BFCA-D91B2518C5AE}"/>
                </a:ext>
              </a:extLst>
            </p:cNvPr>
            <p:cNvGrpSpPr/>
            <p:nvPr/>
          </p:nvGrpSpPr>
          <p:grpSpPr>
            <a:xfrm>
              <a:off x="8320629" y="4405747"/>
              <a:ext cx="319990" cy="170872"/>
              <a:chOff x="8320629" y="4405747"/>
              <a:chExt cx="319990" cy="170872"/>
            </a:xfrm>
          </p:grpSpPr>
          <p:sp>
            <p:nvSpPr>
              <p:cNvPr id="20" name="Organigramme : Connecteur 19">
                <a:extLst>
                  <a:ext uri="{FF2B5EF4-FFF2-40B4-BE49-F238E27FC236}">
                    <a16:creationId xmlns:a16="http://schemas.microsoft.com/office/drawing/2014/main" id="{2BFAE8BC-6987-4117-AD4C-6312223CDE18}"/>
                  </a:ext>
                </a:extLst>
              </p:cNvPr>
              <p:cNvSpPr/>
              <p:nvPr/>
            </p:nvSpPr>
            <p:spPr>
              <a:xfrm>
                <a:off x="8455892" y="4410365"/>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4" name="Organigramme : Connecteur 33">
                <a:extLst>
                  <a:ext uri="{FF2B5EF4-FFF2-40B4-BE49-F238E27FC236}">
                    <a16:creationId xmlns:a16="http://schemas.microsoft.com/office/drawing/2014/main" id="{42A220B1-BA13-42E6-8002-A869661B9F5E}"/>
                  </a:ext>
                </a:extLst>
              </p:cNvPr>
              <p:cNvSpPr/>
              <p:nvPr/>
            </p:nvSpPr>
            <p:spPr>
              <a:xfrm>
                <a:off x="8320629" y="4405747"/>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grpSp>
        <p:sp>
          <p:nvSpPr>
            <p:cNvPr id="36" name="Organigramme : Connecteur 35">
              <a:extLst>
                <a:ext uri="{FF2B5EF4-FFF2-40B4-BE49-F238E27FC236}">
                  <a16:creationId xmlns:a16="http://schemas.microsoft.com/office/drawing/2014/main" id="{02445EEB-37BA-4C56-9D2E-330269FBE93D}"/>
                </a:ext>
              </a:extLst>
            </p:cNvPr>
            <p:cNvSpPr/>
            <p:nvPr/>
          </p:nvSpPr>
          <p:spPr>
            <a:xfrm>
              <a:off x="9118285" y="3814620"/>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7" name="Organigramme : Connecteur 36">
              <a:extLst>
                <a:ext uri="{FF2B5EF4-FFF2-40B4-BE49-F238E27FC236}">
                  <a16:creationId xmlns:a16="http://schemas.microsoft.com/office/drawing/2014/main" id="{B3EC9CBC-FA1D-4F0A-B03B-9A89BB63D2EC}"/>
                </a:ext>
              </a:extLst>
            </p:cNvPr>
            <p:cNvSpPr/>
            <p:nvPr/>
          </p:nvSpPr>
          <p:spPr>
            <a:xfrm>
              <a:off x="9091443" y="4927601"/>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38" name="Organigramme : Connecteur 37">
              <a:extLst>
                <a:ext uri="{FF2B5EF4-FFF2-40B4-BE49-F238E27FC236}">
                  <a16:creationId xmlns:a16="http://schemas.microsoft.com/office/drawing/2014/main" id="{18F82503-7DD6-4568-BD18-20DA15A0597B}"/>
                </a:ext>
              </a:extLst>
            </p:cNvPr>
            <p:cNvSpPr/>
            <p:nvPr/>
          </p:nvSpPr>
          <p:spPr>
            <a:xfrm>
              <a:off x="9762042" y="4290294"/>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39" name="Organigramme : Connecteur 38">
              <a:extLst>
                <a:ext uri="{FF2B5EF4-FFF2-40B4-BE49-F238E27FC236}">
                  <a16:creationId xmlns:a16="http://schemas.microsoft.com/office/drawing/2014/main" id="{2A30345C-BAC3-4111-A9AC-1417CA9FC23B}"/>
                </a:ext>
              </a:extLst>
            </p:cNvPr>
            <p:cNvSpPr/>
            <p:nvPr/>
          </p:nvSpPr>
          <p:spPr>
            <a:xfrm>
              <a:off x="10454241" y="3202708"/>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40" name="Organigramme : Connecteur 39">
              <a:extLst>
                <a:ext uri="{FF2B5EF4-FFF2-40B4-BE49-F238E27FC236}">
                  <a16:creationId xmlns:a16="http://schemas.microsoft.com/office/drawing/2014/main" id="{82594C9F-5F71-4BE5-8089-DD41CAF4DFD0}"/>
                </a:ext>
              </a:extLst>
            </p:cNvPr>
            <p:cNvSpPr/>
            <p:nvPr/>
          </p:nvSpPr>
          <p:spPr>
            <a:xfrm>
              <a:off x="10815784" y="4493492"/>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sp>
          <p:nvSpPr>
            <p:cNvPr id="41" name="Organigramme : Connecteur 40">
              <a:extLst>
                <a:ext uri="{FF2B5EF4-FFF2-40B4-BE49-F238E27FC236}">
                  <a16:creationId xmlns:a16="http://schemas.microsoft.com/office/drawing/2014/main" id="{9AD7D249-1702-4B5D-AA5E-D177245A8990}"/>
                </a:ext>
              </a:extLst>
            </p:cNvPr>
            <p:cNvSpPr/>
            <p:nvPr/>
          </p:nvSpPr>
          <p:spPr>
            <a:xfrm>
              <a:off x="10269514" y="5463310"/>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sp>
          <p:nvSpPr>
            <p:cNvPr id="42" name="Organigramme : Connecteur 41">
              <a:extLst>
                <a:ext uri="{FF2B5EF4-FFF2-40B4-BE49-F238E27FC236}">
                  <a16:creationId xmlns:a16="http://schemas.microsoft.com/office/drawing/2014/main" id="{B4D047BD-87A0-4EFF-87ED-DE53BF2A5E8F}"/>
                </a:ext>
              </a:extLst>
            </p:cNvPr>
            <p:cNvSpPr/>
            <p:nvPr/>
          </p:nvSpPr>
          <p:spPr>
            <a:xfrm>
              <a:off x="8178017" y="589279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a:t>
              </a:r>
            </a:p>
          </p:txBody>
        </p:sp>
        <p:sp>
          <p:nvSpPr>
            <p:cNvPr id="43" name="Organigramme : Connecteur 42">
              <a:extLst>
                <a:ext uri="{FF2B5EF4-FFF2-40B4-BE49-F238E27FC236}">
                  <a16:creationId xmlns:a16="http://schemas.microsoft.com/office/drawing/2014/main" id="{22B597DC-FB67-4646-9E06-2CE3642E8643}"/>
                </a:ext>
              </a:extLst>
            </p:cNvPr>
            <p:cNvSpPr/>
            <p:nvPr/>
          </p:nvSpPr>
          <p:spPr>
            <a:xfrm>
              <a:off x="6615367" y="617450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4" name="Organigramme : Connecteur 43">
              <a:extLst>
                <a:ext uri="{FF2B5EF4-FFF2-40B4-BE49-F238E27FC236}">
                  <a16:creationId xmlns:a16="http://schemas.microsoft.com/office/drawing/2014/main" id="{9A69FD2D-47EC-472D-BC69-3C8B094D1B65}"/>
                </a:ext>
              </a:extLst>
            </p:cNvPr>
            <p:cNvSpPr/>
            <p:nvPr/>
          </p:nvSpPr>
          <p:spPr>
            <a:xfrm>
              <a:off x="6753661" y="6160657"/>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a:t>
              </a:r>
            </a:p>
          </p:txBody>
        </p:sp>
        <p:sp>
          <p:nvSpPr>
            <p:cNvPr id="45" name="Organigramme : Connecteur 44">
              <a:extLst>
                <a:ext uri="{FF2B5EF4-FFF2-40B4-BE49-F238E27FC236}">
                  <a16:creationId xmlns:a16="http://schemas.microsoft.com/office/drawing/2014/main" id="{19D5227D-9459-444B-B195-BB2E4F288B60}"/>
                </a:ext>
              </a:extLst>
            </p:cNvPr>
            <p:cNvSpPr/>
            <p:nvPr/>
          </p:nvSpPr>
          <p:spPr>
            <a:xfrm>
              <a:off x="4438073" y="5800439"/>
              <a:ext cx="184727" cy="1662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grpSp>
      <p:sp>
        <p:nvSpPr>
          <p:cNvPr id="47" name="Espace réservé du contenu 26">
            <a:extLst>
              <a:ext uri="{FF2B5EF4-FFF2-40B4-BE49-F238E27FC236}">
                <a16:creationId xmlns:a16="http://schemas.microsoft.com/office/drawing/2014/main" id="{71847063-9D65-43C6-82FE-BA9389073097}"/>
              </a:ext>
            </a:extLst>
          </p:cNvPr>
          <p:cNvSpPr txBox="1">
            <a:spLocks/>
          </p:cNvSpPr>
          <p:nvPr/>
        </p:nvSpPr>
        <p:spPr>
          <a:xfrm>
            <a:off x="-257410" y="311739"/>
            <a:ext cx="2558150" cy="68578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005392"/>
              </a:buClr>
              <a:buNone/>
            </a:pPr>
            <a:r>
              <a:rPr lang="fr-FR" b="1" dirty="0">
                <a:solidFill>
                  <a:srgbClr val="002060"/>
                </a:solidFill>
              </a:rPr>
              <a:t>Fiche outil pour susciter l’Expression de ressentis personnels</a:t>
            </a:r>
          </a:p>
        </p:txBody>
      </p:sp>
    </p:spTree>
    <p:extLst>
      <p:ext uri="{BB962C8B-B14F-4D97-AF65-F5344CB8AC3E}">
        <p14:creationId xmlns:p14="http://schemas.microsoft.com/office/powerpoint/2010/main" val="42987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1AE7EA2A-6540-B74C-A532-2B5C74835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900" y="356151"/>
            <a:ext cx="678917" cy="684857"/>
          </a:xfrm>
          <a:prstGeom prst="rect">
            <a:avLst/>
          </a:prstGeom>
        </p:spPr>
      </p:pic>
      <p:sp>
        <p:nvSpPr>
          <p:cNvPr id="12" name="Rectangle 7">
            <a:extLst>
              <a:ext uri="{FF2B5EF4-FFF2-40B4-BE49-F238E27FC236}">
                <a16:creationId xmlns:a16="http://schemas.microsoft.com/office/drawing/2014/main" id="{174B6CEF-F3CD-4AAE-B7E7-CDE3E42CF73F}"/>
              </a:ext>
            </a:extLst>
          </p:cNvPr>
          <p:cNvSpPr>
            <a:spLocks noChangeArrowheads="1"/>
          </p:cNvSpPr>
          <p:nvPr/>
        </p:nvSpPr>
        <p:spPr bwMode="auto">
          <a:xfrm>
            <a:off x="10564049" y="3272461"/>
            <a:ext cx="263670" cy="3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algn="ctr" defTabSz="829361" eaLnBrk="0" fontAlgn="base" hangingPunct="0">
              <a:spcBef>
                <a:spcPct val="0"/>
              </a:spcBef>
              <a:spcAft>
                <a:spcPct val="0"/>
              </a:spcAft>
            </a:pPr>
            <a:endPar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endParaRPr>
          </a:p>
          <a:p>
            <a:pPr algn="ctr" defTabSz="829361" eaLnBrk="0" fontAlgn="base" hangingPunct="0">
              <a:spcBef>
                <a:spcPct val="0"/>
              </a:spcBef>
              <a:spcAft>
                <a:spcPct val="0"/>
              </a:spcAft>
            </a:pPr>
            <a:r>
              <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rPr>
              <a:t>   </a:t>
            </a:r>
            <a:endParaRPr lang="fr-FR" altLang="zh-CN" sz="1633">
              <a:latin typeface="Arial" panose="020B0604020202020204" pitchFamily="34" charset="0"/>
            </a:endParaRPr>
          </a:p>
        </p:txBody>
      </p:sp>
      <p:sp>
        <p:nvSpPr>
          <p:cNvPr id="14" name="Rectangle 11">
            <a:extLst>
              <a:ext uri="{FF2B5EF4-FFF2-40B4-BE49-F238E27FC236}">
                <a16:creationId xmlns:a16="http://schemas.microsoft.com/office/drawing/2014/main" id="{26A5DE98-4225-4F73-8015-9303A80436A3}"/>
              </a:ext>
            </a:extLst>
          </p:cNvPr>
          <p:cNvSpPr>
            <a:spLocks noChangeArrowheads="1"/>
          </p:cNvSpPr>
          <p:nvPr/>
        </p:nvSpPr>
        <p:spPr bwMode="auto">
          <a:xfrm>
            <a:off x="10564049" y="4974363"/>
            <a:ext cx="263670" cy="3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algn="ctr" defTabSz="829361" eaLnBrk="0" fontAlgn="base" hangingPunct="0">
              <a:spcBef>
                <a:spcPct val="0"/>
              </a:spcBef>
              <a:spcAft>
                <a:spcPct val="0"/>
              </a:spcAft>
            </a:pPr>
            <a:endPar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endParaRPr>
          </a:p>
          <a:p>
            <a:pPr algn="ctr" defTabSz="829361" eaLnBrk="0" fontAlgn="base" hangingPunct="0">
              <a:spcBef>
                <a:spcPct val="0"/>
              </a:spcBef>
              <a:spcAft>
                <a:spcPct val="0"/>
              </a:spcAft>
            </a:pPr>
            <a:r>
              <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rPr>
              <a:t>   </a:t>
            </a:r>
            <a:endParaRPr lang="fr-FR" altLang="zh-CN" sz="1633">
              <a:latin typeface="Arial" panose="020B0604020202020204" pitchFamily="34" charset="0"/>
            </a:endParaRPr>
          </a:p>
        </p:txBody>
      </p:sp>
      <p:sp>
        <p:nvSpPr>
          <p:cNvPr id="11" name="Titre 1">
            <a:extLst>
              <a:ext uri="{FF2B5EF4-FFF2-40B4-BE49-F238E27FC236}">
                <a16:creationId xmlns:a16="http://schemas.microsoft.com/office/drawing/2014/main" id="{82F9ECD9-8DEC-4005-A20D-E0F2E79AEE48}"/>
              </a:ext>
            </a:extLst>
          </p:cNvPr>
          <p:cNvSpPr txBox="1">
            <a:spLocks/>
          </p:cNvSpPr>
          <p:nvPr/>
        </p:nvSpPr>
        <p:spPr>
          <a:xfrm>
            <a:off x="541368" y="352058"/>
            <a:ext cx="10585138" cy="936890"/>
          </a:xfrm>
          <a:prstGeom prst="rect">
            <a:avLst/>
          </a:prstGeom>
          <a:ln>
            <a:noFill/>
          </a:ln>
        </p:spPr>
        <p:txBody>
          <a:bodyPr/>
          <a:lstStyle>
            <a:lvl1pPr algn="l" defTabSz="1006475" rtl="0" eaLnBrk="1" fontAlgn="base" hangingPunct="1">
              <a:spcBef>
                <a:spcPct val="0"/>
              </a:spcBef>
              <a:spcAft>
                <a:spcPct val="0"/>
              </a:spcAft>
              <a:defRPr sz="3200" b="1">
                <a:solidFill>
                  <a:srgbClr val="005E8B"/>
                </a:solidFill>
                <a:latin typeface="+mj-lt"/>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a:lstStyle>
          <a:p>
            <a:r>
              <a:rPr lang="fr-FR" kern="0" dirty="0">
                <a:solidFill>
                  <a:srgbClr val="002060"/>
                </a:solidFill>
                <a:latin typeface="Arial" panose="020B0604020202020204" pitchFamily="34" charset="0"/>
                <a:cs typeface="Arial" panose="020B0604020202020204" pitchFamily="34" charset="0"/>
              </a:rPr>
              <a:t>Glossaire - Conseil Scientifique de l’Education Nationale (CSEN)</a:t>
            </a:r>
          </a:p>
        </p:txBody>
      </p:sp>
      <p:grpSp>
        <p:nvGrpSpPr>
          <p:cNvPr id="3" name="Groupe 2">
            <a:extLst>
              <a:ext uri="{FF2B5EF4-FFF2-40B4-BE49-F238E27FC236}">
                <a16:creationId xmlns:a16="http://schemas.microsoft.com/office/drawing/2014/main" id="{C151B1B1-8EE3-4D94-982D-395405D91D97}"/>
              </a:ext>
            </a:extLst>
          </p:cNvPr>
          <p:cNvGrpSpPr/>
          <p:nvPr/>
        </p:nvGrpSpPr>
        <p:grpSpPr>
          <a:xfrm>
            <a:off x="10260141" y="5804794"/>
            <a:ext cx="1814071" cy="812199"/>
            <a:chOff x="205560" y="129076"/>
            <a:chExt cx="1841629" cy="886684"/>
          </a:xfrm>
        </p:grpSpPr>
        <p:pic>
          <p:nvPicPr>
            <p:cNvPr id="13" name="Picture 3" descr="C:\Users\melanie.daoudal\Documents\ATE\logo\Piste1 -80.jpg">
              <a:extLst>
                <a:ext uri="{FF2B5EF4-FFF2-40B4-BE49-F238E27FC236}">
                  <a16:creationId xmlns:a16="http://schemas.microsoft.com/office/drawing/2014/main" id="{9FCF9219-920E-4292-B64F-24D738C3E3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086" y="129076"/>
              <a:ext cx="962103" cy="8866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C09E4B1D-BD76-4F64-B7AB-A6E51D80CC9E}"/>
                </a:ext>
              </a:extLst>
            </p:cNvPr>
            <p:cNvPicPr>
              <a:picLocks noChangeAspect="1"/>
            </p:cNvPicPr>
            <p:nvPr/>
          </p:nvPicPr>
          <p:blipFill>
            <a:blip r:embed="rId5" cstate="print"/>
            <a:srcRect/>
            <a:stretch>
              <a:fillRect/>
            </a:stretch>
          </p:blipFill>
          <p:spPr bwMode="auto">
            <a:xfrm>
              <a:off x="205560" y="250312"/>
              <a:ext cx="676140" cy="644212"/>
            </a:xfrm>
            <a:prstGeom prst="rect">
              <a:avLst/>
            </a:prstGeom>
            <a:noFill/>
            <a:ln w="9525">
              <a:noFill/>
              <a:miter lim="800000"/>
              <a:headEnd/>
              <a:tailEnd/>
            </a:ln>
          </p:spPr>
        </p:pic>
      </p:grpSp>
      <p:sp>
        <p:nvSpPr>
          <p:cNvPr id="17" name="Titre 1">
            <a:extLst>
              <a:ext uri="{FF2B5EF4-FFF2-40B4-BE49-F238E27FC236}">
                <a16:creationId xmlns:a16="http://schemas.microsoft.com/office/drawing/2014/main" id="{8FA74E4E-BA7F-4505-B647-B40E717E940A}"/>
              </a:ext>
            </a:extLst>
          </p:cNvPr>
          <p:cNvSpPr txBox="1">
            <a:spLocks/>
          </p:cNvSpPr>
          <p:nvPr/>
        </p:nvSpPr>
        <p:spPr>
          <a:xfrm>
            <a:off x="881700" y="3992369"/>
            <a:ext cx="11089417" cy="1495868"/>
          </a:xfrm>
          <a:prstGeom prst="rect">
            <a:avLst/>
          </a:prstGeom>
          <a:ln>
            <a:noFill/>
          </a:ln>
        </p:spPr>
        <p:txBody>
          <a:bodyPr/>
          <a:lstStyle>
            <a:lvl1pPr algn="l" defTabSz="1006475" rtl="0" eaLnBrk="1" fontAlgn="base" hangingPunct="1">
              <a:spcBef>
                <a:spcPct val="0"/>
              </a:spcBef>
              <a:spcAft>
                <a:spcPct val="0"/>
              </a:spcAft>
              <a:defRPr sz="3200" b="1">
                <a:solidFill>
                  <a:srgbClr val="005E8B"/>
                </a:solidFill>
                <a:latin typeface="+mj-lt"/>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a:lstStyle>
          <a:p>
            <a:endParaRPr lang="fr-FR" sz="2902" b="0" i="1" kern="0" dirty="0">
              <a:solidFill>
                <a:srgbClr val="002060"/>
              </a:solidFill>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107BE133-F535-46BD-B051-099812BE3073}"/>
              </a:ext>
            </a:extLst>
          </p:cNvPr>
          <p:cNvPicPr>
            <a:picLocks noChangeAspect="1"/>
          </p:cNvPicPr>
          <p:nvPr/>
        </p:nvPicPr>
        <p:blipFill rotWithShape="1">
          <a:blip r:embed="rId6"/>
          <a:srcRect l="45000" t="10265" r="31652" b="6450"/>
          <a:stretch/>
        </p:blipFill>
        <p:spPr>
          <a:xfrm>
            <a:off x="453760" y="1701830"/>
            <a:ext cx="3364596" cy="3944685"/>
          </a:xfrm>
          <a:prstGeom prst="rect">
            <a:avLst/>
          </a:prstGeom>
        </p:spPr>
      </p:pic>
      <p:sp>
        <p:nvSpPr>
          <p:cNvPr id="4" name="Rectangle 3">
            <a:extLst>
              <a:ext uri="{FF2B5EF4-FFF2-40B4-BE49-F238E27FC236}">
                <a16:creationId xmlns:a16="http://schemas.microsoft.com/office/drawing/2014/main" id="{E786FE32-F78F-4ACD-A2C2-2B66B7A1E1A3}"/>
              </a:ext>
            </a:extLst>
          </p:cNvPr>
          <p:cNvSpPr/>
          <p:nvPr/>
        </p:nvSpPr>
        <p:spPr>
          <a:xfrm>
            <a:off x="3830836" y="2330886"/>
            <a:ext cx="7430064" cy="2153731"/>
          </a:xfrm>
          <a:prstGeom prst="rect">
            <a:avLst/>
          </a:prstGeom>
        </p:spPr>
        <p:txBody>
          <a:bodyPr wrap="square">
            <a:spAutoFit/>
          </a:bodyPr>
          <a:lstStyle/>
          <a:p>
            <a:pPr>
              <a:lnSpc>
                <a:spcPct val="107000"/>
              </a:lnSpc>
              <a:spcAft>
                <a:spcPts val="1200"/>
              </a:spcAft>
            </a:pPr>
            <a:r>
              <a:rPr lang="fr-FR" u="sng" dirty="0">
                <a:latin typeface="Calibri Light" panose="020F0302020204030204" pitchFamily="34" charset="0"/>
                <a:ea typeface="Calibri" panose="020F0502020204030204" pitchFamily="34" charset="0"/>
                <a:cs typeface="Times New Roman" panose="02020603050405020304" pitchFamily="18" charset="0"/>
              </a:rPr>
              <a:t>Les notions suivantes sont explicitées pour faire des liens avec votre projet :</a:t>
            </a:r>
            <a:br>
              <a:rPr lang="fr-FR" dirty="0">
                <a:latin typeface="Calibri Light" panose="020F0302020204030204" pitchFamily="34" charset="0"/>
                <a:ea typeface="Calibri" panose="020F0502020204030204" pitchFamily="34" charset="0"/>
                <a:cs typeface="Times New Roman" panose="02020603050405020304" pitchFamily="18" charset="0"/>
              </a:rPr>
            </a:br>
            <a: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t>Biodiversité, </a:t>
            </a:r>
            <a:b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br>
            <a: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t>Environnement, milieu et paysage, </a:t>
            </a:r>
            <a:b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br>
            <a: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t>Habitabilité, </a:t>
            </a:r>
            <a:b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br>
            <a: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t>Conservation/préservation,</a:t>
            </a:r>
            <a:b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br>
            <a: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t>Eco-anxiété,</a:t>
            </a:r>
            <a:b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br>
            <a:r>
              <a:rPr lang="fr-FR" b="1"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t>Epoque anthropocène</a:t>
            </a:r>
            <a:r>
              <a:rPr lang="fr-FR"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t>…</a:t>
            </a:r>
            <a:endParaRPr lang="fr-FR"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D7D837F-C777-4CF5-BCEC-0703DAA71860}"/>
              </a:ext>
            </a:extLst>
          </p:cNvPr>
          <p:cNvSpPr/>
          <p:nvPr/>
        </p:nvSpPr>
        <p:spPr>
          <a:xfrm>
            <a:off x="697648" y="5804794"/>
            <a:ext cx="5835499" cy="461665"/>
          </a:xfrm>
          <a:prstGeom prst="rect">
            <a:avLst/>
          </a:prstGeom>
          <a:ln w="28575">
            <a:solidFill>
              <a:srgbClr val="FFC000"/>
            </a:solidFill>
            <a:prstDash val="dashDot"/>
          </a:ln>
        </p:spPr>
        <p:txBody>
          <a:bodyPr wrap="square">
            <a:spAutoFit/>
          </a:bodyPr>
          <a:lstStyle/>
          <a:p>
            <a:r>
              <a:rPr lang="fr-FR" sz="2400" b="1" dirty="0"/>
              <a:t>A télécharger: </a:t>
            </a:r>
            <a:r>
              <a:rPr lang="fr-FR" sz="2400" b="1" dirty="0">
                <a:hlinkClick r:id="rId7"/>
              </a:rPr>
              <a:t>Réseau Canopé</a:t>
            </a:r>
            <a:endParaRPr lang="fr-FR" sz="2400" b="1" dirty="0"/>
          </a:p>
        </p:txBody>
      </p:sp>
    </p:spTree>
    <p:extLst>
      <p:ext uri="{BB962C8B-B14F-4D97-AF65-F5344CB8AC3E}">
        <p14:creationId xmlns:p14="http://schemas.microsoft.com/office/powerpoint/2010/main" val="42321850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1AE7EA2A-6540-B74C-A532-2B5C74835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7719" y="256417"/>
            <a:ext cx="678917" cy="684857"/>
          </a:xfrm>
          <a:prstGeom prst="rect">
            <a:avLst/>
          </a:prstGeom>
        </p:spPr>
      </p:pic>
      <p:sp>
        <p:nvSpPr>
          <p:cNvPr id="12" name="Rectangle 7">
            <a:extLst>
              <a:ext uri="{FF2B5EF4-FFF2-40B4-BE49-F238E27FC236}">
                <a16:creationId xmlns:a16="http://schemas.microsoft.com/office/drawing/2014/main" id="{174B6CEF-F3CD-4AAE-B7E7-CDE3E42CF73F}"/>
              </a:ext>
            </a:extLst>
          </p:cNvPr>
          <p:cNvSpPr>
            <a:spLocks noChangeArrowheads="1"/>
          </p:cNvSpPr>
          <p:nvPr/>
        </p:nvSpPr>
        <p:spPr bwMode="auto">
          <a:xfrm>
            <a:off x="10564049" y="3272461"/>
            <a:ext cx="263670" cy="3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algn="ctr" defTabSz="829361" eaLnBrk="0" fontAlgn="base" hangingPunct="0">
              <a:spcBef>
                <a:spcPct val="0"/>
              </a:spcBef>
              <a:spcAft>
                <a:spcPct val="0"/>
              </a:spcAft>
            </a:pPr>
            <a:endPar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endParaRPr>
          </a:p>
          <a:p>
            <a:pPr algn="ctr" defTabSz="829361" eaLnBrk="0" fontAlgn="base" hangingPunct="0">
              <a:spcBef>
                <a:spcPct val="0"/>
              </a:spcBef>
              <a:spcAft>
                <a:spcPct val="0"/>
              </a:spcAft>
            </a:pPr>
            <a:r>
              <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rPr>
              <a:t>   </a:t>
            </a:r>
            <a:endParaRPr lang="fr-FR" altLang="zh-CN" sz="1633">
              <a:latin typeface="Arial" panose="020B0604020202020204" pitchFamily="34" charset="0"/>
            </a:endParaRPr>
          </a:p>
        </p:txBody>
      </p:sp>
      <p:sp>
        <p:nvSpPr>
          <p:cNvPr id="14" name="Rectangle 11">
            <a:extLst>
              <a:ext uri="{FF2B5EF4-FFF2-40B4-BE49-F238E27FC236}">
                <a16:creationId xmlns:a16="http://schemas.microsoft.com/office/drawing/2014/main" id="{26A5DE98-4225-4F73-8015-9303A80436A3}"/>
              </a:ext>
            </a:extLst>
          </p:cNvPr>
          <p:cNvSpPr>
            <a:spLocks noChangeArrowheads="1"/>
          </p:cNvSpPr>
          <p:nvPr/>
        </p:nvSpPr>
        <p:spPr bwMode="auto">
          <a:xfrm>
            <a:off x="10564049" y="4974363"/>
            <a:ext cx="263670" cy="3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algn="ctr" defTabSz="829361" eaLnBrk="0" fontAlgn="base" hangingPunct="0">
              <a:spcBef>
                <a:spcPct val="0"/>
              </a:spcBef>
              <a:spcAft>
                <a:spcPct val="0"/>
              </a:spcAft>
            </a:pPr>
            <a:endPar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endParaRPr>
          </a:p>
          <a:p>
            <a:pPr algn="ctr" defTabSz="829361" eaLnBrk="0" fontAlgn="base" hangingPunct="0">
              <a:spcBef>
                <a:spcPct val="0"/>
              </a:spcBef>
              <a:spcAft>
                <a:spcPct val="0"/>
              </a:spcAft>
            </a:pPr>
            <a:r>
              <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rPr>
              <a:t>   </a:t>
            </a:r>
            <a:endParaRPr lang="fr-FR" altLang="zh-CN" sz="1633">
              <a:latin typeface="Arial" panose="020B0604020202020204" pitchFamily="34" charset="0"/>
            </a:endParaRPr>
          </a:p>
        </p:txBody>
      </p:sp>
      <p:grpSp>
        <p:nvGrpSpPr>
          <p:cNvPr id="3" name="Groupe 2">
            <a:extLst>
              <a:ext uri="{FF2B5EF4-FFF2-40B4-BE49-F238E27FC236}">
                <a16:creationId xmlns:a16="http://schemas.microsoft.com/office/drawing/2014/main" id="{C151B1B1-8EE3-4D94-982D-395405D91D97}"/>
              </a:ext>
            </a:extLst>
          </p:cNvPr>
          <p:cNvGrpSpPr/>
          <p:nvPr/>
        </p:nvGrpSpPr>
        <p:grpSpPr>
          <a:xfrm>
            <a:off x="10907774" y="6028348"/>
            <a:ext cx="1197724" cy="573235"/>
            <a:chOff x="205560" y="129076"/>
            <a:chExt cx="1841629" cy="886684"/>
          </a:xfrm>
        </p:grpSpPr>
        <p:pic>
          <p:nvPicPr>
            <p:cNvPr id="13" name="Picture 3" descr="C:\Users\melanie.daoudal\Documents\ATE\logo\Piste1 -80.jpg">
              <a:extLst>
                <a:ext uri="{FF2B5EF4-FFF2-40B4-BE49-F238E27FC236}">
                  <a16:creationId xmlns:a16="http://schemas.microsoft.com/office/drawing/2014/main" id="{9FCF9219-920E-4292-B64F-24D738C3E3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086" y="129076"/>
              <a:ext cx="962103" cy="8866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C09E4B1D-BD76-4F64-B7AB-A6E51D80CC9E}"/>
                </a:ext>
              </a:extLst>
            </p:cNvPr>
            <p:cNvPicPr>
              <a:picLocks noChangeAspect="1"/>
            </p:cNvPicPr>
            <p:nvPr/>
          </p:nvPicPr>
          <p:blipFill>
            <a:blip r:embed="rId5" cstate="print"/>
            <a:srcRect/>
            <a:stretch>
              <a:fillRect/>
            </a:stretch>
          </p:blipFill>
          <p:spPr bwMode="auto">
            <a:xfrm>
              <a:off x="205560" y="250312"/>
              <a:ext cx="676140" cy="644212"/>
            </a:xfrm>
            <a:prstGeom prst="rect">
              <a:avLst/>
            </a:prstGeom>
            <a:noFill/>
            <a:ln w="9525">
              <a:noFill/>
              <a:miter lim="800000"/>
              <a:headEnd/>
              <a:tailEnd/>
            </a:ln>
          </p:spPr>
        </p:pic>
      </p:grpSp>
      <p:sp>
        <p:nvSpPr>
          <p:cNvPr id="17" name="Titre 1">
            <a:extLst>
              <a:ext uri="{FF2B5EF4-FFF2-40B4-BE49-F238E27FC236}">
                <a16:creationId xmlns:a16="http://schemas.microsoft.com/office/drawing/2014/main" id="{8FA74E4E-BA7F-4505-B647-B40E717E940A}"/>
              </a:ext>
            </a:extLst>
          </p:cNvPr>
          <p:cNvSpPr txBox="1">
            <a:spLocks/>
          </p:cNvSpPr>
          <p:nvPr/>
        </p:nvSpPr>
        <p:spPr>
          <a:xfrm>
            <a:off x="881700" y="3992369"/>
            <a:ext cx="11089417" cy="1495868"/>
          </a:xfrm>
          <a:prstGeom prst="rect">
            <a:avLst/>
          </a:prstGeom>
          <a:ln>
            <a:noFill/>
          </a:ln>
        </p:spPr>
        <p:txBody>
          <a:bodyPr/>
          <a:lstStyle>
            <a:lvl1pPr algn="l" defTabSz="1006475" rtl="0" eaLnBrk="1" fontAlgn="base" hangingPunct="1">
              <a:spcBef>
                <a:spcPct val="0"/>
              </a:spcBef>
              <a:spcAft>
                <a:spcPct val="0"/>
              </a:spcAft>
              <a:defRPr sz="3200" b="1">
                <a:solidFill>
                  <a:srgbClr val="005E8B"/>
                </a:solidFill>
                <a:latin typeface="+mj-lt"/>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a:lstStyle>
          <a:p>
            <a:endParaRPr lang="fr-FR" sz="2902" b="0" i="1" kern="0" dirty="0">
              <a:solidFill>
                <a:srgbClr val="002060"/>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F555BB2B-61DD-4766-B8B4-CCB07AF22CA9}"/>
              </a:ext>
            </a:extLst>
          </p:cNvPr>
          <p:cNvPicPr>
            <a:picLocks noChangeAspect="1"/>
          </p:cNvPicPr>
          <p:nvPr/>
        </p:nvPicPr>
        <p:blipFill rotWithShape="1">
          <a:blip r:embed="rId6"/>
          <a:srcRect l="5152" t="11059" r="63544" b="31397"/>
          <a:stretch/>
        </p:blipFill>
        <p:spPr>
          <a:xfrm>
            <a:off x="1816768" y="782074"/>
            <a:ext cx="8878676" cy="5364200"/>
          </a:xfrm>
          <a:prstGeom prst="rect">
            <a:avLst/>
          </a:prstGeom>
        </p:spPr>
      </p:pic>
      <p:sp>
        <p:nvSpPr>
          <p:cNvPr id="19" name="Titre 1">
            <a:extLst>
              <a:ext uri="{FF2B5EF4-FFF2-40B4-BE49-F238E27FC236}">
                <a16:creationId xmlns:a16="http://schemas.microsoft.com/office/drawing/2014/main" id="{9634F22A-8CF3-4BFC-8DBD-51CBE67D2598}"/>
              </a:ext>
            </a:extLst>
          </p:cNvPr>
          <p:cNvSpPr txBox="1">
            <a:spLocks/>
          </p:cNvSpPr>
          <p:nvPr/>
        </p:nvSpPr>
        <p:spPr>
          <a:xfrm>
            <a:off x="322636" y="313629"/>
            <a:ext cx="10585138" cy="936890"/>
          </a:xfrm>
          <a:prstGeom prst="rect">
            <a:avLst/>
          </a:prstGeom>
          <a:ln>
            <a:noFill/>
          </a:ln>
        </p:spPr>
        <p:txBody>
          <a:bodyPr/>
          <a:lstStyle>
            <a:lvl1pPr algn="l" defTabSz="1006475" rtl="0" eaLnBrk="1" fontAlgn="base" hangingPunct="1">
              <a:spcBef>
                <a:spcPct val="0"/>
              </a:spcBef>
              <a:spcAft>
                <a:spcPct val="0"/>
              </a:spcAft>
              <a:defRPr sz="3200" b="1">
                <a:solidFill>
                  <a:srgbClr val="005E8B"/>
                </a:solidFill>
                <a:latin typeface="+mj-lt"/>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a:lstStyle>
          <a:p>
            <a:r>
              <a:rPr lang="fr-FR" sz="2800" kern="0" dirty="0">
                <a:solidFill>
                  <a:srgbClr val="002060"/>
                </a:solidFill>
                <a:latin typeface="Arial" panose="020B0604020202020204" pitchFamily="34" charset="0"/>
                <a:cs typeface="Arial" panose="020B0604020202020204" pitchFamily="34" charset="0"/>
              </a:rPr>
              <a:t>Phase d’état des lieux (1) : poster de suivi</a:t>
            </a:r>
          </a:p>
        </p:txBody>
      </p:sp>
      <p:sp>
        <p:nvSpPr>
          <p:cNvPr id="20" name="Rectangle 19">
            <a:extLst>
              <a:ext uri="{FF2B5EF4-FFF2-40B4-BE49-F238E27FC236}">
                <a16:creationId xmlns:a16="http://schemas.microsoft.com/office/drawing/2014/main" id="{F5457E81-F9AC-489D-AD54-6F0E8BA6C217}"/>
              </a:ext>
            </a:extLst>
          </p:cNvPr>
          <p:cNvSpPr/>
          <p:nvPr/>
        </p:nvSpPr>
        <p:spPr>
          <a:xfrm>
            <a:off x="322636" y="6268857"/>
            <a:ext cx="5947626" cy="461665"/>
          </a:xfrm>
          <a:prstGeom prst="rect">
            <a:avLst/>
          </a:prstGeom>
          <a:ln w="28575">
            <a:solidFill>
              <a:srgbClr val="FFC000"/>
            </a:solidFill>
            <a:prstDash val="dashDot"/>
          </a:ln>
        </p:spPr>
        <p:txBody>
          <a:bodyPr wrap="square">
            <a:spAutoFit/>
          </a:bodyPr>
          <a:lstStyle/>
          <a:p>
            <a:r>
              <a:rPr lang="fr-FR" sz="2400" b="1" dirty="0"/>
              <a:t>A télécharger: </a:t>
            </a:r>
            <a:r>
              <a:rPr lang="fr-FR" sz="2400" b="1" dirty="0">
                <a:hlinkClick r:id="rId7"/>
              </a:rPr>
              <a:t>Carnet Enseignant AE</a:t>
            </a:r>
            <a:endParaRPr lang="fr-FR" sz="2400" b="1" dirty="0"/>
          </a:p>
        </p:txBody>
      </p:sp>
    </p:spTree>
    <p:extLst>
      <p:ext uri="{BB962C8B-B14F-4D97-AF65-F5344CB8AC3E}">
        <p14:creationId xmlns:p14="http://schemas.microsoft.com/office/powerpoint/2010/main" val="11007488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90D1125-185E-4AAD-A346-547ADEC10572}"/>
              </a:ext>
            </a:extLst>
          </p:cNvPr>
          <p:cNvPicPr>
            <a:picLocks noChangeAspect="1"/>
          </p:cNvPicPr>
          <p:nvPr/>
        </p:nvPicPr>
        <p:blipFill rotWithShape="1">
          <a:blip r:embed="rId2"/>
          <a:srcRect l="55109" t="13638" r="6804" b="11555"/>
          <a:stretch/>
        </p:blipFill>
        <p:spPr>
          <a:xfrm>
            <a:off x="731196" y="1782938"/>
            <a:ext cx="7861631" cy="5075062"/>
          </a:xfrm>
          <a:prstGeom prst="rect">
            <a:avLst/>
          </a:prstGeom>
        </p:spPr>
      </p:pic>
      <p:sp>
        <p:nvSpPr>
          <p:cNvPr id="3" name="Rectangle 2">
            <a:extLst>
              <a:ext uri="{FF2B5EF4-FFF2-40B4-BE49-F238E27FC236}">
                <a16:creationId xmlns:a16="http://schemas.microsoft.com/office/drawing/2014/main" id="{22E4A3B6-D2D4-4AD4-86FF-847D19081A9E}"/>
              </a:ext>
            </a:extLst>
          </p:cNvPr>
          <p:cNvSpPr/>
          <p:nvPr/>
        </p:nvSpPr>
        <p:spPr>
          <a:xfrm>
            <a:off x="8696628" y="3120140"/>
            <a:ext cx="3166509" cy="830997"/>
          </a:xfrm>
          <a:prstGeom prst="rect">
            <a:avLst/>
          </a:prstGeom>
          <a:ln w="28575">
            <a:solidFill>
              <a:srgbClr val="FFC000"/>
            </a:solidFill>
            <a:prstDash val="dashDot"/>
          </a:ln>
        </p:spPr>
        <p:txBody>
          <a:bodyPr wrap="square">
            <a:spAutoFit/>
          </a:bodyPr>
          <a:lstStyle/>
          <a:p>
            <a:r>
              <a:rPr lang="fr-FR" sz="2400" b="1" dirty="0"/>
              <a:t>A télécharger:</a:t>
            </a:r>
            <a:br>
              <a:rPr lang="fr-FR" sz="2400" b="1" dirty="0"/>
            </a:br>
            <a:r>
              <a:rPr lang="fr-FR" sz="2400" b="1" dirty="0"/>
              <a:t> </a:t>
            </a:r>
            <a:r>
              <a:rPr lang="fr-FR" sz="2400" b="1" dirty="0">
                <a:hlinkClick r:id="rId3"/>
              </a:rPr>
              <a:t>Carnet Enseignant AE</a:t>
            </a:r>
            <a:endParaRPr lang="fr-FR" sz="2400" b="1" dirty="0"/>
          </a:p>
        </p:txBody>
      </p:sp>
      <p:pic>
        <p:nvPicPr>
          <p:cNvPr id="4" name="Image 3" descr="Une image contenant alimentation&#10;&#10;Description générée automatiquement">
            <a:extLst>
              <a:ext uri="{FF2B5EF4-FFF2-40B4-BE49-F238E27FC236}">
                <a16:creationId xmlns:a16="http://schemas.microsoft.com/office/drawing/2014/main" id="{C0B8468A-D368-4C38-AEC7-8C7F1249A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7719" y="256417"/>
            <a:ext cx="678917" cy="684857"/>
          </a:xfrm>
          <a:prstGeom prst="rect">
            <a:avLst/>
          </a:prstGeom>
        </p:spPr>
      </p:pic>
      <p:grpSp>
        <p:nvGrpSpPr>
          <p:cNvPr id="5" name="Groupe 4">
            <a:extLst>
              <a:ext uri="{FF2B5EF4-FFF2-40B4-BE49-F238E27FC236}">
                <a16:creationId xmlns:a16="http://schemas.microsoft.com/office/drawing/2014/main" id="{2D6A29B6-0F54-426A-A5CF-D4454BF494D5}"/>
              </a:ext>
            </a:extLst>
          </p:cNvPr>
          <p:cNvGrpSpPr/>
          <p:nvPr/>
        </p:nvGrpSpPr>
        <p:grpSpPr>
          <a:xfrm>
            <a:off x="10144691" y="5829581"/>
            <a:ext cx="1814071" cy="812199"/>
            <a:chOff x="205560" y="129076"/>
            <a:chExt cx="1841629" cy="886684"/>
          </a:xfrm>
        </p:grpSpPr>
        <p:pic>
          <p:nvPicPr>
            <p:cNvPr id="6" name="Picture 3" descr="C:\Users\melanie.daoudal\Documents\ATE\logo\Piste1 -80.jpg">
              <a:extLst>
                <a:ext uri="{FF2B5EF4-FFF2-40B4-BE49-F238E27FC236}">
                  <a16:creationId xmlns:a16="http://schemas.microsoft.com/office/drawing/2014/main" id="{3C3DCCF0-427E-4F28-9021-249583CCC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086" y="129076"/>
              <a:ext cx="962103" cy="8866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F4668536-7AA5-4123-B399-0FD8770ABD30}"/>
                </a:ext>
              </a:extLst>
            </p:cNvPr>
            <p:cNvPicPr>
              <a:picLocks noChangeAspect="1"/>
            </p:cNvPicPr>
            <p:nvPr/>
          </p:nvPicPr>
          <p:blipFill>
            <a:blip r:embed="rId6" cstate="print"/>
            <a:srcRect/>
            <a:stretch>
              <a:fillRect/>
            </a:stretch>
          </p:blipFill>
          <p:spPr bwMode="auto">
            <a:xfrm>
              <a:off x="205560" y="250312"/>
              <a:ext cx="676140" cy="644212"/>
            </a:xfrm>
            <a:prstGeom prst="rect">
              <a:avLst/>
            </a:prstGeom>
            <a:noFill/>
            <a:ln w="9525">
              <a:noFill/>
              <a:miter lim="800000"/>
              <a:headEnd/>
              <a:tailEnd/>
            </a:ln>
          </p:spPr>
        </p:pic>
      </p:grpSp>
      <p:sp>
        <p:nvSpPr>
          <p:cNvPr id="8" name="Titre 1">
            <a:extLst>
              <a:ext uri="{FF2B5EF4-FFF2-40B4-BE49-F238E27FC236}">
                <a16:creationId xmlns:a16="http://schemas.microsoft.com/office/drawing/2014/main" id="{A94BD352-6DF4-4AD3-B998-2EFD430BCB75}"/>
              </a:ext>
            </a:extLst>
          </p:cNvPr>
          <p:cNvSpPr txBox="1">
            <a:spLocks/>
          </p:cNvSpPr>
          <p:nvPr/>
        </p:nvSpPr>
        <p:spPr>
          <a:xfrm>
            <a:off x="322636" y="313629"/>
            <a:ext cx="10585138" cy="936890"/>
          </a:xfrm>
          <a:prstGeom prst="rect">
            <a:avLst/>
          </a:prstGeom>
          <a:ln>
            <a:noFill/>
          </a:ln>
        </p:spPr>
        <p:txBody>
          <a:bodyPr/>
          <a:lstStyle>
            <a:lvl1pPr algn="l" defTabSz="1006475" rtl="0" eaLnBrk="1" fontAlgn="base" hangingPunct="1">
              <a:spcBef>
                <a:spcPct val="0"/>
              </a:spcBef>
              <a:spcAft>
                <a:spcPct val="0"/>
              </a:spcAft>
              <a:defRPr sz="3200" b="1">
                <a:solidFill>
                  <a:srgbClr val="005E8B"/>
                </a:solidFill>
                <a:latin typeface="+mj-lt"/>
                <a:ea typeface="+mj-ea"/>
                <a:cs typeface="+mj-cs"/>
              </a:defRPr>
            </a:lvl1pPr>
            <a:lvl2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2pPr>
            <a:lvl3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3pPr>
            <a:lvl4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4pPr>
            <a:lvl5pPr algn="l" defTabSz="1006475" rtl="0" eaLnBrk="1" fontAlgn="base" hangingPunct="1">
              <a:spcBef>
                <a:spcPct val="0"/>
              </a:spcBef>
              <a:spcAft>
                <a:spcPct val="0"/>
              </a:spcAft>
              <a:defRPr sz="3200" b="1">
                <a:solidFill>
                  <a:srgbClr val="005E8B"/>
                </a:solidFill>
                <a:latin typeface="Arial" charset="0"/>
                <a:ea typeface="ＭＳ Ｐゴシック" pitchFamily="34" charset="-128"/>
              </a:defRPr>
            </a:lvl5pPr>
            <a:lvl6pPr marL="4572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6pPr>
            <a:lvl7pPr marL="9144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7pPr>
            <a:lvl8pPr marL="13716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8pPr>
            <a:lvl9pPr marL="1828800" algn="l" defTabSz="1006475" rtl="0" eaLnBrk="1" fontAlgn="base" hangingPunct="1">
              <a:spcBef>
                <a:spcPct val="0"/>
              </a:spcBef>
              <a:spcAft>
                <a:spcPct val="0"/>
              </a:spcAft>
              <a:defRPr sz="3200" b="1">
                <a:solidFill>
                  <a:srgbClr val="00965E"/>
                </a:solidFill>
                <a:latin typeface="Arial" charset="0"/>
                <a:ea typeface="ＭＳ Ｐゴシック" pitchFamily="34" charset="-128"/>
              </a:defRPr>
            </a:lvl9pPr>
          </a:lstStyle>
          <a:p>
            <a:r>
              <a:rPr lang="fr-FR" sz="2800" kern="0" dirty="0">
                <a:solidFill>
                  <a:srgbClr val="002060"/>
                </a:solidFill>
                <a:latin typeface="Arial" panose="020B0604020202020204" pitchFamily="34" charset="0"/>
                <a:cs typeface="Arial" panose="020B0604020202020204" pitchFamily="34" charset="0"/>
              </a:rPr>
              <a:t>Phase d’état des lieux (2): </a:t>
            </a:r>
            <a:br>
              <a:rPr lang="fr-FR" sz="2800" kern="0" dirty="0">
                <a:solidFill>
                  <a:srgbClr val="002060"/>
                </a:solidFill>
                <a:latin typeface="Arial" panose="020B0604020202020204" pitchFamily="34" charset="0"/>
                <a:cs typeface="Arial" panose="020B0604020202020204" pitchFamily="34" charset="0"/>
              </a:rPr>
            </a:br>
            <a:r>
              <a:rPr lang="fr-FR" sz="2800" b="0" kern="0" dirty="0">
                <a:solidFill>
                  <a:srgbClr val="002060"/>
                </a:solidFill>
                <a:latin typeface="Arial" panose="020B0604020202020204" pitchFamily="34" charset="0"/>
                <a:cs typeface="Arial" panose="020B0604020202020204" pitchFamily="34" charset="0"/>
              </a:rPr>
              <a:t>extrait du livret enseignant, ce tableau suggère des pistes à soulever pour les travaux dans différentes matières.</a:t>
            </a:r>
          </a:p>
        </p:txBody>
      </p:sp>
    </p:spTree>
    <p:extLst>
      <p:ext uri="{BB962C8B-B14F-4D97-AF65-F5344CB8AC3E}">
        <p14:creationId xmlns:p14="http://schemas.microsoft.com/office/powerpoint/2010/main" val="123504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174B6CEF-F3CD-4AAE-B7E7-CDE3E42CF73F}"/>
              </a:ext>
            </a:extLst>
          </p:cNvPr>
          <p:cNvSpPr>
            <a:spLocks noChangeArrowheads="1"/>
          </p:cNvSpPr>
          <p:nvPr/>
        </p:nvSpPr>
        <p:spPr bwMode="auto">
          <a:xfrm>
            <a:off x="10564049" y="3272461"/>
            <a:ext cx="263670" cy="3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algn="ctr" defTabSz="829361" eaLnBrk="0" fontAlgn="base" hangingPunct="0">
              <a:spcBef>
                <a:spcPct val="0"/>
              </a:spcBef>
              <a:spcAft>
                <a:spcPct val="0"/>
              </a:spcAft>
            </a:pPr>
            <a:endPar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endParaRPr>
          </a:p>
          <a:p>
            <a:pPr algn="ctr" defTabSz="829361" eaLnBrk="0" fontAlgn="base" hangingPunct="0">
              <a:spcBef>
                <a:spcPct val="0"/>
              </a:spcBef>
              <a:spcAft>
                <a:spcPct val="0"/>
              </a:spcAft>
            </a:pPr>
            <a:r>
              <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rPr>
              <a:t>   </a:t>
            </a:r>
            <a:endParaRPr lang="fr-FR" altLang="zh-CN" sz="1633">
              <a:latin typeface="Arial" panose="020B0604020202020204" pitchFamily="34" charset="0"/>
            </a:endParaRPr>
          </a:p>
        </p:txBody>
      </p:sp>
      <p:sp>
        <p:nvSpPr>
          <p:cNvPr id="14" name="Rectangle 11">
            <a:extLst>
              <a:ext uri="{FF2B5EF4-FFF2-40B4-BE49-F238E27FC236}">
                <a16:creationId xmlns:a16="http://schemas.microsoft.com/office/drawing/2014/main" id="{26A5DE98-4225-4F73-8015-9303A80436A3}"/>
              </a:ext>
            </a:extLst>
          </p:cNvPr>
          <p:cNvSpPr>
            <a:spLocks noChangeArrowheads="1"/>
          </p:cNvSpPr>
          <p:nvPr/>
        </p:nvSpPr>
        <p:spPr bwMode="auto">
          <a:xfrm>
            <a:off x="10564049" y="4974363"/>
            <a:ext cx="263670" cy="3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algn="ctr" defTabSz="829361" eaLnBrk="0" fontAlgn="base" hangingPunct="0">
              <a:spcBef>
                <a:spcPct val="0"/>
              </a:spcBef>
              <a:spcAft>
                <a:spcPct val="0"/>
              </a:spcAft>
            </a:pPr>
            <a:endPar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endParaRPr>
          </a:p>
          <a:p>
            <a:pPr algn="ctr" defTabSz="829361" eaLnBrk="0" fontAlgn="base" hangingPunct="0">
              <a:spcBef>
                <a:spcPct val="0"/>
              </a:spcBef>
              <a:spcAft>
                <a:spcPct val="0"/>
              </a:spcAft>
            </a:pPr>
            <a:r>
              <a:rPr lang="fr-FR" altLang="zh-CN" sz="907">
                <a:solidFill>
                  <a:srgbClr val="00000A"/>
                </a:solidFill>
                <a:latin typeface="Marianne" panose="02000000000000000000" pitchFamily="50" charset="0"/>
                <a:ea typeface="Calibri" panose="020F0502020204030204" pitchFamily="34" charset="0"/>
                <a:cs typeface="Calibri" panose="020F0502020204030204" pitchFamily="34" charset="0"/>
              </a:rPr>
              <a:t>   </a:t>
            </a:r>
            <a:endParaRPr lang="fr-FR" altLang="zh-CN" sz="1633">
              <a:latin typeface="Arial" panose="020B0604020202020204" pitchFamily="34" charset="0"/>
            </a:endParaRPr>
          </a:p>
        </p:txBody>
      </p:sp>
      <p:grpSp>
        <p:nvGrpSpPr>
          <p:cNvPr id="3" name="Groupe 2">
            <a:extLst>
              <a:ext uri="{FF2B5EF4-FFF2-40B4-BE49-F238E27FC236}">
                <a16:creationId xmlns:a16="http://schemas.microsoft.com/office/drawing/2014/main" id="{C151B1B1-8EE3-4D94-982D-395405D91D97}"/>
              </a:ext>
            </a:extLst>
          </p:cNvPr>
          <p:cNvGrpSpPr/>
          <p:nvPr/>
        </p:nvGrpSpPr>
        <p:grpSpPr>
          <a:xfrm>
            <a:off x="10260141" y="5887351"/>
            <a:ext cx="1814071" cy="812199"/>
            <a:chOff x="205560" y="129076"/>
            <a:chExt cx="1841629" cy="886684"/>
          </a:xfrm>
        </p:grpSpPr>
        <p:pic>
          <p:nvPicPr>
            <p:cNvPr id="13" name="Picture 3" descr="C:\Users\melanie.daoudal\Documents\ATE\logo\Piste1 -80.jpg">
              <a:extLst>
                <a:ext uri="{FF2B5EF4-FFF2-40B4-BE49-F238E27FC236}">
                  <a16:creationId xmlns:a16="http://schemas.microsoft.com/office/drawing/2014/main" id="{9FCF9219-920E-4292-B64F-24D738C3E3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86" y="129076"/>
              <a:ext cx="962103" cy="8866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C09E4B1D-BD76-4F64-B7AB-A6E51D80CC9E}"/>
                </a:ext>
              </a:extLst>
            </p:cNvPr>
            <p:cNvPicPr>
              <a:picLocks noChangeAspect="1"/>
            </p:cNvPicPr>
            <p:nvPr/>
          </p:nvPicPr>
          <p:blipFill>
            <a:blip r:embed="rId4" cstate="print"/>
            <a:srcRect/>
            <a:stretch>
              <a:fillRect/>
            </a:stretch>
          </p:blipFill>
          <p:spPr bwMode="auto">
            <a:xfrm>
              <a:off x="205560" y="250312"/>
              <a:ext cx="676140" cy="644212"/>
            </a:xfrm>
            <a:prstGeom prst="rect">
              <a:avLst/>
            </a:prstGeom>
            <a:noFill/>
            <a:ln w="9525">
              <a:noFill/>
              <a:miter lim="800000"/>
              <a:headEnd/>
              <a:tailEnd/>
            </a:ln>
          </p:spPr>
        </p:pic>
      </p:grpSp>
      <p:sp>
        <p:nvSpPr>
          <p:cNvPr id="23" name="ZoneTexte 22">
            <a:extLst>
              <a:ext uri="{FF2B5EF4-FFF2-40B4-BE49-F238E27FC236}">
                <a16:creationId xmlns:a16="http://schemas.microsoft.com/office/drawing/2014/main" id="{738F81DF-40EB-48F3-AAA7-C4D596919C75}"/>
              </a:ext>
            </a:extLst>
          </p:cNvPr>
          <p:cNvSpPr txBox="1"/>
          <p:nvPr/>
        </p:nvSpPr>
        <p:spPr>
          <a:xfrm>
            <a:off x="444421" y="356361"/>
            <a:ext cx="11553878" cy="523220"/>
          </a:xfrm>
          <a:prstGeom prst="rect">
            <a:avLst/>
          </a:prstGeom>
          <a:noFill/>
        </p:spPr>
        <p:txBody>
          <a:bodyPr wrap="square" rtlCol="0">
            <a:spAutoFit/>
          </a:bodyPr>
          <a:lstStyle/>
          <a:p>
            <a:r>
              <a:rPr lang="fr-FR" sz="2800" b="1" kern="0" dirty="0">
                <a:solidFill>
                  <a:srgbClr val="002060"/>
                </a:solidFill>
                <a:latin typeface="Arial" panose="020B0604020202020204" pitchFamily="34" charset="0"/>
                <a:ea typeface="+mj-ea"/>
                <a:cs typeface="Arial" panose="020B0604020202020204" pitchFamily="34" charset="0"/>
              </a:rPr>
              <a:t>Quelques exemples de ce qui peut se faire en collèges / lycées</a:t>
            </a:r>
          </a:p>
        </p:txBody>
      </p:sp>
      <p:grpSp>
        <p:nvGrpSpPr>
          <p:cNvPr id="29" name="Groupe 28">
            <a:extLst>
              <a:ext uri="{FF2B5EF4-FFF2-40B4-BE49-F238E27FC236}">
                <a16:creationId xmlns:a16="http://schemas.microsoft.com/office/drawing/2014/main" id="{C76FFAB0-43EB-4CD1-B073-DF44C2EDDF7D}"/>
              </a:ext>
            </a:extLst>
          </p:cNvPr>
          <p:cNvGrpSpPr/>
          <p:nvPr/>
        </p:nvGrpSpPr>
        <p:grpSpPr>
          <a:xfrm>
            <a:off x="7374352" y="898896"/>
            <a:ext cx="4685167" cy="4854943"/>
            <a:chOff x="357030" y="2208770"/>
            <a:chExt cx="4258479" cy="4548655"/>
          </a:xfrm>
        </p:grpSpPr>
        <p:grpSp>
          <p:nvGrpSpPr>
            <p:cNvPr id="19" name="Groupe 18">
              <a:extLst>
                <a:ext uri="{FF2B5EF4-FFF2-40B4-BE49-F238E27FC236}">
                  <a16:creationId xmlns:a16="http://schemas.microsoft.com/office/drawing/2014/main" id="{AB835B49-A67B-4686-B45F-54762CA7B307}"/>
                </a:ext>
              </a:extLst>
            </p:cNvPr>
            <p:cNvGrpSpPr/>
            <p:nvPr/>
          </p:nvGrpSpPr>
          <p:grpSpPr>
            <a:xfrm>
              <a:off x="541696" y="2487748"/>
              <a:ext cx="4073813" cy="4269677"/>
              <a:chOff x="253268" y="-94568"/>
              <a:chExt cx="4073813" cy="4269677"/>
            </a:xfrm>
          </p:grpSpPr>
          <p:pic>
            <p:nvPicPr>
              <p:cNvPr id="4" name="Image 3">
                <a:extLst>
                  <a:ext uri="{FF2B5EF4-FFF2-40B4-BE49-F238E27FC236}">
                    <a16:creationId xmlns:a16="http://schemas.microsoft.com/office/drawing/2014/main" id="{D43F4263-A170-449E-8209-A005BBDEB70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2622" y="1381109"/>
                <a:ext cx="3964459" cy="2794000"/>
              </a:xfrm>
              <a:prstGeom prst="rect">
                <a:avLst/>
              </a:prstGeom>
            </p:spPr>
          </p:pic>
          <p:pic>
            <p:nvPicPr>
              <p:cNvPr id="16" name="Image 15">
                <a:extLst>
                  <a:ext uri="{FF2B5EF4-FFF2-40B4-BE49-F238E27FC236}">
                    <a16:creationId xmlns:a16="http://schemas.microsoft.com/office/drawing/2014/main" id="{BF5859CC-5006-4E86-9401-66FFF925775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53268" y="-94568"/>
                <a:ext cx="1655468" cy="1348900"/>
              </a:xfrm>
              <a:prstGeom prst="rect">
                <a:avLst/>
              </a:prstGeom>
            </p:spPr>
          </p:pic>
        </p:grpSp>
        <p:sp>
          <p:nvSpPr>
            <p:cNvPr id="18" name="ZoneTexte 17">
              <a:extLst>
                <a:ext uri="{FF2B5EF4-FFF2-40B4-BE49-F238E27FC236}">
                  <a16:creationId xmlns:a16="http://schemas.microsoft.com/office/drawing/2014/main" id="{272DB192-D4F7-4F52-BD9A-FDA01006F2CA}"/>
                </a:ext>
              </a:extLst>
            </p:cNvPr>
            <p:cNvSpPr txBox="1"/>
            <p:nvPr/>
          </p:nvSpPr>
          <p:spPr>
            <a:xfrm rot="16200000">
              <a:off x="-566374" y="5471066"/>
              <a:ext cx="2039722" cy="184666"/>
            </a:xfrm>
            <a:prstGeom prst="rect">
              <a:avLst/>
            </a:prstGeom>
            <a:noFill/>
          </p:spPr>
          <p:txBody>
            <a:bodyPr wrap="square" rtlCol="0">
              <a:spAutoFit/>
            </a:bodyPr>
            <a:lstStyle/>
            <a:p>
              <a:r>
                <a:rPr lang="fr-FR" sz="600" dirty="0">
                  <a:hlinkClick r:id="rId8" tooltip="https://sandrillana.blogspot.com/2012/05/course-dorientation.html"/>
                </a:rPr>
                <a:t>Cette photo</a:t>
              </a:r>
              <a:r>
                <a:rPr lang="fr-FR" sz="600" dirty="0"/>
                <a:t> est soumis à la licence </a:t>
              </a:r>
              <a:r>
                <a:rPr lang="fr-FR" sz="600" dirty="0">
                  <a:hlinkClick r:id="rId9" tooltip="https://creativecommons.org/licenses/by-nc/3.0/"/>
                </a:rPr>
                <a:t>CC BY-NC</a:t>
              </a:r>
              <a:endParaRPr lang="fr-FR" sz="600" dirty="0"/>
            </a:p>
          </p:txBody>
        </p:sp>
        <p:sp>
          <p:nvSpPr>
            <p:cNvPr id="21" name="ZoneTexte 20">
              <a:extLst>
                <a:ext uri="{FF2B5EF4-FFF2-40B4-BE49-F238E27FC236}">
                  <a16:creationId xmlns:a16="http://schemas.microsoft.com/office/drawing/2014/main" id="{8D9A62DF-696B-486A-8538-56E1793BCB42}"/>
                </a:ext>
              </a:extLst>
            </p:cNvPr>
            <p:cNvSpPr txBox="1"/>
            <p:nvPr/>
          </p:nvSpPr>
          <p:spPr>
            <a:xfrm rot="16200000">
              <a:off x="-660942" y="3923797"/>
              <a:ext cx="2220610" cy="184666"/>
            </a:xfrm>
            <a:prstGeom prst="rect">
              <a:avLst/>
            </a:prstGeom>
            <a:noFill/>
          </p:spPr>
          <p:txBody>
            <a:bodyPr wrap="square" rtlCol="0">
              <a:spAutoFit/>
            </a:bodyPr>
            <a:lstStyle/>
            <a:p>
              <a:r>
                <a:rPr lang="fr-FR" sz="600" dirty="0">
                  <a:hlinkClick r:id="rId6" tooltip="https://uv2s.univ-perp.fr/co/03_7_2_3_consignes.html"/>
                </a:rPr>
                <a:t>Cette photo</a:t>
              </a:r>
              <a:r>
                <a:rPr lang="fr-FR" sz="600" dirty="0"/>
                <a:t> est soumis à la licence </a:t>
              </a:r>
              <a:r>
                <a:rPr lang="fr-FR" sz="600" dirty="0">
                  <a:hlinkClick r:id="rId10" tooltip="https://creativecommons.org/licenses/by-nc-sa/3.0/"/>
                </a:rPr>
                <a:t>CC BY-SA-NC</a:t>
              </a:r>
              <a:endParaRPr lang="fr-FR" sz="600" dirty="0"/>
            </a:p>
          </p:txBody>
        </p:sp>
        <p:sp>
          <p:nvSpPr>
            <p:cNvPr id="22" name="ZoneTexte 21">
              <a:extLst>
                <a:ext uri="{FF2B5EF4-FFF2-40B4-BE49-F238E27FC236}">
                  <a16:creationId xmlns:a16="http://schemas.microsoft.com/office/drawing/2014/main" id="{9F46A4D1-44E0-4B89-9226-A0A4E7F11997}"/>
                </a:ext>
              </a:extLst>
            </p:cNvPr>
            <p:cNvSpPr txBox="1"/>
            <p:nvPr/>
          </p:nvSpPr>
          <p:spPr>
            <a:xfrm>
              <a:off x="2143793" y="2208770"/>
              <a:ext cx="2370557" cy="369332"/>
            </a:xfrm>
            <a:prstGeom prst="rect">
              <a:avLst/>
            </a:prstGeom>
            <a:solidFill>
              <a:schemeClr val="accent5">
                <a:lumMod val="75000"/>
              </a:schemeClr>
            </a:solidFill>
            <a:ln>
              <a:solidFill>
                <a:schemeClr val="accent1"/>
              </a:solidFill>
            </a:ln>
          </p:spPr>
          <p:txBody>
            <a:bodyPr wrap="square" rtlCol="0">
              <a:spAutoFit/>
            </a:bodyPr>
            <a:lstStyle/>
            <a:p>
              <a:pPr algn="ctr"/>
              <a:r>
                <a:rPr lang="fr-FR" dirty="0">
                  <a:solidFill>
                    <a:schemeClr val="bg1"/>
                  </a:solidFill>
                </a:rPr>
                <a:t>EPS</a:t>
              </a:r>
            </a:p>
          </p:txBody>
        </p:sp>
        <p:sp>
          <p:nvSpPr>
            <p:cNvPr id="25" name="ZoneTexte 24">
              <a:extLst>
                <a:ext uri="{FF2B5EF4-FFF2-40B4-BE49-F238E27FC236}">
                  <a16:creationId xmlns:a16="http://schemas.microsoft.com/office/drawing/2014/main" id="{106C853F-A1C3-4979-B2D8-17F434A0475B}"/>
                </a:ext>
              </a:extLst>
            </p:cNvPr>
            <p:cNvSpPr txBox="1"/>
            <p:nvPr/>
          </p:nvSpPr>
          <p:spPr>
            <a:xfrm>
              <a:off x="2100280" y="2591686"/>
              <a:ext cx="2500500" cy="1815882"/>
            </a:xfrm>
            <a:prstGeom prst="rect">
              <a:avLst/>
            </a:prstGeom>
            <a:noFill/>
          </p:spPr>
          <p:txBody>
            <a:bodyPr wrap="square" rtlCol="0">
              <a:spAutoFit/>
            </a:bodyPr>
            <a:lstStyle/>
            <a:p>
              <a:r>
                <a:rPr lang="fr-FR" sz="1600" dirty="0"/>
                <a:t>Sortie dehors. Sortie sur site ou dans les environs proches du site. Peut contribuer à la phase  d’Etat des lieux.</a:t>
              </a:r>
            </a:p>
            <a:p>
              <a:r>
                <a:rPr lang="fr-FR" sz="1600" i="1" dirty="0">
                  <a:solidFill>
                    <a:schemeClr val="accent5"/>
                  </a:solidFill>
                </a:rPr>
                <a:t>Séquence Course d’orientation</a:t>
              </a:r>
            </a:p>
          </p:txBody>
        </p:sp>
      </p:grpSp>
      <p:grpSp>
        <p:nvGrpSpPr>
          <p:cNvPr id="31" name="Groupe 30">
            <a:extLst>
              <a:ext uri="{FF2B5EF4-FFF2-40B4-BE49-F238E27FC236}">
                <a16:creationId xmlns:a16="http://schemas.microsoft.com/office/drawing/2014/main" id="{E7A59829-C5E1-4D45-999E-5A0D8F4EEE3E}"/>
              </a:ext>
            </a:extLst>
          </p:cNvPr>
          <p:cNvGrpSpPr/>
          <p:nvPr/>
        </p:nvGrpSpPr>
        <p:grpSpPr>
          <a:xfrm>
            <a:off x="3958509" y="2640859"/>
            <a:ext cx="3679420" cy="3296989"/>
            <a:chOff x="8239872" y="1781662"/>
            <a:chExt cx="3679420" cy="3296989"/>
          </a:xfrm>
        </p:grpSpPr>
        <p:grpSp>
          <p:nvGrpSpPr>
            <p:cNvPr id="30" name="Groupe 29">
              <a:extLst>
                <a:ext uri="{FF2B5EF4-FFF2-40B4-BE49-F238E27FC236}">
                  <a16:creationId xmlns:a16="http://schemas.microsoft.com/office/drawing/2014/main" id="{6545C01C-EDB4-486F-AC3E-66E25BDACFE2}"/>
                </a:ext>
              </a:extLst>
            </p:cNvPr>
            <p:cNvGrpSpPr/>
            <p:nvPr/>
          </p:nvGrpSpPr>
          <p:grpSpPr>
            <a:xfrm>
              <a:off x="8239872" y="1781662"/>
              <a:ext cx="3679420" cy="3296989"/>
              <a:chOff x="8231487" y="1791583"/>
              <a:chExt cx="3679420" cy="3296989"/>
            </a:xfrm>
          </p:grpSpPr>
          <p:grpSp>
            <p:nvGrpSpPr>
              <p:cNvPr id="26" name="Groupe 25">
                <a:extLst>
                  <a:ext uri="{FF2B5EF4-FFF2-40B4-BE49-F238E27FC236}">
                    <a16:creationId xmlns:a16="http://schemas.microsoft.com/office/drawing/2014/main" id="{83CF3802-5DFC-469A-BC71-7A1B53C75901}"/>
                  </a:ext>
                </a:extLst>
              </p:cNvPr>
              <p:cNvGrpSpPr/>
              <p:nvPr/>
            </p:nvGrpSpPr>
            <p:grpSpPr>
              <a:xfrm>
                <a:off x="8282382" y="1791583"/>
                <a:ext cx="3113449" cy="2378826"/>
                <a:chOff x="8282382" y="1772071"/>
                <a:chExt cx="3113449" cy="2378826"/>
              </a:xfrm>
            </p:grpSpPr>
            <p:pic>
              <p:nvPicPr>
                <p:cNvPr id="5" name="Image 4">
                  <a:extLst>
                    <a:ext uri="{FF2B5EF4-FFF2-40B4-BE49-F238E27FC236}">
                      <a16:creationId xmlns:a16="http://schemas.microsoft.com/office/drawing/2014/main" id="{23E76C47-4F83-4BCC-9BF0-6422F1764D6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282382" y="2170706"/>
                  <a:ext cx="1287492" cy="1924532"/>
                </a:xfrm>
                <a:prstGeom prst="rect">
                  <a:avLst/>
                </a:prstGeom>
              </p:spPr>
            </p:pic>
            <p:sp>
              <p:nvSpPr>
                <p:cNvPr id="6" name="ZoneTexte 5">
                  <a:extLst>
                    <a:ext uri="{FF2B5EF4-FFF2-40B4-BE49-F238E27FC236}">
                      <a16:creationId xmlns:a16="http://schemas.microsoft.com/office/drawing/2014/main" id="{47831867-FCC7-4C36-B42D-909FA38DF9F5}"/>
                    </a:ext>
                  </a:extLst>
                </p:cNvPr>
                <p:cNvSpPr txBox="1"/>
                <p:nvPr/>
              </p:nvSpPr>
              <p:spPr>
                <a:xfrm rot="16200000">
                  <a:off x="10067579" y="2947709"/>
                  <a:ext cx="2221710" cy="184666"/>
                </a:xfrm>
                <a:prstGeom prst="rect">
                  <a:avLst/>
                </a:prstGeom>
                <a:noFill/>
              </p:spPr>
              <p:txBody>
                <a:bodyPr wrap="square" rtlCol="0">
                  <a:spAutoFit/>
                </a:bodyPr>
                <a:lstStyle/>
                <a:p>
                  <a:r>
                    <a:rPr lang="fr-FR" sz="600" dirty="0">
                      <a:hlinkClick r:id="rId12" tooltip="https://losmundosdebrana.com/2020/11/24/botanica-en-azul/"/>
                    </a:rPr>
                    <a:t>Cette photo</a:t>
                  </a:r>
                  <a:r>
                    <a:rPr lang="fr-FR" sz="600" dirty="0"/>
                    <a:t> est soumise à la licence </a:t>
                  </a:r>
                  <a:r>
                    <a:rPr lang="fr-FR" sz="600" dirty="0">
                      <a:hlinkClick r:id="rId13" tooltip="https://creativecommons.org/licenses/by-sa/3.0/"/>
                    </a:rPr>
                    <a:t>CC BY-SA</a:t>
                  </a:r>
                  <a:endParaRPr lang="fr-FR" sz="600" dirty="0"/>
                </a:p>
              </p:txBody>
            </p:sp>
            <p:pic>
              <p:nvPicPr>
                <p:cNvPr id="10" name="Image 9">
                  <a:extLst>
                    <a:ext uri="{FF2B5EF4-FFF2-40B4-BE49-F238E27FC236}">
                      <a16:creationId xmlns:a16="http://schemas.microsoft.com/office/drawing/2014/main" id="{5CCCC13E-96CD-43FE-802B-343D8F77CEE6}"/>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9629777" y="2170706"/>
                  <a:ext cx="1486763" cy="1924532"/>
                </a:xfrm>
                <a:prstGeom prst="rect">
                  <a:avLst/>
                </a:prstGeom>
              </p:spPr>
            </p:pic>
            <p:sp>
              <p:nvSpPr>
                <p:cNvPr id="11" name="ZoneTexte 10">
                  <a:extLst>
                    <a:ext uri="{FF2B5EF4-FFF2-40B4-BE49-F238E27FC236}">
                      <a16:creationId xmlns:a16="http://schemas.microsoft.com/office/drawing/2014/main" id="{BC7F8BAA-DC5B-45D1-AA47-1DAF847751F9}"/>
                    </a:ext>
                  </a:extLst>
                </p:cNvPr>
                <p:cNvSpPr txBox="1"/>
                <p:nvPr/>
              </p:nvSpPr>
              <p:spPr>
                <a:xfrm rot="16200000">
                  <a:off x="10114085" y="2869151"/>
                  <a:ext cx="2378826" cy="184666"/>
                </a:xfrm>
                <a:prstGeom prst="rect">
                  <a:avLst/>
                </a:prstGeom>
                <a:noFill/>
              </p:spPr>
              <p:txBody>
                <a:bodyPr wrap="square" rtlCol="0">
                  <a:spAutoFit/>
                </a:bodyPr>
                <a:lstStyle/>
                <a:p>
                  <a:r>
                    <a:rPr lang="fr-FR" sz="600" dirty="0">
                      <a:hlinkClick r:id="rId15" tooltip="https://gsouto-digitalteacher.blogspot.com.es/2015/03/education-anna-atkins-botanist-and-1st.html"/>
                    </a:rPr>
                    <a:t>Cette photo</a:t>
                  </a:r>
                  <a:r>
                    <a:rPr lang="fr-FR" sz="600" dirty="0"/>
                    <a:t> est soumise à la licence </a:t>
                  </a:r>
                  <a:r>
                    <a:rPr lang="fr-FR" sz="600" dirty="0">
                      <a:hlinkClick r:id="rId16" tooltip="https://creativecommons.org/licenses/by-nc-nd/3.0/"/>
                    </a:rPr>
                    <a:t>CC BY-NC-ND</a:t>
                  </a:r>
                  <a:endParaRPr lang="fr-FR" sz="600" dirty="0"/>
                </a:p>
              </p:txBody>
            </p:sp>
          </p:grpSp>
          <p:sp>
            <p:nvSpPr>
              <p:cNvPr id="27" name="Rectangle 26">
                <a:extLst>
                  <a:ext uri="{FF2B5EF4-FFF2-40B4-BE49-F238E27FC236}">
                    <a16:creationId xmlns:a16="http://schemas.microsoft.com/office/drawing/2014/main" id="{444974BF-BE11-4176-A0B9-F0050A273719}"/>
                  </a:ext>
                </a:extLst>
              </p:cNvPr>
              <p:cNvSpPr/>
              <p:nvPr/>
            </p:nvSpPr>
            <p:spPr>
              <a:xfrm>
                <a:off x="8231487" y="4119076"/>
                <a:ext cx="3679420" cy="969496"/>
              </a:xfrm>
              <a:prstGeom prst="rect">
                <a:avLst/>
              </a:prstGeom>
            </p:spPr>
            <p:txBody>
              <a:bodyPr wrap="square">
                <a:spAutoFit/>
              </a:bodyPr>
              <a:lstStyle/>
              <a:p>
                <a:r>
                  <a:rPr lang="fr-FR" sz="1100" dirty="0">
                    <a:latin typeface="Calibri Light" panose="020F0302020204030204" pitchFamily="34" charset="0"/>
                    <a:ea typeface="Calibri" panose="020F0502020204030204" pitchFamily="34" charset="0"/>
                    <a:cs typeface="Times New Roman" panose="02020603050405020304" pitchFamily="18" charset="0"/>
                  </a:rPr>
                  <a:t>Proposé par S. </a:t>
                </a:r>
                <a:r>
                  <a:rPr lang="fr-FR" sz="1100" dirty="0" err="1">
                    <a:latin typeface="Calibri Light" panose="020F0302020204030204" pitchFamily="34" charset="0"/>
                    <a:ea typeface="Calibri" panose="020F0502020204030204" pitchFamily="34" charset="0"/>
                    <a:cs typeface="Times New Roman" panose="02020603050405020304" pitchFamily="18" charset="0"/>
                  </a:rPr>
                  <a:t>Balczesak</a:t>
                </a:r>
                <a:r>
                  <a:rPr lang="fr-FR" sz="1100" dirty="0">
                    <a:latin typeface="Calibri Light" panose="020F0302020204030204" pitchFamily="34" charset="0"/>
                    <a:ea typeface="Calibri" panose="020F0502020204030204" pitchFamily="34" charset="0"/>
                    <a:cs typeface="Times New Roman" panose="02020603050405020304" pitchFamily="18" charset="0"/>
                  </a:rPr>
                  <a:t>, </a:t>
                </a:r>
                <a:r>
                  <a:rPr lang="fr-FR" sz="1100" dirty="0" err="1">
                    <a:latin typeface="Calibri Light" panose="020F0302020204030204" pitchFamily="34" charset="0"/>
                    <a:ea typeface="Calibri" panose="020F0502020204030204" pitchFamily="34" charset="0"/>
                    <a:cs typeface="Times New Roman" panose="02020603050405020304" pitchFamily="18" charset="0"/>
                  </a:rPr>
                  <a:t>Ac</a:t>
                </a:r>
                <a:r>
                  <a:rPr lang="fr-FR" sz="1100" dirty="0">
                    <a:latin typeface="Calibri Light" panose="020F0302020204030204" pitchFamily="34" charset="0"/>
                    <a:ea typeface="Calibri" panose="020F0502020204030204" pitchFamily="34" charset="0"/>
                    <a:cs typeface="Times New Roman" panose="02020603050405020304" pitchFamily="18" charset="0"/>
                  </a:rPr>
                  <a:t>. Nancy-Metz</a:t>
                </a:r>
              </a:p>
              <a:p>
                <a:r>
                  <a:rPr lang="fr-FR" sz="1600" b="1" dirty="0">
                    <a:latin typeface="+mj-lt"/>
                    <a:ea typeface="Calibri" panose="020F0502020204030204" pitchFamily="34" charset="0"/>
                    <a:cs typeface="Times New Roman" panose="02020603050405020304" pitchFamily="18" charset="0"/>
                  </a:rPr>
                  <a:t>Séance sur l’herbier artistique / scientifique</a:t>
                </a:r>
                <a:br>
                  <a:rPr lang="fr-FR" sz="1600" b="1" dirty="0">
                    <a:latin typeface="+mj-lt"/>
                    <a:ea typeface="Calibri" panose="020F0502020204030204" pitchFamily="34" charset="0"/>
                    <a:cs typeface="Times New Roman" panose="02020603050405020304" pitchFamily="18" charset="0"/>
                  </a:rPr>
                </a:br>
                <a:r>
                  <a:rPr lang="fr-FR" sz="1600" b="1" dirty="0">
                    <a:latin typeface="+mj-lt"/>
                    <a:ea typeface="Calibri" panose="020F0502020204030204" pitchFamily="34" charset="0"/>
                    <a:cs typeface="Times New Roman" panose="02020603050405020304" pitchFamily="18" charset="0"/>
                  </a:rPr>
                  <a:t>Séance sur le dessin artistique / scientifique</a:t>
                </a:r>
              </a:p>
              <a:p>
                <a:r>
                  <a:rPr lang="fr-FR" sz="1400" b="1" i="1" dirty="0">
                    <a:solidFill>
                      <a:schemeClr val="accent5"/>
                    </a:solidFill>
                    <a:latin typeface="+mj-lt"/>
                  </a:rPr>
                  <a:t>Production finale autour du </a:t>
                </a:r>
                <a:r>
                  <a:rPr lang="fr-FR" sz="1400" b="1" i="1" dirty="0" err="1">
                    <a:solidFill>
                      <a:schemeClr val="accent5"/>
                    </a:solidFill>
                    <a:latin typeface="+mj-lt"/>
                  </a:rPr>
                  <a:t>cyanotype</a:t>
                </a:r>
                <a:endParaRPr lang="fr-FR" sz="1400" b="1" i="1" dirty="0">
                  <a:solidFill>
                    <a:schemeClr val="accent5"/>
                  </a:solidFill>
                  <a:latin typeface="+mj-lt"/>
                </a:endParaRPr>
              </a:p>
            </p:txBody>
          </p:sp>
        </p:grpSp>
        <p:sp>
          <p:nvSpPr>
            <p:cNvPr id="28" name="Rectangle 27">
              <a:extLst>
                <a:ext uri="{FF2B5EF4-FFF2-40B4-BE49-F238E27FC236}">
                  <a16:creationId xmlns:a16="http://schemas.microsoft.com/office/drawing/2014/main" id="{3CE23A02-BE49-44A3-B627-473A6E6087E3}"/>
                </a:ext>
              </a:extLst>
            </p:cNvPr>
            <p:cNvSpPr/>
            <p:nvPr/>
          </p:nvSpPr>
          <p:spPr>
            <a:xfrm>
              <a:off x="8282382" y="1781662"/>
              <a:ext cx="3224254" cy="369332"/>
            </a:xfrm>
            <a:prstGeom prst="rect">
              <a:avLst/>
            </a:prstGeom>
            <a:solidFill>
              <a:schemeClr val="accent1"/>
            </a:solidFill>
          </p:spPr>
          <p:txBody>
            <a:bodyPr wrap="square">
              <a:spAutoFit/>
            </a:bodyPr>
            <a:lstStyle/>
            <a:p>
              <a:r>
                <a:rPr lang="fr-FR" dirty="0">
                  <a:solidFill>
                    <a:schemeClr val="bg1"/>
                  </a:solidFill>
                  <a:ea typeface="Calibri" panose="020F0502020204030204" pitchFamily="34" charset="0"/>
                  <a:cs typeface="Times New Roman" panose="02020603050405020304" pitchFamily="18" charset="0"/>
                </a:rPr>
                <a:t>Le tandem SVT – Arts Plastiques</a:t>
              </a:r>
              <a:endParaRPr lang="fr-FR" dirty="0">
                <a:solidFill>
                  <a:schemeClr val="bg1"/>
                </a:solidFill>
              </a:endParaRPr>
            </a:p>
          </p:txBody>
        </p:sp>
      </p:grpSp>
      <p:pic>
        <p:nvPicPr>
          <p:cNvPr id="44" name="Image 43" descr="Une image contenant alimentation&#10;&#10;Description générée automatiquement">
            <a:extLst>
              <a:ext uri="{FF2B5EF4-FFF2-40B4-BE49-F238E27FC236}">
                <a16:creationId xmlns:a16="http://schemas.microsoft.com/office/drawing/2014/main" id="{84F51B8D-D6A9-4786-A186-C2673C41224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60038" y="5916459"/>
            <a:ext cx="678917" cy="684857"/>
          </a:xfrm>
          <a:prstGeom prst="rect">
            <a:avLst/>
          </a:prstGeom>
        </p:spPr>
      </p:pic>
      <p:grpSp>
        <p:nvGrpSpPr>
          <p:cNvPr id="53" name="Groupe 52">
            <a:extLst>
              <a:ext uri="{FF2B5EF4-FFF2-40B4-BE49-F238E27FC236}">
                <a16:creationId xmlns:a16="http://schemas.microsoft.com/office/drawing/2014/main" id="{CE3CF110-83C7-49D1-A228-62D395EF51E5}"/>
              </a:ext>
            </a:extLst>
          </p:cNvPr>
          <p:cNvGrpSpPr/>
          <p:nvPr/>
        </p:nvGrpSpPr>
        <p:grpSpPr>
          <a:xfrm>
            <a:off x="337929" y="2640859"/>
            <a:ext cx="3679420" cy="3521821"/>
            <a:chOff x="297643" y="3140961"/>
            <a:chExt cx="3679420" cy="3521821"/>
          </a:xfrm>
        </p:grpSpPr>
        <p:grpSp>
          <p:nvGrpSpPr>
            <p:cNvPr id="51" name="Groupe 50">
              <a:extLst>
                <a:ext uri="{FF2B5EF4-FFF2-40B4-BE49-F238E27FC236}">
                  <a16:creationId xmlns:a16="http://schemas.microsoft.com/office/drawing/2014/main" id="{E509E9CF-8C83-4BD5-A24C-3ACF4D9476D0}"/>
                </a:ext>
              </a:extLst>
            </p:cNvPr>
            <p:cNvGrpSpPr/>
            <p:nvPr/>
          </p:nvGrpSpPr>
          <p:grpSpPr>
            <a:xfrm>
              <a:off x="297643" y="3140961"/>
              <a:ext cx="3679420" cy="3521821"/>
              <a:chOff x="4642731" y="1112421"/>
              <a:chExt cx="3679420" cy="3521821"/>
            </a:xfrm>
          </p:grpSpPr>
          <p:grpSp>
            <p:nvGrpSpPr>
              <p:cNvPr id="35" name="Groupe 34">
                <a:extLst>
                  <a:ext uri="{FF2B5EF4-FFF2-40B4-BE49-F238E27FC236}">
                    <a16:creationId xmlns:a16="http://schemas.microsoft.com/office/drawing/2014/main" id="{3C6BAA08-26D5-41F3-B26F-A3C594276C32}"/>
                  </a:ext>
                </a:extLst>
              </p:cNvPr>
              <p:cNvGrpSpPr/>
              <p:nvPr/>
            </p:nvGrpSpPr>
            <p:grpSpPr>
              <a:xfrm>
                <a:off x="4642731" y="1112421"/>
                <a:ext cx="3679420" cy="3521821"/>
                <a:chOff x="8151860" y="1781662"/>
                <a:chExt cx="3679420" cy="3521821"/>
              </a:xfrm>
            </p:grpSpPr>
            <p:sp>
              <p:nvSpPr>
                <p:cNvPr id="39" name="Rectangle 38">
                  <a:extLst>
                    <a:ext uri="{FF2B5EF4-FFF2-40B4-BE49-F238E27FC236}">
                      <a16:creationId xmlns:a16="http://schemas.microsoft.com/office/drawing/2014/main" id="{3D853C9A-99D4-4C03-A44A-BAB198555B9C}"/>
                    </a:ext>
                  </a:extLst>
                </p:cNvPr>
                <p:cNvSpPr/>
                <p:nvPr/>
              </p:nvSpPr>
              <p:spPr>
                <a:xfrm>
                  <a:off x="8151860" y="3810767"/>
                  <a:ext cx="3679420" cy="1492716"/>
                </a:xfrm>
                <a:prstGeom prst="rect">
                  <a:avLst/>
                </a:prstGeom>
              </p:spPr>
              <p:txBody>
                <a:bodyPr wrap="square">
                  <a:spAutoFit/>
                </a:bodyPr>
                <a:lstStyle/>
                <a:p>
                  <a:r>
                    <a:rPr lang="fr-FR" sz="1100" dirty="0">
                      <a:latin typeface="Calibri Light" panose="020F0302020204030204" pitchFamily="34" charset="0"/>
                      <a:ea typeface="Calibri" panose="020F0502020204030204" pitchFamily="34" charset="0"/>
                      <a:cs typeface="Times New Roman" panose="02020603050405020304" pitchFamily="18" charset="0"/>
                    </a:rPr>
                    <a:t>Proposées dans différents projets</a:t>
                  </a:r>
                </a:p>
                <a:p>
                  <a:r>
                    <a:rPr lang="fr-FR" sz="1600" b="1" dirty="0">
                      <a:latin typeface="+mj-lt"/>
                      <a:ea typeface="Calibri" panose="020F0502020204030204" pitchFamily="34" charset="0"/>
                      <a:cs typeface="Times New Roman" panose="02020603050405020304" pitchFamily="18" charset="0"/>
                    </a:rPr>
                    <a:t>Séance sur le </a:t>
                  </a:r>
                  <a:r>
                    <a:rPr lang="fr-FR" sz="1600" b="1" dirty="0">
                      <a:solidFill>
                        <a:schemeClr val="accent1"/>
                      </a:solidFill>
                      <a:latin typeface="+mj-lt"/>
                      <a:ea typeface="Calibri" panose="020F0502020204030204" pitchFamily="34" charset="0"/>
                      <a:cs typeface="Times New Roman" panose="02020603050405020304" pitchFamily="18" charset="0"/>
                    </a:rPr>
                    <a:t>communiqué de presse</a:t>
                  </a:r>
                  <a:br>
                    <a:rPr lang="fr-FR" sz="1600" b="1" dirty="0">
                      <a:latin typeface="+mj-lt"/>
                      <a:ea typeface="Calibri" panose="020F0502020204030204" pitchFamily="34" charset="0"/>
                      <a:cs typeface="Times New Roman" panose="02020603050405020304" pitchFamily="18" charset="0"/>
                    </a:rPr>
                  </a:br>
                  <a:r>
                    <a:rPr lang="fr-FR" sz="1600" b="1" dirty="0">
                      <a:latin typeface="+mj-lt"/>
                      <a:ea typeface="Calibri" panose="020F0502020204030204" pitchFamily="34" charset="0"/>
                      <a:cs typeface="Times New Roman" panose="02020603050405020304" pitchFamily="18" charset="0"/>
                    </a:rPr>
                    <a:t>Séance sur la lettre: </a:t>
                  </a:r>
                  <a:r>
                    <a:rPr lang="fr-FR" sz="1600" b="1" dirty="0">
                      <a:solidFill>
                        <a:schemeClr val="accent1"/>
                      </a:solidFill>
                      <a:latin typeface="+mj-lt"/>
                      <a:ea typeface="Calibri" panose="020F0502020204030204" pitchFamily="34" charset="0"/>
                      <a:cs typeface="Times New Roman" panose="02020603050405020304" pitchFamily="18" charset="0"/>
                    </a:rPr>
                    <a:t>Lettre au Maire / propriétaire du site</a:t>
                  </a:r>
                </a:p>
                <a:p>
                  <a:r>
                    <a:rPr lang="fr-FR" sz="1600" b="1" dirty="0">
                      <a:latin typeface="+mj-lt"/>
                      <a:ea typeface="Calibri" panose="020F0502020204030204" pitchFamily="34" charset="0"/>
                      <a:cs typeface="Times New Roman" panose="02020603050405020304" pitchFamily="18" charset="0"/>
                    </a:rPr>
                    <a:t>Séance en Poésie </a:t>
                  </a:r>
                  <a:r>
                    <a:rPr lang="fr-FR" sz="1600" dirty="0">
                      <a:latin typeface="+mj-lt"/>
                      <a:ea typeface="Calibri" panose="020F0502020204030204" pitchFamily="34" charset="0"/>
                      <a:cs typeface="Times New Roman" panose="02020603050405020304" pitchFamily="18" charset="0"/>
                    </a:rPr>
                    <a:t>(</a:t>
                  </a:r>
                  <a:r>
                    <a:rPr lang="fr-FR" sz="1600" b="1" dirty="0">
                      <a:solidFill>
                        <a:schemeClr val="accent1"/>
                      </a:solidFill>
                      <a:latin typeface="+mj-lt"/>
                      <a:ea typeface="Calibri" panose="020F0502020204030204" pitchFamily="34" charset="0"/>
                      <a:cs typeface="Times New Roman" panose="02020603050405020304" pitchFamily="18" charset="0"/>
                    </a:rPr>
                    <a:t>haikus</a:t>
                  </a:r>
                  <a:r>
                    <a:rPr lang="fr-FR" sz="1600" dirty="0">
                      <a:latin typeface="+mj-lt"/>
                      <a:ea typeface="Calibri" panose="020F0502020204030204" pitchFamily="34" charset="0"/>
                      <a:cs typeface="Times New Roman" panose="02020603050405020304" pitchFamily="18" charset="0"/>
                    </a:rPr>
                    <a:t> de l’AE)</a:t>
                  </a:r>
                </a:p>
                <a:p>
                  <a:r>
                    <a:rPr lang="fr-FR" sz="1600" b="1" dirty="0">
                      <a:latin typeface="+mj-lt"/>
                      <a:ea typeface="Calibri" panose="020F0502020204030204" pitchFamily="34" charset="0"/>
                      <a:cs typeface="Times New Roman" panose="02020603050405020304" pitchFamily="18" charset="0"/>
                    </a:rPr>
                    <a:t>Séance sur le débat, l’argumentation…</a:t>
                  </a:r>
                </a:p>
              </p:txBody>
            </p:sp>
            <p:sp>
              <p:nvSpPr>
                <p:cNvPr id="37" name="Rectangle 36">
                  <a:extLst>
                    <a:ext uri="{FF2B5EF4-FFF2-40B4-BE49-F238E27FC236}">
                      <a16:creationId xmlns:a16="http://schemas.microsoft.com/office/drawing/2014/main" id="{CA391190-8B9E-43DE-BEE7-243181560507}"/>
                    </a:ext>
                  </a:extLst>
                </p:cNvPr>
                <p:cNvSpPr/>
                <p:nvPr/>
              </p:nvSpPr>
              <p:spPr>
                <a:xfrm>
                  <a:off x="8282382" y="1781662"/>
                  <a:ext cx="3224254" cy="369332"/>
                </a:xfrm>
                <a:prstGeom prst="rect">
                  <a:avLst/>
                </a:prstGeom>
                <a:solidFill>
                  <a:schemeClr val="accent1"/>
                </a:solidFill>
              </p:spPr>
              <p:txBody>
                <a:bodyPr wrap="square">
                  <a:spAutoFit/>
                </a:bodyPr>
                <a:lstStyle/>
                <a:p>
                  <a:pPr algn="ctr"/>
                  <a:r>
                    <a:rPr lang="fr-FR" dirty="0">
                      <a:solidFill>
                        <a:schemeClr val="bg1"/>
                      </a:solidFill>
                      <a:ea typeface="Calibri" panose="020F0502020204030204" pitchFamily="34" charset="0"/>
                      <a:cs typeface="Times New Roman" panose="02020603050405020304" pitchFamily="18" charset="0"/>
                    </a:rPr>
                    <a:t>Français</a:t>
                  </a:r>
                  <a:endParaRPr lang="fr-FR" dirty="0">
                    <a:solidFill>
                      <a:schemeClr val="bg1"/>
                    </a:solidFill>
                  </a:endParaRPr>
                </a:p>
              </p:txBody>
            </p:sp>
          </p:grpSp>
          <p:pic>
            <p:nvPicPr>
              <p:cNvPr id="46" name="Image 45">
                <a:extLst>
                  <a:ext uri="{FF2B5EF4-FFF2-40B4-BE49-F238E27FC236}">
                    <a16:creationId xmlns:a16="http://schemas.microsoft.com/office/drawing/2014/main" id="{84FE4201-EF07-4331-9122-3ECC40C2F21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74421" y="1488894"/>
                <a:ext cx="1643905" cy="1036027"/>
              </a:xfrm>
              <a:prstGeom prst="rect">
                <a:avLst/>
              </a:prstGeom>
            </p:spPr>
          </p:pic>
          <p:pic>
            <p:nvPicPr>
              <p:cNvPr id="49" name="Graphique 48" descr="Document">
                <a:extLst>
                  <a:ext uri="{FF2B5EF4-FFF2-40B4-BE49-F238E27FC236}">
                    <a16:creationId xmlns:a16="http://schemas.microsoft.com/office/drawing/2014/main" id="{A4D0B42C-0CC5-4F53-BBAA-1338FFFC572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22000" y="1475435"/>
                <a:ext cx="1765590" cy="1765590"/>
              </a:xfrm>
              <a:prstGeom prst="rect">
                <a:avLst/>
              </a:prstGeom>
            </p:spPr>
          </p:pic>
        </p:grpSp>
        <p:sp>
          <p:nvSpPr>
            <p:cNvPr id="47" name="Rectangle 46">
              <a:extLst>
                <a:ext uri="{FF2B5EF4-FFF2-40B4-BE49-F238E27FC236}">
                  <a16:creationId xmlns:a16="http://schemas.microsoft.com/office/drawing/2014/main" id="{8F9BECF2-C71A-4CB8-A05D-B6D67061F2FF}"/>
                </a:ext>
              </a:extLst>
            </p:cNvPr>
            <p:cNvSpPr/>
            <p:nvPr/>
          </p:nvSpPr>
          <p:spPr>
            <a:xfrm rot="16200000">
              <a:off x="1416351" y="3929608"/>
              <a:ext cx="1192955" cy="215444"/>
            </a:xfrm>
            <a:prstGeom prst="rect">
              <a:avLst/>
            </a:prstGeom>
          </p:spPr>
          <p:txBody>
            <a:bodyPr wrap="none">
              <a:spAutoFit/>
            </a:bodyPr>
            <a:lstStyle/>
            <a:p>
              <a:r>
                <a:rPr lang="fr-FR" sz="800" dirty="0"/>
                <a:t>Benjamin Guichard/OFB</a:t>
              </a:r>
            </a:p>
          </p:txBody>
        </p:sp>
      </p:grpSp>
      <p:sp>
        <p:nvSpPr>
          <p:cNvPr id="50" name="Rectangle 49">
            <a:extLst>
              <a:ext uri="{FF2B5EF4-FFF2-40B4-BE49-F238E27FC236}">
                <a16:creationId xmlns:a16="http://schemas.microsoft.com/office/drawing/2014/main" id="{58A8DF10-9779-4ED8-AEC4-818EDEE9BCF4}"/>
              </a:ext>
            </a:extLst>
          </p:cNvPr>
          <p:cNvSpPr/>
          <p:nvPr/>
        </p:nvSpPr>
        <p:spPr>
          <a:xfrm>
            <a:off x="427706" y="1523804"/>
            <a:ext cx="6096000" cy="830997"/>
          </a:xfrm>
          <a:prstGeom prst="rect">
            <a:avLst/>
          </a:prstGeom>
        </p:spPr>
        <p:txBody>
          <a:bodyPr>
            <a:spAutoFit/>
          </a:bodyPr>
          <a:lstStyle/>
          <a:p>
            <a:r>
              <a:rPr lang="fr-FR" sz="1600" u="sng" dirty="0">
                <a:latin typeface="+mj-lt"/>
                <a:ea typeface="Calibri" panose="020F0502020204030204" pitchFamily="34" charset="0"/>
                <a:cs typeface="Times New Roman" panose="02020603050405020304" pitchFamily="18" charset="0"/>
              </a:rPr>
              <a:t>Lycée en expérimentation - Classe de 2</a:t>
            </a:r>
            <a:r>
              <a:rPr lang="fr-FR" sz="1600" u="sng" baseline="30000" dirty="0">
                <a:latin typeface="+mj-lt"/>
                <a:ea typeface="Calibri" panose="020F0502020204030204" pitchFamily="34" charset="0"/>
                <a:cs typeface="Times New Roman" panose="02020603050405020304" pitchFamily="18" charset="0"/>
              </a:rPr>
              <a:t>nde</a:t>
            </a:r>
            <a:br>
              <a:rPr lang="fr-FR" sz="1600" dirty="0">
                <a:latin typeface="+mj-lt"/>
                <a:ea typeface="Calibri" panose="020F0502020204030204" pitchFamily="34" charset="0"/>
                <a:cs typeface="Times New Roman" panose="02020603050405020304" pitchFamily="18" charset="0"/>
              </a:rPr>
            </a:br>
            <a:r>
              <a:rPr lang="fr-FR" sz="1600" dirty="0">
                <a:latin typeface="+mj-lt"/>
                <a:ea typeface="Calibri" panose="020F0502020204030204" pitchFamily="34" charset="0"/>
                <a:cs typeface="Times New Roman" panose="02020603050405020304" pitchFamily="18" charset="0"/>
              </a:rPr>
              <a:t>7 enseignants mobilisés en </a:t>
            </a:r>
            <a:br>
              <a:rPr lang="fr-FR" sz="1600" dirty="0">
                <a:latin typeface="+mj-lt"/>
                <a:ea typeface="Calibri" panose="020F0502020204030204" pitchFamily="34" charset="0"/>
                <a:cs typeface="Times New Roman" panose="02020603050405020304" pitchFamily="18" charset="0"/>
              </a:rPr>
            </a:br>
            <a:r>
              <a:rPr lang="fr-FR" sz="1600" b="1" dirty="0">
                <a:latin typeface="+mj-lt"/>
                <a:ea typeface="Calibri" panose="020F0502020204030204" pitchFamily="34" charset="0"/>
                <a:cs typeface="Times New Roman" panose="02020603050405020304" pitchFamily="18" charset="0"/>
              </a:rPr>
              <a:t>SVT / HG / EPS / PH </a:t>
            </a:r>
            <a:r>
              <a:rPr lang="fr-FR" sz="1600" dirty="0">
                <a:latin typeface="+mj-lt"/>
                <a:ea typeface="Calibri" panose="020F0502020204030204" pitchFamily="34" charset="0"/>
                <a:cs typeface="Times New Roman" panose="02020603050405020304" pitchFamily="18" charset="0"/>
              </a:rPr>
              <a:t>/ </a:t>
            </a:r>
            <a:r>
              <a:rPr lang="fr-FR" sz="1600" b="1" dirty="0">
                <a:latin typeface="+mj-lt"/>
                <a:ea typeface="Calibri" panose="020F0502020204030204" pitchFamily="34" charset="0"/>
                <a:cs typeface="Times New Roman" panose="02020603050405020304" pitchFamily="18" charset="0"/>
              </a:rPr>
              <a:t>Anglais / Espagnol/ Prof documentaliste</a:t>
            </a:r>
            <a:endParaRPr lang="fr-FR" sz="1600" b="1" dirty="0">
              <a:latin typeface="+mj-lt"/>
            </a:endParaRPr>
          </a:p>
        </p:txBody>
      </p:sp>
      <p:sp>
        <p:nvSpPr>
          <p:cNvPr id="52" name="Rectangle 51">
            <a:extLst>
              <a:ext uri="{FF2B5EF4-FFF2-40B4-BE49-F238E27FC236}">
                <a16:creationId xmlns:a16="http://schemas.microsoft.com/office/drawing/2014/main" id="{6E79CF3B-E33B-42B0-B5DC-58AC3CD2EEE0}"/>
              </a:ext>
            </a:extLst>
          </p:cNvPr>
          <p:cNvSpPr/>
          <p:nvPr/>
        </p:nvSpPr>
        <p:spPr>
          <a:xfrm>
            <a:off x="471640" y="1157171"/>
            <a:ext cx="3224254" cy="369332"/>
          </a:xfrm>
          <a:prstGeom prst="rect">
            <a:avLst/>
          </a:prstGeom>
          <a:solidFill>
            <a:schemeClr val="accent1"/>
          </a:solidFill>
        </p:spPr>
        <p:txBody>
          <a:bodyPr wrap="square">
            <a:spAutoFit/>
          </a:bodyPr>
          <a:lstStyle/>
          <a:p>
            <a:pPr algn="ctr"/>
            <a:r>
              <a:rPr lang="fr-FR" dirty="0" err="1">
                <a:solidFill>
                  <a:schemeClr val="bg1"/>
                </a:solidFill>
                <a:ea typeface="Calibri" panose="020F0502020204030204" pitchFamily="34" charset="0"/>
                <a:cs typeface="Times New Roman" panose="02020603050405020304" pitchFamily="18" charset="0"/>
              </a:rPr>
              <a:t>Pluri-disciplinarité</a:t>
            </a:r>
            <a:endParaRPr lang="fr-FR" dirty="0">
              <a:solidFill>
                <a:schemeClr val="bg1"/>
              </a:solidFill>
            </a:endParaRPr>
          </a:p>
        </p:txBody>
      </p:sp>
    </p:spTree>
    <p:extLst>
      <p:ext uri="{BB962C8B-B14F-4D97-AF65-F5344CB8AC3E}">
        <p14:creationId xmlns:p14="http://schemas.microsoft.com/office/powerpoint/2010/main" val="33621459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CAF14A84-986A-4AF5-A54B-FDE7ECE42F6D}"/>
              </a:ext>
            </a:extLst>
          </p:cNvPr>
          <p:cNvGrpSpPr/>
          <p:nvPr/>
        </p:nvGrpSpPr>
        <p:grpSpPr>
          <a:xfrm>
            <a:off x="505276" y="907891"/>
            <a:ext cx="5851857" cy="2948211"/>
            <a:chOff x="8195770" y="1781662"/>
            <a:chExt cx="3679420" cy="2948211"/>
          </a:xfrm>
        </p:grpSpPr>
        <p:sp>
          <p:nvSpPr>
            <p:cNvPr id="9" name="Rectangle 8">
              <a:extLst>
                <a:ext uri="{FF2B5EF4-FFF2-40B4-BE49-F238E27FC236}">
                  <a16:creationId xmlns:a16="http://schemas.microsoft.com/office/drawing/2014/main" id="{85225584-316A-406C-B67C-DBB3325BB56A}"/>
                </a:ext>
              </a:extLst>
            </p:cNvPr>
            <p:cNvSpPr/>
            <p:nvPr/>
          </p:nvSpPr>
          <p:spPr>
            <a:xfrm>
              <a:off x="8195770" y="3483378"/>
              <a:ext cx="3679420" cy="1246495"/>
            </a:xfrm>
            <a:prstGeom prst="rect">
              <a:avLst/>
            </a:prstGeom>
          </p:spPr>
          <p:txBody>
            <a:bodyPr wrap="square">
              <a:spAutoFit/>
            </a:bodyPr>
            <a:lstStyle/>
            <a:p>
              <a:r>
                <a:rPr lang="fr-FR" sz="1100" dirty="0">
                  <a:latin typeface="Calibri Light" panose="020F0302020204030204" pitchFamily="34" charset="0"/>
                  <a:ea typeface="Calibri" panose="020F0502020204030204" pitchFamily="34" charset="0"/>
                  <a:cs typeface="Times New Roman" panose="02020603050405020304" pitchFamily="18" charset="0"/>
                </a:rPr>
                <a:t>Proposé dans un projet en Lycée Technologique</a:t>
              </a:r>
            </a:p>
            <a:p>
              <a:r>
                <a:rPr lang="fr-FR" sz="1600" b="1" dirty="0">
                  <a:latin typeface="+mj-lt"/>
                  <a:ea typeface="Calibri" panose="020F0502020204030204" pitchFamily="34" charset="0"/>
                  <a:cs typeface="Times New Roman" panose="02020603050405020304" pitchFamily="18" charset="0"/>
                </a:rPr>
                <a:t>Séance sur le </a:t>
              </a:r>
              <a:r>
                <a:rPr lang="fr-FR" sz="1600" b="1" dirty="0">
                  <a:solidFill>
                    <a:schemeClr val="accent1"/>
                  </a:solidFill>
                  <a:latin typeface="+mj-lt"/>
                  <a:ea typeface="Calibri" panose="020F0502020204030204" pitchFamily="34" charset="0"/>
                  <a:cs typeface="Times New Roman" panose="02020603050405020304" pitchFamily="18" charset="0"/>
                </a:rPr>
                <a:t>fonctionnement de la démocratie dans une commune + communauté d’agglo </a:t>
              </a:r>
              <a:br>
                <a:rPr lang="fr-FR" sz="1600" b="1" dirty="0">
                  <a:latin typeface="+mj-lt"/>
                  <a:ea typeface="Calibri" panose="020F0502020204030204" pitchFamily="34" charset="0"/>
                  <a:cs typeface="Times New Roman" panose="02020603050405020304" pitchFamily="18" charset="0"/>
                </a:rPr>
              </a:br>
              <a:r>
                <a:rPr lang="fr-FR" sz="1600" b="1" dirty="0">
                  <a:latin typeface="+mj-lt"/>
                  <a:ea typeface="Calibri" panose="020F0502020204030204" pitchFamily="34" charset="0"/>
                  <a:cs typeface="Times New Roman" panose="02020603050405020304" pitchFamily="18" charset="0"/>
                </a:rPr>
                <a:t>Séance sur </a:t>
              </a:r>
              <a:r>
                <a:rPr lang="fr-FR" sz="1600" b="1" dirty="0">
                  <a:solidFill>
                    <a:schemeClr val="accent1"/>
                  </a:solidFill>
                  <a:latin typeface="+mj-lt"/>
                  <a:ea typeface="Calibri" panose="020F0502020204030204" pitchFamily="34" charset="0"/>
                  <a:cs typeface="Times New Roman" panose="02020603050405020304" pitchFamily="18" charset="0"/>
                </a:rPr>
                <a:t>le fonctionnement des élections et les différents types de comptabilisation des voix</a:t>
              </a:r>
            </a:p>
          </p:txBody>
        </p:sp>
        <p:sp>
          <p:nvSpPr>
            <p:cNvPr id="10" name="Rectangle 9">
              <a:extLst>
                <a:ext uri="{FF2B5EF4-FFF2-40B4-BE49-F238E27FC236}">
                  <a16:creationId xmlns:a16="http://schemas.microsoft.com/office/drawing/2014/main" id="{9E606788-BC55-42FE-8170-95537D4B8350}"/>
                </a:ext>
              </a:extLst>
            </p:cNvPr>
            <p:cNvSpPr/>
            <p:nvPr/>
          </p:nvSpPr>
          <p:spPr>
            <a:xfrm>
              <a:off x="8282382" y="1781662"/>
              <a:ext cx="3486665" cy="369332"/>
            </a:xfrm>
            <a:prstGeom prst="rect">
              <a:avLst/>
            </a:prstGeom>
            <a:solidFill>
              <a:schemeClr val="accent1"/>
            </a:solidFill>
          </p:spPr>
          <p:txBody>
            <a:bodyPr wrap="square">
              <a:spAutoFit/>
            </a:bodyPr>
            <a:lstStyle/>
            <a:p>
              <a:pPr algn="ctr"/>
              <a:r>
                <a:rPr lang="fr-FR" dirty="0">
                  <a:solidFill>
                    <a:schemeClr val="bg1"/>
                  </a:solidFill>
                  <a:ea typeface="Calibri" panose="020F0502020204030204" pitchFamily="34" charset="0"/>
                  <a:cs typeface="Times New Roman" panose="02020603050405020304" pitchFamily="18" charset="0"/>
                </a:rPr>
                <a:t>HG / EMC</a:t>
              </a:r>
              <a:endParaRPr lang="fr-FR" dirty="0">
                <a:solidFill>
                  <a:schemeClr val="bg1"/>
                </a:solidFill>
              </a:endParaRPr>
            </a:p>
          </p:txBody>
        </p:sp>
      </p:grpSp>
      <p:pic>
        <p:nvPicPr>
          <p:cNvPr id="12" name="Graphique 11" descr="Réunion">
            <a:extLst>
              <a:ext uri="{FF2B5EF4-FFF2-40B4-BE49-F238E27FC236}">
                <a16:creationId xmlns:a16="http://schemas.microsoft.com/office/drawing/2014/main" id="{C5010994-AE04-4BDE-8EDD-64D828F9D7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6628" y="1430880"/>
            <a:ext cx="1223455" cy="1223455"/>
          </a:xfrm>
          <a:prstGeom prst="rect">
            <a:avLst/>
          </a:prstGeom>
        </p:spPr>
      </p:pic>
      <p:pic>
        <p:nvPicPr>
          <p:cNvPr id="14" name="Graphique 13" descr="Groupe de personnes">
            <a:extLst>
              <a:ext uri="{FF2B5EF4-FFF2-40B4-BE49-F238E27FC236}">
                <a16:creationId xmlns:a16="http://schemas.microsoft.com/office/drawing/2014/main" id="{8D0250FF-431D-406D-8C22-2B0DC88600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9632" y="1514862"/>
            <a:ext cx="1069275" cy="1069275"/>
          </a:xfrm>
          <a:prstGeom prst="rect">
            <a:avLst/>
          </a:prstGeom>
        </p:spPr>
      </p:pic>
      <p:grpSp>
        <p:nvGrpSpPr>
          <p:cNvPr id="15" name="Groupe 14">
            <a:extLst>
              <a:ext uri="{FF2B5EF4-FFF2-40B4-BE49-F238E27FC236}">
                <a16:creationId xmlns:a16="http://schemas.microsoft.com/office/drawing/2014/main" id="{70D0D305-D4E8-4F61-9BC4-F1B543451A8E}"/>
              </a:ext>
            </a:extLst>
          </p:cNvPr>
          <p:cNvGrpSpPr/>
          <p:nvPr/>
        </p:nvGrpSpPr>
        <p:grpSpPr>
          <a:xfrm>
            <a:off x="430358" y="4239517"/>
            <a:ext cx="5851857" cy="1738029"/>
            <a:chOff x="8186004" y="1781662"/>
            <a:chExt cx="3679420" cy="1738029"/>
          </a:xfrm>
        </p:grpSpPr>
        <p:sp>
          <p:nvSpPr>
            <p:cNvPr id="16" name="Rectangle 15">
              <a:extLst>
                <a:ext uri="{FF2B5EF4-FFF2-40B4-BE49-F238E27FC236}">
                  <a16:creationId xmlns:a16="http://schemas.microsoft.com/office/drawing/2014/main" id="{38B933E3-2124-4DE2-ABDF-AC66509BFBA8}"/>
                </a:ext>
              </a:extLst>
            </p:cNvPr>
            <p:cNvSpPr/>
            <p:nvPr/>
          </p:nvSpPr>
          <p:spPr>
            <a:xfrm>
              <a:off x="8186004" y="2442473"/>
              <a:ext cx="3679420" cy="1077218"/>
            </a:xfrm>
            <a:prstGeom prst="rect">
              <a:avLst/>
            </a:prstGeom>
          </p:spPr>
          <p:txBody>
            <a:bodyPr wrap="square">
              <a:spAutoFit/>
            </a:bodyPr>
            <a:lstStyle/>
            <a:p>
              <a:r>
                <a:rPr lang="fr-FR" sz="1600" b="1" dirty="0">
                  <a:latin typeface="+mj-lt"/>
                  <a:ea typeface="Calibri" panose="020F0502020204030204" pitchFamily="34" charset="0"/>
                  <a:cs typeface="Times New Roman" panose="02020603050405020304" pitchFamily="18" charset="0"/>
                </a:rPr>
                <a:t>Courants de pensées des philosophes naturalistes </a:t>
              </a:r>
              <a:r>
                <a:rPr lang="fr-FR" sz="1600" dirty="0">
                  <a:latin typeface="+mj-lt"/>
                  <a:ea typeface="Calibri" panose="020F0502020204030204" pitchFamily="34" charset="0"/>
                  <a:cs typeface="Times New Roman" panose="02020603050405020304" pitchFamily="18" charset="0"/>
                </a:rPr>
                <a:t>(Descartes, Spinoza,…), </a:t>
              </a:r>
            </a:p>
            <a:p>
              <a:r>
                <a:rPr lang="fr-FR" sz="1600" b="1" dirty="0">
                  <a:latin typeface="+mj-lt"/>
                  <a:ea typeface="Calibri" panose="020F0502020204030204" pitchFamily="34" charset="0"/>
                  <a:cs typeface="Times New Roman" panose="02020603050405020304" pitchFamily="18" charset="0"/>
                </a:rPr>
                <a:t>Réflexions contemporaines sur l’évolution du rapport au vivant </a:t>
              </a:r>
              <a:br>
                <a:rPr lang="fr-FR" sz="1600" b="1" dirty="0">
                  <a:latin typeface="+mj-lt"/>
                  <a:ea typeface="Calibri" panose="020F0502020204030204" pitchFamily="34" charset="0"/>
                  <a:cs typeface="Times New Roman" panose="02020603050405020304" pitchFamily="18" charset="0"/>
                </a:rPr>
              </a:br>
              <a:r>
                <a:rPr lang="fr-FR" sz="1600" dirty="0">
                  <a:latin typeface="+mj-lt"/>
                  <a:ea typeface="Calibri" panose="020F0502020204030204" pitchFamily="34" charset="0"/>
                  <a:cs typeface="Times New Roman" panose="02020603050405020304" pitchFamily="18" charset="0"/>
                </a:rPr>
                <a:t>(P. Descola, B. </a:t>
              </a:r>
              <a:r>
                <a:rPr lang="fr-FR" sz="1600" dirty="0" err="1">
                  <a:latin typeface="+mj-lt"/>
                  <a:ea typeface="Calibri" panose="020F0502020204030204" pitchFamily="34" charset="0"/>
                  <a:cs typeface="Times New Roman" panose="02020603050405020304" pitchFamily="18" charset="0"/>
                </a:rPr>
                <a:t>Morizot</a:t>
              </a:r>
              <a:r>
                <a:rPr lang="fr-FR" sz="1600" dirty="0">
                  <a:latin typeface="+mj-lt"/>
                  <a:ea typeface="Calibri" panose="020F0502020204030204" pitchFamily="34" charset="0"/>
                  <a:cs typeface="Times New Roman" panose="02020603050405020304" pitchFamily="18" charset="0"/>
                </a:rPr>
                <a:t>, J. Goodall…), </a:t>
              </a:r>
              <a:r>
                <a:rPr lang="fr-FR" sz="1600" dirty="0" err="1">
                  <a:latin typeface="+mj-lt"/>
                  <a:ea typeface="Calibri" panose="020F0502020204030204" pitchFamily="34" charset="0"/>
                  <a:cs typeface="Times New Roman" panose="02020603050405020304" pitchFamily="18" charset="0"/>
                </a:rPr>
                <a:t>etc</a:t>
              </a:r>
              <a:r>
                <a:rPr lang="fr-FR" sz="1600" dirty="0">
                  <a:latin typeface="+mj-lt"/>
                  <a:ea typeface="Calibri" panose="020F0502020204030204" pitchFamily="34" charset="0"/>
                  <a:cs typeface="Times New Roman" panose="02020603050405020304" pitchFamily="18" charset="0"/>
                </a:rPr>
                <a:t> </a:t>
              </a:r>
            </a:p>
          </p:txBody>
        </p:sp>
        <p:sp>
          <p:nvSpPr>
            <p:cNvPr id="17" name="Rectangle 16">
              <a:extLst>
                <a:ext uri="{FF2B5EF4-FFF2-40B4-BE49-F238E27FC236}">
                  <a16:creationId xmlns:a16="http://schemas.microsoft.com/office/drawing/2014/main" id="{C221C6D3-B674-4603-90CA-BF575B969286}"/>
                </a:ext>
              </a:extLst>
            </p:cNvPr>
            <p:cNvSpPr/>
            <p:nvPr/>
          </p:nvSpPr>
          <p:spPr>
            <a:xfrm>
              <a:off x="8282382" y="1781662"/>
              <a:ext cx="3486665" cy="369332"/>
            </a:xfrm>
            <a:prstGeom prst="rect">
              <a:avLst/>
            </a:prstGeom>
            <a:solidFill>
              <a:schemeClr val="accent1"/>
            </a:solidFill>
          </p:spPr>
          <p:txBody>
            <a:bodyPr wrap="square">
              <a:spAutoFit/>
            </a:bodyPr>
            <a:lstStyle/>
            <a:p>
              <a:pPr algn="ctr"/>
              <a:r>
                <a:rPr lang="fr-FR" dirty="0">
                  <a:solidFill>
                    <a:schemeClr val="bg1"/>
                  </a:solidFill>
                  <a:ea typeface="Calibri" panose="020F0502020204030204" pitchFamily="34" charset="0"/>
                  <a:cs typeface="Times New Roman" panose="02020603050405020304" pitchFamily="18" charset="0"/>
                </a:rPr>
                <a:t>Ce qui pourrait se faire en PHILO</a:t>
              </a:r>
              <a:endParaRPr lang="fr-FR" dirty="0">
                <a:solidFill>
                  <a:schemeClr val="bg1"/>
                </a:solidFill>
              </a:endParaRPr>
            </a:p>
          </p:txBody>
        </p:sp>
      </p:grpSp>
      <p:grpSp>
        <p:nvGrpSpPr>
          <p:cNvPr id="18" name="Groupe 17">
            <a:extLst>
              <a:ext uri="{FF2B5EF4-FFF2-40B4-BE49-F238E27FC236}">
                <a16:creationId xmlns:a16="http://schemas.microsoft.com/office/drawing/2014/main" id="{B1B690CC-2811-4980-97DB-00874B4CF90E}"/>
              </a:ext>
            </a:extLst>
          </p:cNvPr>
          <p:cNvGrpSpPr/>
          <p:nvPr/>
        </p:nvGrpSpPr>
        <p:grpSpPr>
          <a:xfrm>
            <a:off x="6636447" y="907891"/>
            <a:ext cx="5110078" cy="1738029"/>
            <a:chOff x="8186004" y="1781662"/>
            <a:chExt cx="3679420" cy="1738029"/>
          </a:xfrm>
        </p:grpSpPr>
        <p:sp>
          <p:nvSpPr>
            <p:cNvPr id="19" name="Rectangle 18">
              <a:extLst>
                <a:ext uri="{FF2B5EF4-FFF2-40B4-BE49-F238E27FC236}">
                  <a16:creationId xmlns:a16="http://schemas.microsoft.com/office/drawing/2014/main" id="{BCEE3C65-9E75-4B5C-A95A-75857CB7F215}"/>
                </a:ext>
              </a:extLst>
            </p:cNvPr>
            <p:cNvSpPr/>
            <p:nvPr/>
          </p:nvSpPr>
          <p:spPr>
            <a:xfrm>
              <a:off x="8186004" y="2442473"/>
              <a:ext cx="3679420" cy="1077218"/>
            </a:xfrm>
            <a:prstGeom prst="rect">
              <a:avLst/>
            </a:prstGeom>
          </p:spPr>
          <p:txBody>
            <a:bodyPr wrap="square">
              <a:spAutoFit/>
            </a:bodyPr>
            <a:lstStyle/>
            <a:p>
              <a:pPr marL="285750" indent="-285750">
                <a:buFont typeface="Wingdings" panose="05000000000000000000" pitchFamily="2" charset="2"/>
                <a:buChar char="Ø"/>
              </a:pPr>
              <a:r>
                <a:rPr lang="fr-FR" sz="1600" b="1" dirty="0">
                  <a:latin typeface="+mj-lt"/>
                  <a:ea typeface="Calibri" panose="020F0502020204030204" pitchFamily="34" charset="0"/>
                  <a:cs typeface="Times New Roman" panose="02020603050405020304" pitchFamily="18" charset="0"/>
                </a:rPr>
                <a:t>Section « sciences po »</a:t>
              </a:r>
            </a:p>
            <a:p>
              <a:pPr marL="285750" indent="-285750">
                <a:buFont typeface="Wingdings" panose="05000000000000000000" pitchFamily="2" charset="2"/>
                <a:buChar char="Ø"/>
              </a:pPr>
              <a:r>
                <a:rPr lang="fr-FR" sz="1600" b="1" dirty="0">
                  <a:latin typeface="+mj-lt"/>
                  <a:ea typeface="Calibri" panose="020F0502020204030204" pitchFamily="34" charset="0"/>
                  <a:cs typeface="Times New Roman" panose="02020603050405020304" pitchFamily="18" charset="0"/>
                </a:rPr>
                <a:t>Option « Géopolitique »,</a:t>
              </a:r>
              <a:r>
                <a:rPr lang="fr-FR" sz="1600" dirty="0">
                  <a:latin typeface="+mj-lt"/>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Ø"/>
              </a:pPr>
              <a:r>
                <a:rPr lang="fr-FR" sz="1600" dirty="0">
                  <a:latin typeface="+mj-lt"/>
                  <a:ea typeface="Calibri" panose="020F0502020204030204" pitchFamily="34" charset="0"/>
                  <a:cs typeface="Times New Roman" panose="02020603050405020304" pitchFamily="18" charset="0"/>
                </a:rPr>
                <a:t>Section BTS GPN,…</a:t>
              </a:r>
              <a:br>
                <a:rPr lang="fr-FR" sz="1600" b="1" dirty="0">
                  <a:latin typeface="+mj-lt"/>
                  <a:ea typeface="Calibri" panose="020F0502020204030204" pitchFamily="34" charset="0"/>
                  <a:cs typeface="Times New Roman" panose="02020603050405020304" pitchFamily="18" charset="0"/>
                </a:rPr>
              </a:br>
              <a:r>
                <a:rPr lang="fr-FR" sz="1600" dirty="0">
                  <a:latin typeface="+mj-lt"/>
                  <a:ea typeface="Calibri" panose="020F0502020204030204" pitchFamily="34" charset="0"/>
                  <a:cs typeface="Times New Roman" panose="02020603050405020304" pitchFamily="18" charset="0"/>
                </a:rPr>
                <a:t>A l’appréciation des enseignants concernés</a:t>
              </a:r>
            </a:p>
          </p:txBody>
        </p:sp>
        <p:sp>
          <p:nvSpPr>
            <p:cNvPr id="20" name="Rectangle 19">
              <a:extLst>
                <a:ext uri="{FF2B5EF4-FFF2-40B4-BE49-F238E27FC236}">
                  <a16:creationId xmlns:a16="http://schemas.microsoft.com/office/drawing/2014/main" id="{5784A5D9-B6CB-482B-95EA-172026B97651}"/>
                </a:ext>
              </a:extLst>
            </p:cNvPr>
            <p:cNvSpPr/>
            <p:nvPr/>
          </p:nvSpPr>
          <p:spPr>
            <a:xfrm>
              <a:off x="8282382" y="1781662"/>
              <a:ext cx="3486665" cy="369332"/>
            </a:xfrm>
            <a:prstGeom prst="rect">
              <a:avLst/>
            </a:prstGeom>
            <a:solidFill>
              <a:schemeClr val="accent1"/>
            </a:solidFill>
          </p:spPr>
          <p:txBody>
            <a:bodyPr wrap="square">
              <a:spAutoFit/>
            </a:bodyPr>
            <a:lstStyle/>
            <a:p>
              <a:pPr algn="ctr"/>
              <a:r>
                <a:rPr lang="fr-FR" dirty="0">
                  <a:solidFill>
                    <a:schemeClr val="bg1"/>
                  </a:solidFill>
                  <a:ea typeface="Calibri" panose="020F0502020204030204" pitchFamily="34" charset="0"/>
                  <a:cs typeface="Times New Roman" panose="02020603050405020304" pitchFamily="18" charset="0"/>
                </a:rPr>
                <a:t>Liens avec des sections, ou options particulières</a:t>
              </a:r>
              <a:endParaRPr lang="fr-FR" dirty="0">
                <a:solidFill>
                  <a:schemeClr val="bg1"/>
                </a:solidFill>
              </a:endParaRPr>
            </a:p>
          </p:txBody>
        </p:sp>
      </p:grpSp>
      <p:sp>
        <p:nvSpPr>
          <p:cNvPr id="24" name="ZoneTexte 23">
            <a:extLst>
              <a:ext uri="{FF2B5EF4-FFF2-40B4-BE49-F238E27FC236}">
                <a16:creationId xmlns:a16="http://schemas.microsoft.com/office/drawing/2014/main" id="{A10C098E-EDE7-4EFA-A817-CDD21E513C4D}"/>
              </a:ext>
            </a:extLst>
          </p:cNvPr>
          <p:cNvSpPr txBox="1"/>
          <p:nvPr/>
        </p:nvSpPr>
        <p:spPr>
          <a:xfrm>
            <a:off x="505276" y="188171"/>
            <a:ext cx="11553878" cy="523220"/>
          </a:xfrm>
          <a:prstGeom prst="rect">
            <a:avLst/>
          </a:prstGeom>
          <a:noFill/>
        </p:spPr>
        <p:txBody>
          <a:bodyPr wrap="square" rtlCol="0">
            <a:spAutoFit/>
          </a:bodyPr>
          <a:lstStyle/>
          <a:p>
            <a:r>
              <a:rPr lang="fr-FR" sz="2800" b="1" kern="0" dirty="0">
                <a:solidFill>
                  <a:srgbClr val="002060"/>
                </a:solidFill>
                <a:latin typeface="Arial" panose="020B0604020202020204" pitchFamily="34" charset="0"/>
                <a:ea typeface="+mj-ea"/>
                <a:cs typeface="Arial" panose="020B0604020202020204" pitchFamily="34" charset="0"/>
              </a:rPr>
              <a:t>Quelques </a:t>
            </a:r>
            <a:r>
              <a:rPr lang="fr-FR" sz="2800" b="1" kern="0" dirty="0">
                <a:solidFill>
                  <a:srgbClr val="002060"/>
                </a:solidFill>
                <a:latin typeface="Arial" panose="020B0604020202020204" pitchFamily="34" charset="0"/>
                <a:cs typeface="Arial" panose="020B0604020202020204" pitchFamily="34" charset="0"/>
              </a:rPr>
              <a:t>exemples de ce qui peut se faire en collèges / lycées</a:t>
            </a:r>
            <a:endParaRPr lang="fr-FR" sz="2800" b="1" kern="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8675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3A1CF80-B6E4-4CB3-A285-217EBFEBC5B0}"/>
              </a:ext>
            </a:extLst>
          </p:cNvPr>
          <p:cNvSpPr txBox="1"/>
          <p:nvPr/>
        </p:nvSpPr>
        <p:spPr>
          <a:xfrm>
            <a:off x="654024" y="377894"/>
            <a:ext cx="10620925" cy="1015663"/>
          </a:xfrm>
          <a:prstGeom prst="rect">
            <a:avLst/>
          </a:prstGeom>
          <a:noFill/>
        </p:spPr>
        <p:txBody>
          <a:bodyPr wrap="square" rtlCol="0">
            <a:spAutoFit/>
          </a:bodyPr>
          <a:lstStyle/>
          <a:p>
            <a:r>
              <a:rPr lang="fr-FR" sz="2800" b="1" kern="0" dirty="0">
                <a:solidFill>
                  <a:srgbClr val="002060"/>
                </a:solidFill>
                <a:latin typeface="Arial" panose="020B0604020202020204" pitchFamily="34" charset="0"/>
                <a:ea typeface="+mj-ea"/>
                <a:cs typeface="Arial" panose="020B0604020202020204" pitchFamily="34" charset="0"/>
              </a:rPr>
              <a:t>Les programmes à la lumière du projet ATE/AME</a:t>
            </a:r>
          </a:p>
          <a:p>
            <a:r>
              <a:rPr lang="fr-FR" sz="3200" dirty="0">
                <a:solidFill>
                  <a:srgbClr val="002060"/>
                </a:solidFill>
              </a:rPr>
              <a:t>Mobiliser le socle commun, les programmes disciplinaires,…</a:t>
            </a:r>
          </a:p>
        </p:txBody>
      </p:sp>
      <p:sp>
        <p:nvSpPr>
          <p:cNvPr id="4" name="Rectangle 3">
            <a:extLst>
              <a:ext uri="{FF2B5EF4-FFF2-40B4-BE49-F238E27FC236}">
                <a16:creationId xmlns:a16="http://schemas.microsoft.com/office/drawing/2014/main" id="{60D93709-7035-4F01-BA49-188A34385B7B}"/>
              </a:ext>
            </a:extLst>
          </p:cNvPr>
          <p:cNvSpPr/>
          <p:nvPr/>
        </p:nvSpPr>
        <p:spPr>
          <a:xfrm>
            <a:off x="2634531" y="2826127"/>
            <a:ext cx="9109545" cy="4031873"/>
          </a:xfrm>
          <a:prstGeom prst="rect">
            <a:avLst/>
          </a:prstGeom>
        </p:spPr>
        <p:txBody>
          <a:bodyPr wrap="square">
            <a:spAutoFit/>
          </a:bodyPr>
          <a:lstStyle/>
          <a:p>
            <a:pPr algn="just">
              <a:spcAft>
                <a:spcPts val="0"/>
              </a:spcAft>
              <a:tabLst>
                <a:tab pos="5760085" algn="r"/>
              </a:tabLst>
            </a:pPr>
            <a:r>
              <a:rPr lang="fr-FR" sz="1600" b="1" kern="100" dirty="0">
                <a:latin typeface="+mj-lt"/>
                <a:ea typeface="SimSun" panose="02010600030101010101" pitchFamily="2" charset="-122"/>
                <a:cs typeface="Mangal" panose="02040503050203030202" pitchFamily="18" charset="0"/>
              </a:rPr>
              <a:t>EPS - Objectifs généraux / champs d’apprentissage du programme</a:t>
            </a:r>
          </a:p>
          <a:p>
            <a:pPr algn="just">
              <a:spcAft>
                <a:spcPts val="0"/>
              </a:spcAft>
              <a:tabLst>
                <a:tab pos="5760085" algn="r"/>
              </a:tabLst>
            </a:pPr>
            <a:r>
              <a:rPr lang="fr-FR" sz="1600" kern="100" dirty="0">
                <a:latin typeface="+mj-lt"/>
                <a:ea typeface="SimSun" panose="02010600030101010101" pitchFamily="2" charset="-122"/>
                <a:cs typeface="Mangal" panose="02040503050203030202" pitchFamily="18" charset="0"/>
              </a:rPr>
              <a:t>Exercer sa responsabilité individuelle et au sein d’un collectif</a:t>
            </a:r>
          </a:p>
          <a:p>
            <a:pPr algn="just">
              <a:spcAft>
                <a:spcPts val="0"/>
              </a:spcAft>
              <a:tabLst>
                <a:tab pos="5760085" algn="r"/>
              </a:tabLst>
            </a:pPr>
            <a:r>
              <a:rPr lang="fr-FR" sz="1600" kern="100" dirty="0">
                <a:latin typeface="+mj-lt"/>
                <a:ea typeface="SimSun" panose="02010600030101010101" pitchFamily="2" charset="-122"/>
                <a:cs typeface="Mangal" panose="02040503050203030202" pitchFamily="18" charset="0"/>
              </a:rPr>
              <a:t>Accéder au patrimoine culturel</a:t>
            </a:r>
          </a:p>
          <a:p>
            <a:pPr algn="just">
              <a:spcAft>
                <a:spcPts val="0"/>
              </a:spcAft>
              <a:tabLst>
                <a:tab pos="5760085" algn="r"/>
              </a:tabLst>
            </a:pPr>
            <a:r>
              <a:rPr lang="fr-FR" sz="1600" b="1" kern="100" dirty="0">
                <a:solidFill>
                  <a:schemeClr val="accent1"/>
                </a:solidFill>
                <a:latin typeface="+mj-lt"/>
                <a:ea typeface="SimSun" panose="02010600030101010101" pitchFamily="2" charset="-122"/>
                <a:cs typeface="Mangal" panose="02040503050203030202" pitchFamily="18" charset="0"/>
              </a:rPr>
              <a:t>Adapter son déplacement à des environnements variés ou incertains</a:t>
            </a:r>
          </a:p>
          <a:p>
            <a:pPr algn="just">
              <a:spcAft>
                <a:spcPts val="0"/>
              </a:spcAft>
              <a:tabLst>
                <a:tab pos="5760085" algn="r"/>
              </a:tabLst>
            </a:pPr>
            <a:br>
              <a:rPr lang="fr-FR" sz="1600" kern="100" dirty="0">
                <a:latin typeface="+mj-lt"/>
                <a:ea typeface="SimSun" panose="02010600030101010101" pitchFamily="2" charset="-122"/>
                <a:cs typeface="Mangal" panose="02040503050203030202" pitchFamily="18" charset="0"/>
              </a:rPr>
            </a:br>
            <a:r>
              <a:rPr lang="fr-FR" sz="1600" b="1" kern="100" dirty="0">
                <a:latin typeface="+mj-lt"/>
                <a:ea typeface="SimSun" panose="02010600030101010101" pitchFamily="2" charset="-122"/>
                <a:cs typeface="Mangal" panose="02040503050203030202" pitchFamily="18" charset="0"/>
              </a:rPr>
              <a:t>Français</a:t>
            </a:r>
            <a:r>
              <a:rPr lang="fr-FR" sz="1600" kern="100" dirty="0">
                <a:latin typeface="+mj-lt"/>
                <a:ea typeface="SimSun" panose="02010600030101010101" pitchFamily="2" charset="-122"/>
                <a:cs typeface="Mangal" panose="02040503050203030202" pitchFamily="18" charset="0"/>
              </a:rPr>
              <a:t> - </a:t>
            </a:r>
            <a:r>
              <a:rPr lang="fr-FR" sz="1600" b="1" kern="100" dirty="0">
                <a:latin typeface="+mj-lt"/>
                <a:ea typeface="SimSun" panose="02010600030101010101" pitchFamily="2" charset="-122"/>
                <a:cs typeface="Mangal" panose="02040503050203030202" pitchFamily="18" charset="0"/>
              </a:rPr>
              <a:t>Préambule programme </a:t>
            </a:r>
          </a:p>
          <a:p>
            <a:pPr algn="just">
              <a:spcAft>
                <a:spcPts val="0"/>
              </a:spcAft>
              <a:tabLst>
                <a:tab pos="5760085" algn="r"/>
              </a:tabLst>
            </a:pPr>
            <a:r>
              <a:rPr lang="fr-FR" sz="1600" kern="100" dirty="0">
                <a:latin typeface="+mj-lt"/>
                <a:ea typeface="SimSun" panose="02010600030101010101" pitchFamily="2" charset="-122"/>
                <a:cs typeface="Mangal" panose="02040503050203030202" pitchFamily="18" charset="0"/>
              </a:rPr>
              <a:t>Approfondir et </a:t>
            </a:r>
            <a:r>
              <a:rPr lang="fr-FR" sz="1600" b="1" kern="100" dirty="0">
                <a:solidFill>
                  <a:schemeClr val="accent1"/>
                </a:solidFill>
                <a:latin typeface="+mj-lt"/>
                <a:ea typeface="SimSun" panose="02010600030101010101" pitchFamily="2" charset="-122"/>
                <a:cs typeface="Mangal" panose="02040503050203030202" pitchFamily="18" charset="0"/>
              </a:rPr>
              <a:t>exercer le jugement et l’esprit critique </a:t>
            </a:r>
            <a:r>
              <a:rPr lang="fr-FR" sz="1600" kern="100" dirty="0">
                <a:latin typeface="+mj-lt"/>
                <a:ea typeface="SimSun" panose="02010600030101010101" pitchFamily="2" charset="-122"/>
                <a:cs typeface="Mangal" panose="02040503050203030202" pitchFamily="18" charset="0"/>
              </a:rPr>
              <a:t>des élèves, les rendre capables de développer une réflexion personnelle et une </a:t>
            </a:r>
            <a:r>
              <a:rPr lang="fr-FR" sz="1600" b="1" kern="100" dirty="0">
                <a:solidFill>
                  <a:schemeClr val="accent1"/>
                </a:solidFill>
                <a:latin typeface="+mj-lt"/>
                <a:ea typeface="SimSun" panose="02010600030101010101" pitchFamily="2" charset="-122"/>
                <a:cs typeface="Mangal" panose="02040503050203030202" pitchFamily="18" charset="0"/>
              </a:rPr>
              <a:t>argumentation convaincante</a:t>
            </a:r>
            <a:r>
              <a:rPr lang="fr-FR" sz="1600" kern="100" dirty="0">
                <a:solidFill>
                  <a:schemeClr val="accent1"/>
                </a:solidFill>
                <a:latin typeface="+mj-lt"/>
                <a:ea typeface="SimSun" panose="02010600030101010101" pitchFamily="2" charset="-122"/>
                <a:cs typeface="Mangal" panose="02040503050203030202" pitchFamily="18" charset="0"/>
              </a:rPr>
              <a:t>, </a:t>
            </a:r>
            <a:r>
              <a:rPr lang="fr-FR" sz="1600" b="1" kern="100" dirty="0">
                <a:solidFill>
                  <a:schemeClr val="accent1"/>
                </a:solidFill>
                <a:latin typeface="+mj-lt"/>
                <a:ea typeface="SimSun" panose="02010600030101010101" pitchFamily="2" charset="-122"/>
                <a:cs typeface="Mangal" panose="02040503050203030202" pitchFamily="18" charset="0"/>
              </a:rPr>
              <a:t>à l’écrit comme à l’oral</a:t>
            </a:r>
            <a:r>
              <a:rPr lang="fr-FR" sz="1600" kern="100" dirty="0">
                <a:latin typeface="+mj-lt"/>
                <a:ea typeface="SimSun" panose="02010600030101010101" pitchFamily="2" charset="-122"/>
                <a:cs typeface="Mangal" panose="02040503050203030202" pitchFamily="18" charset="0"/>
              </a:rPr>
              <a:t>. Les amener à adopter une attitude autonome et responsable, notamment en matière de recherche d’information et de documentation, en coopération avec le professeur documentaliste.</a:t>
            </a:r>
            <a:endParaRPr lang="fr-FR" sz="1600" kern="100" dirty="0">
              <a:effectLst/>
              <a:latin typeface="+mj-lt"/>
              <a:ea typeface="SimSun" panose="02010600030101010101" pitchFamily="2" charset="-122"/>
              <a:cs typeface="Mangal" panose="02040503050203030202" pitchFamily="18" charset="0"/>
            </a:endParaRPr>
          </a:p>
          <a:p>
            <a:pPr algn="just">
              <a:tabLst>
                <a:tab pos="5760085" algn="r"/>
              </a:tabLst>
            </a:pPr>
            <a:endParaRPr lang="fr-FR" sz="1600" dirty="0">
              <a:latin typeface="+mj-lt"/>
            </a:endParaRPr>
          </a:p>
          <a:p>
            <a:pPr algn="just">
              <a:tabLst>
                <a:tab pos="5760085" algn="r"/>
              </a:tabLst>
            </a:pPr>
            <a:r>
              <a:rPr lang="fr-FR" sz="1600" b="1" dirty="0">
                <a:latin typeface="+mj-lt"/>
              </a:rPr>
              <a:t>Préambule programme HG</a:t>
            </a:r>
          </a:p>
          <a:p>
            <a:pPr algn="just">
              <a:tabLst>
                <a:tab pos="5760085" algn="r"/>
              </a:tabLst>
            </a:pPr>
            <a:r>
              <a:rPr lang="fr-FR" sz="1600" dirty="0">
                <a:latin typeface="+mj-lt"/>
              </a:rPr>
              <a:t>Réaliser des </a:t>
            </a:r>
            <a:r>
              <a:rPr lang="fr-FR" sz="1600" b="1" dirty="0">
                <a:solidFill>
                  <a:schemeClr val="accent1"/>
                </a:solidFill>
                <a:latin typeface="+mj-lt"/>
              </a:rPr>
              <a:t>productions graphiques et cartographiques dans le cadre d’une analyse</a:t>
            </a:r>
            <a:r>
              <a:rPr lang="fr-FR" sz="1600" dirty="0">
                <a:latin typeface="+mj-lt"/>
              </a:rPr>
              <a:t>. </a:t>
            </a:r>
          </a:p>
          <a:p>
            <a:pPr algn="just">
              <a:tabLst>
                <a:tab pos="5760085" algn="r"/>
              </a:tabLst>
            </a:pPr>
            <a:r>
              <a:rPr lang="fr-FR" sz="1600" dirty="0">
                <a:latin typeface="+mj-lt"/>
              </a:rPr>
              <a:t>Savoir lire, comprendre et </a:t>
            </a:r>
            <a:r>
              <a:rPr lang="fr-FR" sz="1600" b="1" dirty="0">
                <a:solidFill>
                  <a:schemeClr val="accent1"/>
                </a:solidFill>
                <a:latin typeface="+mj-lt"/>
              </a:rPr>
              <a:t>apprécier une carte, un croquis</a:t>
            </a:r>
            <a:r>
              <a:rPr lang="fr-FR" sz="1600" dirty="0">
                <a:latin typeface="+mj-lt"/>
              </a:rPr>
              <a:t>, un document iconographique, une série statistique...</a:t>
            </a:r>
          </a:p>
          <a:p>
            <a:pPr algn="just">
              <a:spcAft>
                <a:spcPts val="0"/>
              </a:spcAft>
              <a:tabLst>
                <a:tab pos="5760085" algn="r"/>
              </a:tabLst>
            </a:pPr>
            <a:endParaRPr lang="fr-FR" sz="1600" kern="100" dirty="0">
              <a:effectLst/>
              <a:latin typeface="+mj-lt"/>
              <a:ea typeface="SimSun" panose="02010600030101010101" pitchFamily="2" charset="-122"/>
              <a:cs typeface="Mangal" panose="02040503050203030202" pitchFamily="18" charset="0"/>
            </a:endParaRPr>
          </a:p>
        </p:txBody>
      </p:sp>
      <p:sp>
        <p:nvSpPr>
          <p:cNvPr id="3" name="ZoneTexte 2">
            <a:extLst>
              <a:ext uri="{FF2B5EF4-FFF2-40B4-BE49-F238E27FC236}">
                <a16:creationId xmlns:a16="http://schemas.microsoft.com/office/drawing/2014/main" id="{EB857142-7FBF-42F3-8479-3DEC8F6A847E}"/>
              </a:ext>
            </a:extLst>
          </p:cNvPr>
          <p:cNvSpPr txBox="1"/>
          <p:nvPr/>
        </p:nvSpPr>
        <p:spPr>
          <a:xfrm rot="20834560">
            <a:off x="382891" y="1793345"/>
            <a:ext cx="4324052" cy="923330"/>
          </a:xfrm>
          <a:prstGeom prst="rect">
            <a:avLst/>
          </a:prstGeom>
          <a:noFill/>
          <a:ln w="28575">
            <a:solidFill>
              <a:schemeClr val="accent4"/>
            </a:solidFill>
            <a:prstDash val="dashDot"/>
          </a:ln>
        </p:spPr>
        <p:txBody>
          <a:bodyPr wrap="square" rtlCol="0">
            <a:spAutoFit/>
          </a:bodyPr>
          <a:lstStyle/>
          <a:p>
            <a:pPr algn="ctr"/>
            <a:r>
              <a:rPr lang="fr-FR" dirty="0"/>
              <a:t>Exemples extraits des Programmes de 2</a:t>
            </a:r>
            <a:r>
              <a:rPr lang="fr-FR" baseline="30000" dirty="0"/>
              <a:t>nde</a:t>
            </a:r>
            <a:r>
              <a:rPr lang="fr-FR" dirty="0"/>
              <a:t>, pour illustrer des liens possibles entre AE et matière</a:t>
            </a:r>
          </a:p>
        </p:txBody>
      </p:sp>
    </p:spTree>
    <p:extLst>
      <p:ext uri="{BB962C8B-B14F-4D97-AF65-F5344CB8AC3E}">
        <p14:creationId xmlns:p14="http://schemas.microsoft.com/office/powerpoint/2010/main" val="292999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82F167-7F7F-4B5C-990E-9EBDD08601D3}"/>
              </a:ext>
            </a:extLst>
          </p:cNvPr>
          <p:cNvSpPr/>
          <p:nvPr/>
        </p:nvSpPr>
        <p:spPr>
          <a:xfrm>
            <a:off x="3048000" y="-20577572"/>
            <a:ext cx="6096000" cy="14804053"/>
          </a:xfrm>
          <a:prstGeom prst="rect">
            <a:avLst/>
          </a:prstGeom>
        </p:spPr>
        <p:txBody>
          <a:bodyPr>
            <a:spAutoFit/>
          </a:bodyPr>
          <a:lstStyle/>
          <a:p>
            <a:pPr algn="ctr">
              <a:spcAft>
                <a:spcPts val="0"/>
              </a:spcAft>
              <a:tabLst>
                <a:tab pos="5760085" algn="r"/>
              </a:tabLst>
            </a:pPr>
            <a:r>
              <a:rPr lang="fr-FR" sz="900" b="1" kern="100" dirty="0">
                <a:solidFill>
                  <a:srgbClr val="002060"/>
                </a:solidFill>
                <a:latin typeface="Marianne" panose="02000000000000000000" pitchFamily="50" charset="0"/>
                <a:ea typeface="SimSun" panose="02010600030101010101" pitchFamily="2" charset="-122"/>
                <a:cs typeface="Mangal" panose="02040503050203030202" pitchFamily="18" charset="0"/>
              </a:rPr>
              <a:t>Annexe 1.</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ctr">
              <a:spcAft>
                <a:spcPts val="0"/>
              </a:spcAft>
              <a:tabLst>
                <a:tab pos="5760085" algn="r"/>
              </a:tabLst>
            </a:pPr>
            <a:r>
              <a:rPr lang="fr-FR" sz="900" kern="100" dirty="0">
                <a:solidFill>
                  <a:srgbClr val="002060"/>
                </a:solidFill>
                <a:latin typeface="Marianne" panose="02000000000000000000" pitchFamily="50" charset="0"/>
                <a:ea typeface="SimSun" panose="02010600030101010101" pitchFamily="2" charset="-122"/>
                <a:cs typeface="Mangal" panose="02040503050203030202" pitchFamily="18" charset="0"/>
              </a:rPr>
              <a:t>Exemples d’objectifs, thématiques en lien avec les programmes scolaires de </a:t>
            </a:r>
            <a:r>
              <a:rPr lang="fr-FR" sz="900" u="sng" kern="100" dirty="0">
                <a:solidFill>
                  <a:srgbClr val="002060"/>
                </a:solidFill>
                <a:latin typeface="Marianne" panose="02000000000000000000" pitchFamily="50" charset="0"/>
                <a:ea typeface="SimSun" panose="02010600030101010101" pitchFamily="2" charset="-122"/>
                <a:cs typeface="Mangal" panose="02040503050203030202" pitchFamily="18" charset="0"/>
              </a:rPr>
              <a:t>seconde 2018</a:t>
            </a:r>
            <a:r>
              <a:rPr lang="fr-FR" sz="900" kern="100" dirty="0">
                <a:latin typeface="Marianne" panose="02000000000000000000" pitchFamily="50" charset="0"/>
                <a:ea typeface="SimSun" panose="02010600030101010101" pitchFamily="2" charset="-122"/>
                <a:cs typeface="Mangal" panose="02040503050203030202" pitchFamily="18" charset="0"/>
              </a:rPr>
              <a:t> .</a:t>
            </a:r>
          </a:p>
          <a:p>
            <a:pPr algn="just">
              <a:spcAft>
                <a:spcPts val="600"/>
              </a:spcAft>
            </a:pPr>
            <a:r>
              <a:rPr lang="fr-FR" sz="900" kern="100" dirty="0">
                <a:latin typeface="Marianne" panose="02000000000000000000" pitchFamily="50" charset="0"/>
                <a:ea typeface="SimSun" panose="02010600030101010101" pitchFamily="2" charset="-122"/>
                <a:cs typeface="Mangal" panose="02040503050203030202" pitchFamily="18" charset="0"/>
              </a:rPr>
              <a:t> </a:t>
            </a:r>
          </a:p>
          <a:p>
            <a:pPr algn="just">
              <a:spcAft>
                <a:spcPts val="0"/>
              </a:spcAft>
              <a:tabLst>
                <a:tab pos="5760085" algn="r"/>
              </a:tabLst>
            </a:pPr>
            <a:r>
              <a:rPr lang="fr-FR" sz="900" b="1" kern="100" dirty="0">
                <a:latin typeface="Marianne" panose="02000000000000000000" pitchFamily="50" charset="0"/>
                <a:ea typeface="SimSun" panose="02010600030101010101" pitchFamily="2" charset="-122"/>
                <a:cs typeface="Mangal" panose="02040503050203030202" pitchFamily="18" charset="0"/>
              </a:rPr>
              <a:t>Thématiques transversales</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L’éducation au développement durable.</a:t>
            </a:r>
            <a:r>
              <a:rPr lang="fr-FR" sz="900"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u="sng" kern="100" dirty="0">
                <a:solidFill>
                  <a:srgbClr val="0677C5"/>
                </a:solidFill>
                <a:latin typeface="Marianne" panose="02000000000000000000" pitchFamily="50" charset="0"/>
                <a:ea typeface="SimSun" panose="02010600030101010101" pitchFamily="2" charset="-122"/>
                <a:cs typeface="Mangal" panose="02040503050203030202" pitchFamily="18" charset="0"/>
                <a:hlinkClick r:id="rId2"/>
              </a:rPr>
              <a:t>https://eduscol.education.fr/1117/education-au-developpement-durable</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La citoyenneté et les valeurs de la république.</a:t>
            </a:r>
          </a:p>
          <a:p>
            <a:pPr algn="just">
              <a:spcAft>
                <a:spcPts val="0"/>
              </a:spcAft>
              <a:tabLst>
                <a:tab pos="5760085" algn="r"/>
              </a:tabLst>
            </a:pPr>
            <a:r>
              <a:rPr lang="fr-FR" sz="900" u="sng" kern="100" dirty="0">
                <a:solidFill>
                  <a:srgbClr val="0677C5"/>
                </a:solidFill>
                <a:latin typeface="Marianne" panose="02000000000000000000" pitchFamily="50" charset="0"/>
                <a:ea typeface="SimSun" panose="02010600030101010101" pitchFamily="2" charset="-122"/>
                <a:cs typeface="Mangal" panose="02040503050203030202" pitchFamily="18" charset="0"/>
                <a:hlinkClick r:id="rId3"/>
              </a:rPr>
              <a:t>https://eduscol.education.fr/588/citoyennete-et-valeurs-de-la-republique?menu_id=705</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Aide à l’orientation.</a:t>
            </a:r>
            <a:r>
              <a:rPr lang="fr-FR" sz="900"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u="sng" kern="100" dirty="0">
                <a:solidFill>
                  <a:srgbClr val="0677C5"/>
                </a:solidFill>
                <a:latin typeface="Marianne" panose="02000000000000000000" pitchFamily="50" charset="0"/>
                <a:ea typeface="SimSun" panose="02010600030101010101" pitchFamily="2" charset="-122"/>
                <a:cs typeface="Mangal" panose="02040503050203030202" pitchFamily="18" charset="0"/>
                <a:hlinkClick r:id="rId4"/>
              </a:rPr>
              <a:t>https://eduscol.education.fr/797/accompagnement-l-orientation-au-college-et-au-lycee</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600"/>
              </a:spcAft>
            </a:pPr>
            <a:r>
              <a:rPr lang="fr-FR" sz="900" kern="100" dirty="0">
                <a:latin typeface="Marianne" panose="02000000000000000000" pitchFamily="50" charset="0"/>
                <a:ea typeface="SimSun" panose="02010600030101010101" pitchFamily="2" charset="-122"/>
                <a:cs typeface="Mangal" panose="02040503050203030202" pitchFamily="18" charset="0"/>
              </a:rPr>
              <a:t> </a:t>
            </a:r>
          </a:p>
          <a:p>
            <a:pPr algn="just">
              <a:spcAft>
                <a:spcPts val="0"/>
              </a:spcAft>
              <a:tabLst>
                <a:tab pos="5760085" algn="r"/>
              </a:tabLst>
            </a:pPr>
            <a:r>
              <a:rPr lang="fr-FR" sz="900" b="1" kern="100" dirty="0">
                <a:latin typeface="Marianne" panose="02000000000000000000" pitchFamily="50" charset="0"/>
                <a:ea typeface="SimSun" panose="02010600030101010101" pitchFamily="2" charset="-122"/>
                <a:cs typeface="Mangal" panose="02040503050203030202" pitchFamily="18" charset="0"/>
              </a:rPr>
              <a:t>Objectifs généraux / champs d’apprentissage du programme d’EPS</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Exercer sa responsabilité individuelle et au sein d’un collectif</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Accéder au patrimoine culturel</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Adapter son déplacement à des environnements variés ou incertains</a:t>
            </a:r>
          </a:p>
          <a:p>
            <a:pPr algn="just">
              <a:spcAft>
                <a:spcPts val="0"/>
              </a:spcAft>
              <a:tabLst>
                <a:tab pos="5760085" algn="r"/>
              </a:tabLst>
            </a:pPr>
            <a:br>
              <a:rPr lang="fr-FR" sz="900" kern="100" dirty="0">
                <a:latin typeface="Marianne" panose="02000000000000000000" pitchFamily="50" charset="0"/>
                <a:ea typeface="SimSun" panose="02010600030101010101" pitchFamily="2" charset="-122"/>
                <a:cs typeface="Mangal" panose="02040503050203030202" pitchFamily="18" charset="0"/>
              </a:rPr>
            </a:br>
            <a:r>
              <a:rPr lang="fr-FR" sz="900" b="1" kern="100" dirty="0">
                <a:latin typeface="Marianne" panose="02000000000000000000" pitchFamily="50" charset="0"/>
                <a:ea typeface="SimSun" panose="02010600030101010101" pitchFamily="2" charset="-122"/>
                <a:cs typeface="Mangal" panose="02040503050203030202" pitchFamily="18" charset="0"/>
              </a:rPr>
              <a:t>Préambule programme de français</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Approfondir et exercer le jugement et l’esprit critique des élèves, les rendre capables de développer une réflexion personnelle et une argumentation convaincante, à l’écrit comme à l’oral (Préambule programme de français seconde).</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Les amener à adopter une attitude autonome et responsable, notamment en matière de recherche d’information et de documentation, en coopération avec le professeur documentaliste (Préambule programme de français seconde).</a:t>
            </a:r>
          </a:p>
          <a:p>
            <a:pPr algn="just">
              <a:spcAft>
                <a:spcPts val="0"/>
              </a:spcAft>
              <a:tabLst>
                <a:tab pos="5760085" algn="r"/>
              </a:tabLst>
            </a:pPr>
            <a:br>
              <a:rPr lang="fr-FR" sz="900" kern="100" dirty="0">
                <a:latin typeface="Marianne" panose="02000000000000000000" pitchFamily="50" charset="0"/>
                <a:ea typeface="SimSun" panose="02010600030101010101" pitchFamily="2" charset="-122"/>
                <a:cs typeface="Mangal" panose="02040503050203030202" pitchFamily="18" charset="0"/>
              </a:rPr>
            </a:br>
            <a:r>
              <a:rPr lang="fr-FR" sz="900" b="1" kern="100" dirty="0">
                <a:latin typeface="Marianne" panose="02000000000000000000" pitchFamily="50" charset="0"/>
                <a:ea typeface="SimSun" panose="02010600030101010101" pitchFamily="2" charset="-122"/>
                <a:cs typeface="Mangal" panose="02040503050203030202" pitchFamily="18" charset="0"/>
              </a:rPr>
              <a:t>Préambule programme de SVT (sciences de la vie et de la Terre)</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Renforcer la maîtrise de connaissances validées scientifiquement et de modes de raisonnement propres aux sciences et, plus généralement, assurer l’acquisition d’une culture scientifique assise sur les concepts fondamentaux de la biologie et de la géologie ;</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Participer à la formation de l’esprit critique et à l’éducation civique en appréhendant le monde actuel et son évolution dans une perspective scientifique ;</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Préparer les élèves qui choisiront une formation scientifique à une poursuite d’études dans l’enseignement supérieur et, au-delà, aux métiers auxquels elle conduit.</a:t>
            </a:r>
          </a:p>
          <a:p>
            <a:pPr algn="just">
              <a:spcAft>
                <a:spcPts val="0"/>
              </a:spcAft>
              <a:tabLst>
                <a:tab pos="5760085" algn="r"/>
              </a:tabLst>
            </a:pPr>
            <a:br>
              <a:rPr lang="fr-FR" sz="900" kern="100" dirty="0">
                <a:latin typeface="Marianne" panose="02000000000000000000" pitchFamily="50" charset="0"/>
                <a:ea typeface="SimSun" panose="02010600030101010101" pitchFamily="2" charset="-122"/>
                <a:cs typeface="Mangal" panose="02040503050203030202" pitchFamily="18" charset="0"/>
              </a:rPr>
            </a:br>
            <a:r>
              <a:rPr lang="fr-FR" sz="900" b="1" kern="100" dirty="0">
                <a:latin typeface="Marianne" panose="02000000000000000000" pitchFamily="50" charset="0"/>
                <a:ea typeface="SimSun" panose="02010600030101010101" pitchFamily="2" charset="-122"/>
                <a:cs typeface="Mangal" panose="02040503050203030202" pitchFamily="18" charset="0"/>
              </a:rPr>
              <a:t>Préambule programme d’histoire-géographie</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Acquérir des repères temporels et spatiaux ; elles leur permettent de discerner l’évolution des sociétés, des cultures, des politiques, les différentes phases de leur histoire ainsi que les actions et décisions des acteurs.</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Mettre en œuvre le changement d’échelles, ou l’analyse à différentes échelles (multiscalaire), en géographie.</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Réaliser des productions graphiques et cartographiques dans le cadre d’une analyse. Savoir lire, comprendre et apprécier une carte, un croquis, un document iconographique, une série statistique...</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Utiliser le numérique pour réaliser des cartes, des graphiques, des présentations</a:t>
            </a:r>
          </a:p>
          <a:p>
            <a:pPr algn="just">
              <a:spcAft>
                <a:spcPts val="600"/>
              </a:spcAft>
            </a:pPr>
            <a:r>
              <a:rPr lang="fr-FR" sz="900" kern="100" dirty="0">
                <a:latin typeface="Marianne" panose="02000000000000000000" pitchFamily="50" charset="0"/>
                <a:ea typeface="SimSun" panose="02010600030101010101" pitchFamily="2" charset="-122"/>
                <a:cs typeface="Mangal" panose="02040503050203030202" pitchFamily="18" charset="0"/>
              </a:rPr>
              <a:t> </a:t>
            </a:r>
          </a:p>
          <a:p>
            <a:pPr algn="just">
              <a:spcAft>
                <a:spcPts val="0"/>
              </a:spcAft>
              <a:tabLst>
                <a:tab pos="5760085" algn="r"/>
              </a:tabLst>
            </a:pPr>
            <a:r>
              <a:rPr lang="fr-FR" sz="900" b="1" kern="100" dirty="0">
                <a:latin typeface="Marianne" panose="02000000000000000000" pitchFamily="50" charset="0"/>
                <a:ea typeface="SimSun" panose="02010600030101010101" pitchFamily="2" charset="-122"/>
                <a:cs typeface="Mangal" panose="02040503050203030202" pitchFamily="18" charset="0"/>
              </a:rPr>
              <a:t>Préambule programme d’EMC (éducation morale et civique)</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L’enseignement moral et civique aide les élèves à devenir des citoyens responsables et libres, conscients de leurs droits mais aussi de leurs devoirs. Il contribue à forger leur sens critique et à adopter un comportement éthique. Il prépare à l’exercice de la citoyenneté et sensibilise à la responsabilité individuelle et collective.</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Cet enseignement contribue </a:t>
            </a:r>
            <a:r>
              <a:rPr lang="fr-FR" sz="900" kern="100" dirty="0">
                <a:latin typeface="Marianne" panose="02000000000000000000" pitchFamily="50" charset="0"/>
                <a:ea typeface="SimSun" panose="02010600030101010101" pitchFamily="2" charset="-122"/>
                <a:cs typeface="Marianne" panose="02000000000000000000" pitchFamily="50" charset="0"/>
              </a:rPr>
              <a:t>à</a:t>
            </a:r>
            <a:r>
              <a:rPr lang="fr-FR" sz="900" kern="100" dirty="0">
                <a:latin typeface="Marianne" panose="02000000000000000000" pitchFamily="50" charset="0"/>
                <a:ea typeface="SimSun" panose="02010600030101010101" pitchFamily="2" charset="-122"/>
                <a:cs typeface="Mangal" panose="02040503050203030202" pitchFamily="18" charset="0"/>
              </a:rPr>
              <a:t> transmettre les valeurs de la R</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publique </a:t>
            </a:r>
            <a:r>
              <a:rPr lang="fr-FR" sz="900" kern="100" dirty="0">
                <a:latin typeface="Marianne" panose="02000000000000000000" pitchFamily="50" charset="0"/>
                <a:ea typeface="SimSun" panose="02010600030101010101" pitchFamily="2" charset="-122"/>
                <a:cs typeface="Marianne" panose="02000000000000000000" pitchFamily="50" charset="0"/>
              </a:rPr>
              <a:t>à</a:t>
            </a:r>
            <a:r>
              <a:rPr lang="fr-FR" sz="900" kern="100" dirty="0">
                <a:latin typeface="Marianne" panose="02000000000000000000" pitchFamily="50" charset="0"/>
                <a:ea typeface="SimSun" panose="02010600030101010101" pitchFamily="2" charset="-122"/>
                <a:cs typeface="Mangal" panose="02040503050203030202" pitchFamily="18" charset="0"/>
              </a:rPr>
              <a:t> tous les </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l</a:t>
            </a:r>
            <a:r>
              <a:rPr lang="fr-FR" sz="900" kern="100" dirty="0">
                <a:latin typeface="Marianne" panose="02000000000000000000" pitchFamily="50" charset="0"/>
                <a:ea typeface="SimSun" panose="02010600030101010101" pitchFamily="2" charset="-122"/>
                <a:cs typeface="Marianne" panose="02000000000000000000" pitchFamily="50" charset="0"/>
              </a:rPr>
              <a:t>è</a:t>
            </a:r>
            <a:r>
              <a:rPr lang="fr-FR" sz="900" kern="100" dirty="0">
                <a:latin typeface="Marianne" panose="02000000000000000000" pitchFamily="50" charset="0"/>
                <a:ea typeface="SimSun" panose="02010600030101010101" pitchFamily="2" charset="-122"/>
                <a:cs typeface="Mangal" panose="02040503050203030202" pitchFamily="18" charset="0"/>
              </a:rPr>
              <a:t>ves</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Développer un projet de l’année. [Celui-ci] permet l’apprentissage des notions et favorise l’acquisition des capacités attendues.</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 </a:t>
            </a:r>
          </a:p>
          <a:p>
            <a:pPr algn="just">
              <a:spcAft>
                <a:spcPts val="0"/>
              </a:spcAft>
              <a:tabLst>
                <a:tab pos="5760085" algn="r"/>
              </a:tabLst>
            </a:pPr>
            <a:r>
              <a:rPr lang="fr-FR" sz="900" b="1" kern="100" dirty="0">
                <a:latin typeface="Marianne" panose="02000000000000000000" pitchFamily="50" charset="0"/>
                <a:ea typeface="SimSun" panose="02010600030101010101" pitchFamily="2" charset="-122"/>
                <a:cs typeface="Mangal" panose="02040503050203030202" pitchFamily="18" charset="0"/>
              </a:rPr>
              <a:t>Préambule programme de PC (physique-Chimie)</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Faire pratiquer les méthodes et démarches de ces deux sciences en mettant particulièrement en avant la pratique expérimentale et l'activité de modélisation.</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[Les thèmes] fournissent l’opportunité de faire émerger la cohérence d'ensemble du programme sur plusieurs plans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Notions transversales (modèles, variations et bilans, réponse à une action, etc.) ;</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Notions liées aux valeurs des grandeurs (ordres de grandeur, mesures et incertitudes, unités, etc.) ;</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Dispositifs </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exp</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rimentaux </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et </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num</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riques (capteurs, instruments </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de </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mesure, microcontr</a:t>
            </a:r>
            <a:r>
              <a:rPr lang="fr-FR" sz="900" kern="100" dirty="0">
                <a:latin typeface="Marianne" panose="02000000000000000000" pitchFamily="50" charset="0"/>
                <a:ea typeface="SimSun" panose="02010600030101010101" pitchFamily="2" charset="-122"/>
                <a:cs typeface="Marianne" panose="02000000000000000000" pitchFamily="50" charset="0"/>
              </a:rPr>
              <a:t>ô</a:t>
            </a:r>
            <a:r>
              <a:rPr lang="fr-FR" sz="900" kern="100" dirty="0">
                <a:latin typeface="Marianne" panose="02000000000000000000" pitchFamily="50" charset="0"/>
                <a:ea typeface="SimSun" panose="02010600030101010101" pitchFamily="2" charset="-122"/>
                <a:cs typeface="Mangal" panose="02040503050203030202" pitchFamily="18" charset="0"/>
              </a:rPr>
              <a:t>leurs, etc.) ;</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Notions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math</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matiques (situations de</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proportionnalit</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 grandeurs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quotient, puissances de dix, fonctions, vecteurs, etc.) ;</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Notions en lien avec les sciences numériques (programmation, simulation, etc.)</a:t>
            </a:r>
          </a:p>
          <a:p>
            <a:pPr algn="just">
              <a:spcAft>
                <a:spcPts val="600"/>
              </a:spcAft>
            </a:pPr>
            <a:r>
              <a:rPr lang="fr-FR" sz="900" kern="100" dirty="0">
                <a:latin typeface="Marianne" panose="02000000000000000000" pitchFamily="50" charset="0"/>
                <a:ea typeface="SimSun" panose="02010600030101010101" pitchFamily="2" charset="-122"/>
                <a:cs typeface="Mangal" panose="02040503050203030202" pitchFamily="18" charset="0"/>
              </a:rPr>
              <a:t> </a:t>
            </a:r>
          </a:p>
          <a:p>
            <a:pPr algn="just">
              <a:spcAft>
                <a:spcPts val="0"/>
              </a:spcAft>
              <a:tabLst>
                <a:tab pos="5760085" algn="r"/>
              </a:tabLst>
            </a:pPr>
            <a:r>
              <a:rPr lang="fr-FR" sz="900" b="1" kern="100" dirty="0">
                <a:latin typeface="Marianne" panose="02000000000000000000" pitchFamily="50" charset="0"/>
                <a:ea typeface="SimSun" panose="02010600030101010101" pitchFamily="2" charset="-122"/>
                <a:cs typeface="Mangal" panose="02040503050203030202" pitchFamily="18" charset="0"/>
              </a:rPr>
              <a:t>Préambule programme de SES (sciences économiques et sociales)</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Contribuer à la formation civique des élèves par une meilleure connaissance et compréhension des grands enjeux économiques, sociaux et politiques.</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Les professeurs donnent du sens aux apprentissages en montrant comment les sciences sociales permettent d’éclairer des situations concrètes.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Tout</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en</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diversifiant</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les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dispositifs p</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dagogiques,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en</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mobilisant</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supports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vari</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(comptes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rendus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a:t>
            </a:r>
            <a:r>
              <a:rPr lang="fr-FR" sz="900" kern="100" dirty="0">
                <a:latin typeface="Marianne" panose="02000000000000000000" pitchFamily="50" charset="0"/>
                <a:ea typeface="SimSun" panose="02010600030101010101" pitchFamily="2" charset="-122"/>
                <a:cs typeface="Marianne" panose="02000000000000000000" pitchFamily="50" charset="0"/>
              </a:rPr>
              <a:t>’</a:t>
            </a:r>
            <a:r>
              <a:rPr lang="fr-FR" sz="900" kern="100" dirty="0">
                <a:latin typeface="Marianne" panose="02000000000000000000" pitchFamily="50" charset="0"/>
                <a:ea typeface="SimSun" panose="02010600030101010101" pitchFamily="2" charset="-122"/>
                <a:cs typeface="Mangal" panose="02040503050203030202" pitchFamily="18" charset="0"/>
              </a:rPr>
              <a:t>enqu</a:t>
            </a:r>
            <a:r>
              <a:rPr lang="fr-FR" sz="900" kern="100" dirty="0">
                <a:latin typeface="Marianne" panose="02000000000000000000" pitchFamily="50" charset="0"/>
                <a:ea typeface="SimSun" panose="02010600030101010101" pitchFamily="2" charset="-122"/>
                <a:cs typeface="Marianne" panose="02000000000000000000" pitchFamily="50" charset="0"/>
              </a:rPr>
              <a:t>ê</a:t>
            </a:r>
            <a:r>
              <a:rPr lang="fr-FR" sz="900" kern="100" dirty="0">
                <a:latin typeface="Marianne" panose="02000000000000000000" pitchFamily="50" charset="0"/>
                <a:ea typeface="SimSun" panose="02010600030101010101" pitchFamily="2" charset="-122"/>
                <a:cs typeface="Mangal" panose="02040503050203030202" pitchFamily="18" charset="0"/>
              </a:rPr>
              <a:t>tes,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tableaux statistiques,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graphiques,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articles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de</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presse,</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tudes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de</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cas,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utilisation</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de</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jeux,</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documents iconographiques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ou</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audiovisuels)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et</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en</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ayant</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recours,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le</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cas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ch</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ant,</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aux</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outils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et ressources numériques, ils s’efforcent de susciter une authentique activité intellectuelle chez les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l</a:t>
            </a:r>
            <a:r>
              <a:rPr lang="fr-FR" sz="900" kern="100" dirty="0">
                <a:latin typeface="Marianne" panose="02000000000000000000" pitchFamily="50" charset="0"/>
                <a:ea typeface="SimSun" panose="02010600030101010101" pitchFamily="2" charset="-122"/>
                <a:cs typeface="Marianne" panose="02000000000000000000" pitchFamily="50" charset="0"/>
              </a:rPr>
              <a:t>è</a:t>
            </a:r>
            <a:r>
              <a:rPr lang="fr-FR" sz="900" kern="100" dirty="0">
                <a:latin typeface="Marianne" panose="02000000000000000000" pitchFamily="50" charset="0"/>
                <a:ea typeface="SimSun" panose="02010600030101010101" pitchFamily="2" charset="-122"/>
                <a:cs typeface="Mangal" panose="02040503050203030202" pitchFamily="18" charset="0"/>
              </a:rPr>
              <a:t>ves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en</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les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amenant</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rianne" panose="02000000000000000000" pitchFamily="50" charset="0"/>
              </a:rPr>
              <a:t>à</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se</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poser</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questions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pr</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cises,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rianne" panose="02000000000000000000" pitchFamily="50" charset="0"/>
              </a:rPr>
              <a:t>à</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formuler</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des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hypoth</a:t>
            </a:r>
            <a:r>
              <a:rPr lang="fr-FR" sz="900" kern="100" dirty="0">
                <a:latin typeface="Marianne" panose="02000000000000000000" pitchFamily="50" charset="0"/>
                <a:ea typeface="SimSun" panose="02010600030101010101" pitchFamily="2" charset="-122"/>
                <a:cs typeface="Marianne" panose="02000000000000000000" pitchFamily="50" charset="0"/>
              </a:rPr>
              <a:t>è</a:t>
            </a:r>
            <a:r>
              <a:rPr lang="fr-FR" sz="900" kern="100" dirty="0">
                <a:latin typeface="Marianne" panose="02000000000000000000" pitchFamily="50" charset="0"/>
                <a:ea typeface="SimSun" panose="02010600030101010101" pitchFamily="2" charset="-122"/>
                <a:cs typeface="Mangal" panose="02040503050203030202" pitchFamily="18" charset="0"/>
              </a:rPr>
              <a:t>ses explicatives et </a:t>
            </a:r>
            <a:r>
              <a:rPr lang="fr-FR" sz="900" kern="100" dirty="0">
                <a:latin typeface="Marianne" panose="02000000000000000000" pitchFamily="50" charset="0"/>
                <a:ea typeface="SimSun" panose="02010600030101010101" pitchFamily="2" charset="-122"/>
                <a:cs typeface="Marianne" panose="02000000000000000000" pitchFamily="50" charset="0"/>
              </a:rPr>
              <a:t>à</a:t>
            </a:r>
            <a:r>
              <a:rPr lang="fr-FR" sz="900" kern="100" dirty="0">
                <a:latin typeface="Marianne" panose="02000000000000000000" pitchFamily="50" charset="0"/>
                <a:ea typeface="SimSun" panose="02010600030101010101" pitchFamily="2" charset="-122"/>
                <a:cs typeface="Mangal" panose="02040503050203030202" pitchFamily="18" charset="0"/>
              </a:rPr>
              <a:t> les confronter </a:t>
            </a:r>
            <a:r>
              <a:rPr lang="fr-FR" sz="900" kern="100" dirty="0">
                <a:latin typeface="Marianne" panose="02000000000000000000" pitchFamily="50" charset="0"/>
                <a:ea typeface="SimSun" panose="02010600030101010101" pitchFamily="2" charset="-122"/>
                <a:cs typeface="Marianne" panose="02000000000000000000" pitchFamily="50" charset="0"/>
              </a:rPr>
              <a:t>à</a:t>
            </a:r>
            <a:r>
              <a:rPr lang="fr-FR" sz="900" kern="100" dirty="0">
                <a:latin typeface="Marianne" panose="02000000000000000000" pitchFamily="50" charset="0"/>
                <a:ea typeface="SimSun" panose="02010600030101010101" pitchFamily="2" charset="-122"/>
                <a:cs typeface="Mangal" panose="02040503050203030202" pitchFamily="18" charset="0"/>
              </a:rPr>
              <a:t> des donn</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es empiriques pour comprendre les phénomènes étudiés.</a:t>
            </a:r>
            <a:r>
              <a:rPr lang="fr-FR" sz="900"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br>
              <a:rPr lang="fr-FR" sz="900" b="1" kern="100" dirty="0">
                <a:latin typeface="Marianne" panose="02000000000000000000" pitchFamily="50" charset="0"/>
                <a:ea typeface="SimSun" panose="02010600030101010101" pitchFamily="2" charset="-122"/>
                <a:cs typeface="Mangal" panose="02040503050203030202" pitchFamily="18" charset="0"/>
              </a:rPr>
            </a:br>
            <a:r>
              <a:rPr lang="fr-FR" sz="900" b="1" kern="100" dirty="0">
                <a:latin typeface="Marianne" panose="02000000000000000000" pitchFamily="50" charset="0"/>
                <a:ea typeface="SimSun" panose="02010600030101010101" pitchFamily="2" charset="-122"/>
                <a:cs typeface="Mangal" panose="02040503050203030202" pitchFamily="18" charset="0"/>
              </a:rPr>
              <a:t>Préambule programme de SNT (sciences numériques et technologie)</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Malgré leur grande variété, ces avancées se fondent toutes sur l’universalité et la flexibilité d’un petit nombre de concepts en interaction [Données, algorithmes, langages, machines (interface homme-machine)]</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L’enseignement de sciences numériques et technologie aide à mieux comprendre les enjeux scientifiques et sociétaux de la science informatique et de ses applications, à adopter un usage réfléchi et raisonné des technologies numériques dans la vie quotidienne et à se préparer aux mutations présentes et à venir de tous les métiers.</a:t>
            </a:r>
          </a:p>
          <a:p>
            <a:pPr algn="just">
              <a:spcAft>
                <a:spcPts val="0"/>
              </a:spcAft>
              <a:tabLst>
                <a:tab pos="5760085" algn="r"/>
              </a:tabLst>
            </a:pPr>
            <a:br>
              <a:rPr lang="fr-FR" sz="900" kern="100" dirty="0">
                <a:latin typeface="Marianne" panose="02000000000000000000" pitchFamily="50" charset="0"/>
                <a:ea typeface="SimSun" panose="02010600030101010101" pitchFamily="2" charset="-122"/>
                <a:cs typeface="Mangal" panose="02040503050203030202" pitchFamily="18" charset="0"/>
              </a:rPr>
            </a:br>
            <a:r>
              <a:rPr lang="fr-FR" sz="900" b="1" kern="100" dirty="0">
                <a:latin typeface="Marianne" panose="02000000000000000000" pitchFamily="50" charset="0"/>
                <a:ea typeface="SimSun" panose="02010600030101010101" pitchFamily="2" charset="-122"/>
                <a:cs typeface="Mangal" panose="02040503050203030202" pitchFamily="18" charset="0"/>
              </a:rPr>
              <a:t>En langue vivante, axes de la thématique «</a:t>
            </a:r>
            <a:r>
              <a:rPr lang="fr-FR" sz="900" b="1" kern="100" dirty="0">
                <a:latin typeface="Courier New" panose="02070309020205020404" pitchFamily="49" charset="0"/>
                <a:ea typeface="SimSun" panose="02010600030101010101" pitchFamily="2" charset="-122"/>
                <a:cs typeface="Mangal" panose="02040503050203030202" pitchFamily="18" charset="0"/>
              </a:rPr>
              <a:t> </a:t>
            </a:r>
            <a:r>
              <a:rPr lang="fr-FR" sz="900" b="1" kern="100" dirty="0">
                <a:latin typeface="Marianne" panose="02000000000000000000" pitchFamily="50" charset="0"/>
                <a:ea typeface="SimSun" panose="02010600030101010101" pitchFamily="2" charset="-122"/>
                <a:cs typeface="Mangal" panose="02040503050203030202" pitchFamily="18" charset="0"/>
              </a:rPr>
              <a:t>l</a:t>
            </a:r>
            <a:r>
              <a:rPr lang="fr-FR" sz="900" b="1" kern="100" dirty="0">
                <a:latin typeface="Marianne" panose="02000000000000000000" pitchFamily="50" charset="0"/>
                <a:ea typeface="SimSun" panose="02010600030101010101" pitchFamily="2" charset="-122"/>
                <a:cs typeface="Marianne" panose="02000000000000000000" pitchFamily="50" charset="0"/>
              </a:rPr>
              <a:t>’</a:t>
            </a:r>
            <a:r>
              <a:rPr lang="fr-FR" sz="900" b="1" kern="100" dirty="0">
                <a:latin typeface="Marianne" panose="02000000000000000000" pitchFamily="50" charset="0"/>
                <a:ea typeface="SimSun" panose="02010600030101010101" pitchFamily="2" charset="-122"/>
                <a:cs typeface="Mangal" panose="02040503050203030202" pitchFamily="18" charset="0"/>
              </a:rPr>
              <a:t>art de vivre ensemble</a:t>
            </a:r>
            <a:r>
              <a:rPr lang="fr-FR" sz="900" b="1" kern="100" dirty="0">
                <a:latin typeface="Courier New" panose="02070309020205020404" pitchFamily="49" charset="0"/>
                <a:ea typeface="SimSun" panose="02010600030101010101" pitchFamily="2" charset="-122"/>
                <a:cs typeface="Mangal" panose="02040503050203030202" pitchFamily="18" charset="0"/>
              </a:rPr>
              <a:t> </a:t>
            </a:r>
            <a:r>
              <a:rPr lang="fr-FR" sz="900" b="1" kern="100" dirty="0">
                <a:latin typeface="Marianne" panose="02000000000000000000" pitchFamily="50" charset="0"/>
                <a:ea typeface="SimSun" panose="02010600030101010101" pitchFamily="2" charset="-122"/>
                <a:cs typeface="Marianne" panose="02000000000000000000" pitchFamily="50" charset="0"/>
              </a:rPr>
              <a:t>»</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Vivre entre générations</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Les univers professionnels, le monde du travail</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Le village, le quartier, la ville</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La création et le rapport aux arts</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Sauver la planète, penser les futurs possibles</a:t>
            </a:r>
          </a:p>
          <a:p>
            <a:pPr algn="just">
              <a:spcAft>
                <a:spcPts val="0"/>
              </a:spcAft>
              <a:tabLst>
                <a:tab pos="5760085" algn="r"/>
              </a:tabLst>
            </a:pPr>
            <a:br>
              <a:rPr lang="fr-FR" sz="900" kern="100" dirty="0">
                <a:latin typeface="Marianne" panose="02000000000000000000" pitchFamily="50" charset="0"/>
                <a:ea typeface="SimSun" panose="02010600030101010101" pitchFamily="2" charset="-122"/>
                <a:cs typeface="Mangal" panose="02040503050203030202" pitchFamily="18" charset="0"/>
              </a:rPr>
            </a:br>
            <a:r>
              <a:rPr lang="fr-FR" sz="900" b="1" kern="100" dirty="0">
                <a:latin typeface="Marianne" panose="02000000000000000000" pitchFamily="50" charset="0"/>
                <a:ea typeface="SimSun" panose="02010600030101010101" pitchFamily="2" charset="-122"/>
                <a:cs typeface="Mangal" panose="02040503050203030202" pitchFamily="18" charset="0"/>
              </a:rPr>
              <a:t>Préambule programme de maths</a:t>
            </a:r>
            <a:r>
              <a:rPr lang="fr-FR" sz="900" b="1" kern="100" dirty="0">
                <a:latin typeface="Courier New" panose="02070309020205020404" pitchFamily="49" charset="0"/>
                <a:ea typeface="SimSun" panose="02010600030101010101" pitchFamily="2" charset="-122"/>
                <a:cs typeface="Mangal" panose="02040503050203030202" pitchFamily="18" charset="0"/>
              </a:rPr>
              <a:t> </a:t>
            </a:r>
            <a:endParaRPr lang="fr-FR" sz="900" kern="100" dirty="0">
              <a:latin typeface="Marianne" panose="02000000000000000000" pitchFamily="50" charset="0"/>
              <a:ea typeface="SimSun" panose="02010600030101010101" pitchFamily="2" charset="-122"/>
              <a:cs typeface="Mangal" panose="02040503050203030202" pitchFamily="18" charset="0"/>
            </a:endParaRP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Les compétences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chercher, expérimenter –en particulier à l’aide d’outils logiciels ; modéliser, faire une simulation, valider ou invalider un modèle ; représenter, choisir un cadre (numérique, algébrique, géométrique...), changer de registre ; raisonner, démontrer, trouver des résultats partiels et les mettre en perspective ; calculer, appliquer des techniques et mettre en œuvre des algorithmes ; communiquer un résultat par oral ou par écrit, expliquer une démarche</a:t>
            </a:r>
          </a:p>
          <a:p>
            <a:pPr algn="just">
              <a:spcAft>
                <a:spcPts val="0"/>
              </a:spcAft>
              <a:tabLst>
                <a:tab pos="5760085" algn="r"/>
              </a:tabLst>
            </a:pPr>
            <a:r>
              <a:rPr lang="fr-FR" sz="900" kern="100" dirty="0">
                <a:latin typeface="Marianne" panose="02000000000000000000" pitchFamily="50" charset="0"/>
                <a:ea typeface="SimSun" panose="02010600030101010101" pitchFamily="2" charset="-122"/>
                <a:cs typeface="Mangal" panose="02040503050203030202" pitchFamily="18" charset="0"/>
              </a:rPr>
              <a:t>Parmi les lignes directrices</a:t>
            </a:r>
            <a:r>
              <a:rPr lang="fr-FR" sz="900" kern="100" dirty="0">
                <a:latin typeface="Courier New" panose="02070309020205020404" pitchFamily="49"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ngal" panose="02040503050203030202" pitchFamily="18" charset="0"/>
              </a:rPr>
              <a:t>: l</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l</a:t>
            </a:r>
            <a:r>
              <a:rPr lang="fr-FR" sz="900" kern="100" dirty="0">
                <a:latin typeface="Marianne" panose="02000000000000000000" pitchFamily="50" charset="0"/>
                <a:ea typeface="SimSun" panose="02010600030101010101" pitchFamily="2" charset="-122"/>
                <a:cs typeface="Marianne" panose="02000000000000000000" pitchFamily="50" charset="0"/>
              </a:rPr>
              <a:t>è</a:t>
            </a:r>
            <a:r>
              <a:rPr lang="fr-FR" sz="900" kern="100" dirty="0">
                <a:latin typeface="Marianne" panose="02000000000000000000" pitchFamily="50" charset="0"/>
                <a:ea typeface="SimSun" panose="02010600030101010101" pitchFamily="2" charset="-122"/>
                <a:cs typeface="Mangal" panose="02040503050203030202" pitchFamily="18" charset="0"/>
              </a:rPr>
              <a:t>ve doit </a:t>
            </a:r>
            <a:r>
              <a:rPr lang="fr-FR" sz="900" kern="100" dirty="0">
                <a:latin typeface="Marianne" panose="02000000000000000000" pitchFamily="50" charset="0"/>
                <a:ea typeface="SimSun" panose="02010600030101010101" pitchFamily="2" charset="-122"/>
                <a:cs typeface="Marianne" panose="02000000000000000000" pitchFamily="50" charset="0"/>
              </a:rPr>
              <a:t>ê</a:t>
            </a:r>
            <a:r>
              <a:rPr lang="fr-FR" sz="900" kern="100" dirty="0">
                <a:latin typeface="Marianne" panose="02000000000000000000" pitchFamily="50" charset="0"/>
                <a:ea typeface="SimSun" panose="02010600030101010101" pitchFamily="2" charset="-122"/>
                <a:cs typeface="Mangal" panose="02040503050203030202" pitchFamily="18" charset="0"/>
              </a:rPr>
              <a:t>tre incit</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 </a:t>
            </a:r>
            <a:r>
              <a:rPr lang="fr-FR" sz="900" kern="100" dirty="0">
                <a:latin typeface="Marianne" panose="02000000000000000000" pitchFamily="50" charset="0"/>
                <a:ea typeface="SimSun" panose="02010600030101010101" pitchFamily="2" charset="-122"/>
                <a:cs typeface="Marianne" panose="02000000000000000000" pitchFamily="50" charset="0"/>
              </a:rPr>
              <a:t>à</a:t>
            </a:r>
            <a:r>
              <a:rPr lang="fr-FR" sz="900" kern="100" dirty="0">
                <a:latin typeface="Marianne" panose="02000000000000000000" pitchFamily="50" charset="0"/>
                <a:ea typeface="SimSun" panose="02010600030101010101" pitchFamily="2" charset="-122"/>
                <a:cs typeface="Mangal" panose="02040503050203030202" pitchFamily="18" charset="0"/>
              </a:rPr>
              <a:t> s</a:t>
            </a:r>
            <a:r>
              <a:rPr lang="fr-FR" sz="900" kern="100" dirty="0">
                <a:latin typeface="Marianne" panose="02000000000000000000" pitchFamily="50" charset="0"/>
                <a:ea typeface="SimSun" panose="02010600030101010101" pitchFamily="2" charset="-122"/>
                <a:cs typeface="Marianne" panose="02000000000000000000" pitchFamily="50" charset="0"/>
              </a:rPr>
              <a:t>’</a:t>
            </a:r>
            <a:r>
              <a:rPr lang="fr-FR" sz="900" kern="100" dirty="0">
                <a:latin typeface="Marianne" panose="02000000000000000000" pitchFamily="50" charset="0"/>
                <a:ea typeface="SimSun" panose="02010600030101010101" pitchFamily="2" charset="-122"/>
                <a:cs typeface="Mangal" panose="02040503050203030202" pitchFamily="18" charset="0"/>
              </a:rPr>
              <a:t>engager dans une recherche math</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matique, individuellement ou en </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quipe, et </a:t>
            </a:r>
            <a:r>
              <a:rPr lang="fr-FR" sz="900" kern="100" dirty="0">
                <a:latin typeface="Marianne" panose="02000000000000000000" pitchFamily="50" charset="0"/>
                <a:ea typeface="SimSun" panose="02010600030101010101" pitchFamily="2" charset="-122"/>
                <a:cs typeface="Marianne" panose="02000000000000000000" pitchFamily="50" charset="0"/>
              </a:rPr>
              <a:t>à</a:t>
            </a:r>
            <a:r>
              <a:rPr lang="fr-FR" sz="900" kern="100" dirty="0">
                <a:latin typeface="Marianne" panose="02000000000000000000" pitchFamily="50" charset="0"/>
                <a:ea typeface="SimSun" panose="02010600030101010101" pitchFamily="2" charset="-122"/>
                <a:cs typeface="Mangal" panose="02040503050203030202" pitchFamily="18" charset="0"/>
              </a:rPr>
              <a:t> d</a:t>
            </a:r>
            <a:r>
              <a:rPr lang="fr-FR" sz="900" kern="100" dirty="0">
                <a:latin typeface="Marianne" panose="02000000000000000000" pitchFamily="50" charset="0"/>
                <a:ea typeface="SimSun" panose="02010600030101010101" pitchFamily="2" charset="-122"/>
                <a:cs typeface="Marianne" panose="02000000000000000000" pitchFamily="50" charset="0"/>
              </a:rPr>
              <a:t>é</a:t>
            </a:r>
            <a:r>
              <a:rPr lang="fr-FR" sz="900" kern="100" dirty="0">
                <a:latin typeface="Marianne" panose="02000000000000000000" pitchFamily="50" charset="0"/>
                <a:ea typeface="SimSun" panose="02010600030101010101" pitchFamily="2" charset="-122"/>
                <a:cs typeface="Mangal" panose="02040503050203030202" pitchFamily="18" charset="0"/>
              </a:rPr>
              <a:t>velopper sa confiance en lui. Il cherche, essaie des pistes, prend le risque de se tromper. Il ne doit pas craindre l’erreur, mais en tirer profit grâce au professeur, qui l’aide à l’identifier, à l’analyser et la comprendre. Ce travail sur l’erreur participe à la construction de ses apprentissages.</a:t>
            </a:r>
          </a:p>
          <a:p>
            <a:pPr>
              <a:spcAft>
                <a:spcPts val="600"/>
              </a:spcAft>
            </a:pPr>
            <a:r>
              <a:rPr lang="fr-FR" sz="900" kern="100" dirty="0">
                <a:latin typeface="Marianne" panose="02000000000000000000" pitchFamily="50" charset="0"/>
                <a:ea typeface="SimSun" panose="02010600030101010101" pitchFamily="2" charset="-122"/>
                <a:cs typeface="Mangal" panose="02040503050203030202" pitchFamily="18" charset="0"/>
              </a:rPr>
              <a:t> Vérifier s’il y a eu une mise à jour avec la réforme du Bac en 2019-2020</a:t>
            </a:r>
            <a:endParaRPr lang="fr-FR" sz="900" kern="100" dirty="0">
              <a:effectLst/>
              <a:latin typeface="Marianne" panose="02000000000000000000" pitchFamily="50" charset="0"/>
              <a:ea typeface="SimSun" panose="02010600030101010101" pitchFamily="2" charset="-122"/>
              <a:cs typeface="Mangal" panose="02040503050203030202" pitchFamily="18" charset="0"/>
            </a:endParaRPr>
          </a:p>
        </p:txBody>
      </p:sp>
      <p:sp>
        <p:nvSpPr>
          <p:cNvPr id="9" name="ZoneTexte 8">
            <a:extLst>
              <a:ext uri="{FF2B5EF4-FFF2-40B4-BE49-F238E27FC236}">
                <a16:creationId xmlns:a16="http://schemas.microsoft.com/office/drawing/2014/main" id="{B3E34845-6FD4-48BA-AF43-B5805E8F2883}"/>
              </a:ext>
            </a:extLst>
          </p:cNvPr>
          <p:cNvSpPr txBox="1"/>
          <p:nvPr/>
        </p:nvSpPr>
        <p:spPr>
          <a:xfrm>
            <a:off x="563963" y="212690"/>
            <a:ext cx="11553878" cy="954107"/>
          </a:xfrm>
          <a:prstGeom prst="rect">
            <a:avLst/>
          </a:prstGeom>
          <a:noFill/>
        </p:spPr>
        <p:txBody>
          <a:bodyPr wrap="square" rtlCol="0">
            <a:spAutoFit/>
          </a:bodyPr>
          <a:lstStyle/>
          <a:p>
            <a:r>
              <a:rPr lang="fr-FR" sz="2800" b="1" kern="0" dirty="0">
                <a:solidFill>
                  <a:srgbClr val="002060"/>
                </a:solidFill>
                <a:latin typeface="Arial" panose="020B0604020202020204" pitchFamily="34" charset="0"/>
                <a:ea typeface="+mj-ea"/>
                <a:cs typeface="Arial" panose="020B0604020202020204" pitchFamily="34" charset="0"/>
              </a:rPr>
              <a:t>Développer des compétences transversales </a:t>
            </a:r>
            <a:br>
              <a:rPr lang="fr-FR" sz="2800" b="1" kern="0" dirty="0">
                <a:solidFill>
                  <a:srgbClr val="002060"/>
                </a:solidFill>
                <a:latin typeface="Arial" panose="020B0604020202020204" pitchFamily="34" charset="0"/>
                <a:ea typeface="+mj-ea"/>
                <a:cs typeface="Arial" panose="020B0604020202020204" pitchFamily="34" charset="0"/>
              </a:rPr>
            </a:br>
            <a:r>
              <a:rPr lang="fr-FR" sz="2800" b="1" kern="0" dirty="0">
                <a:solidFill>
                  <a:srgbClr val="002060"/>
                </a:solidFill>
                <a:latin typeface="Arial" panose="020B0604020202020204" pitchFamily="34" charset="0"/>
                <a:ea typeface="+mj-ea"/>
                <a:cs typeface="Arial" panose="020B0604020202020204" pitchFamily="34" charset="0"/>
              </a:rPr>
              <a:t>avec les conseils des élèves </a:t>
            </a:r>
            <a:r>
              <a:rPr lang="fr-FR" dirty="0">
                <a:solidFill>
                  <a:srgbClr val="002060"/>
                </a:solidFill>
              </a:rPr>
              <a:t>(Compétences psycho-sociales, Compétences Socle Commun, </a:t>
            </a:r>
            <a:r>
              <a:rPr lang="fr-FR" dirty="0" err="1">
                <a:solidFill>
                  <a:srgbClr val="002060"/>
                </a:solidFill>
              </a:rPr>
              <a:t>etc</a:t>
            </a:r>
            <a:r>
              <a:rPr lang="fr-FR" dirty="0">
                <a:solidFill>
                  <a:srgbClr val="002060"/>
                </a:solidFill>
              </a:rPr>
              <a:t>)</a:t>
            </a:r>
          </a:p>
        </p:txBody>
      </p:sp>
      <p:grpSp>
        <p:nvGrpSpPr>
          <p:cNvPr id="4" name="Groupe 3">
            <a:extLst>
              <a:ext uri="{FF2B5EF4-FFF2-40B4-BE49-F238E27FC236}">
                <a16:creationId xmlns:a16="http://schemas.microsoft.com/office/drawing/2014/main" id="{9C8807E8-6C77-4229-A14B-6B98141EFEB3}"/>
              </a:ext>
            </a:extLst>
          </p:cNvPr>
          <p:cNvGrpSpPr/>
          <p:nvPr/>
        </p:nvGrpSpPr>
        <p:grpSpPr>
          <a:xfrm>
            <a:off x="369536" y="1474459"/>
            <a:ext cx="11606932" cy="5351127"/>
            <a:chOff x="369536" y="1324189"/>
            <a:chExt cx="11606932" cy="5351127"/>
          </a:xfrm>
        </p:grpSpPr>
        <p:pic>
          <p:nvPicPr>
            <p:cNvPr id="8" name="Image 7">
              <a:extLst>
                <a:ext uri="{FF2B5EF4-FFF2-40B4-BE49-F238E27FC236}">
                  <a16:creationId xmlns:a16="http://schemas.microsoft.com/office/drawing/2014/main" id="{7AE58573-AA69-4A08-BC2A-68024F505DF0}"/>
                </a:ext>
              </a:extLst>
            </p:cNvPr>
            <p:cNvPicPr/>
            <p:nvPr/>
          </p:nvPicPr>
          <p:blipFill rotWithShape="1">
            <a:blip r:embed="rId5" cstate="print">
              <a:extLst>
                <a:ext uri="{28A0092B-C50C-407E-A947-70E740481C1C}">
                  <a14:useLocalDpi xmlns:a14="http://schemas.microsoft.com/office/drawing/2010/main" val="0"/>
                </a:ext>
              </a:extLst>
            </a:blip>
            <a:srcRect l="66311" t="44254" b="3076"/>
            <a:stretch/>
          </p:blipFill>
          <p:spPr>
            <a:xfrm>
              <a:off x="7288710" y="1324189"/>
              <a:ext cx="4687758" cy="4396326"/>
            </a:xfrm>
            <a:prstGeom prst="rect">
              <a:avLst/>
            </a:prstGeom>
          </p:spPr>
        </p:pic>
        <p:grpSp>
          <p:nvGrpSpPr>
            <p:cNvPr id="30" name="Groupe 29">
              <a:extLst>
                <a:ext uri="{FF2B5EF4-FFF2-40B4-BE49-F238E27FC236}">
                  <a16:creationId xmlns:a16="http://schemas.microsoft.com/office/drawing/2014/main" id="{CDA878ED-9C47-4D91-B972-7F95E5C6D131}"/>
                </a:ext>
              </a:extLst>
            </p:cNvPr>
            <p:cNvGrpSpPr/>
            <p:nvPr/>
          </p:nvGrpSpPr>
          <p:grpSpPr>
            <a:xfrm>
              <a:off x="369536" y="1411422"/>
              <a:ext cx="3368735" cy="4853481"/>
              <a:chOff x="369536" y="1411422"/>
              <a:chExt cx="3368735" cy="4853481"/>
            </a:xfrm>
          </p:grpSpPr>
          <p:sp>
            <p:nvSpPr>
              <p:cNvPr id="2" name="Rectangle 1">
                <a:extLst>
                  <a:ext uri="{FF2B5EF4-FFF2-40B4-BE49-F238E27FC236}">
                    <a16:creationId xmlns:a16="http://schemas.microsoft.com/office/drawing/2014/main" id="{D26FDB57-C48F-4224-8CD3-0680E07FBF9F}"/>
                  </a:ext>
                </a:extLst>
              </p:cNvPr>
              <p:cNvSpPr/>
              <p:nvPr/>
            </p:nvSpPr>
            <p:spPr>
              <a:xfrm>
                <a:off x="369536" y="5249240"/>
                <a:ext cx="3368735" cy="1015663"/>
              </a:xfrm>
              <a:prstGeom prst="rect">
                <a:avLst/>
              </a:prstGeom>
            </p:spPr>
            <p:txBody>
              <a:bodyPr wrap="square">
                <a:spAutoFit/>
              </a:bodyPr>
              <a:lstStyle/>
              <a:p>
                <a:r>
                  <a:rPr lang="fr-FR" sz="1000" dirty="0">
                    <a:solidFill>
                      <a:schemeClr val="accent5">
                        <a:lumMod val="75000"/>
                      </a:schemeClr>
                    </a:solidFill>
                    <a:latin typeface="+mj-lt"/>
                  </a:rPr>
                  <a:t>Ecole Simone Veil à La Rochelle, Conseil élargi en présence de:</a:t>
                </a:r>
                <a:br>
                  <a:rPr lang="fr-FR" sz="1000" dirty="0">
                    <a:solidFill>
                      <a:schemeClr val="accent5">
                        <a:lumMod val="75000"/>
                      </a:schemeClr>
                    </a:solidFill>
                    <a:latin typeface="+mj-lt"/>
                  </a:rPr>
                </a:br>
                <a:r>
                  <a:rPr lang="fr-FR" sz="1000" dirty="0">
                    <a:solidFill>
                      <a:schemeClr val="accent5">
                        <a:lumMod val="75000"/>
                      </a:schemeClr>
                    </a:solidFill>
                    <a:latin typeface="+mj-lt"/>
                  </a:rPr>
                  <a:t>C. Léonidas, </a:t>
                </a:r>
                <a:r>
                  <a:rPr lang="fr-FR" sz="1000" b="1" dirty="0">
                    <a:solidFill>
                      <a:schemeClr val="accent5">
                        <a:lumMod val="75000"/>
                      </a:schemeClr>
                    </a:solidFill>
                    <a:latin typeface="+mj-lt"/>
                  </a:rPr>
                  <a:t>adjointe à la Ville de La Rochelle</a:t>
                </a:r>
                <a:r>
                  <a:rPr lang="fr-FR" sz="1000" dirty="0">
                    <a:solidFill>
                      <a:schemeClr val="accent5">
                        <a:lumMod val="75000"/>
                      </a:schemeClr>
                    </a:solidFill>
                    <a:latin typeface="+mj-lt"/>
                  </a:rPr>
                  <a:t>, </a:t>
                </a:r>
                <a:br>
                  <a:rPr lang="fr-FR" sz="1000" dirty="0">
                    <a:solidFill>
                      <a:schemeClr val="accent5">
                        <a:lumMod val="75000"/>
                      </a:schemeClr>
                    </a:solidFill>
                    <a:latin typeface="+mj-lt"/>
                  </a:rPr>
                </a:br>
                <a:r>
                  <a:rPr lang="fr-FR" sz="1000" dirty="0">
                    <a:solidFill>
                      <a:schemeClr val="accent5">
                        <a:lumMod val="75000"/>
                      </a:schemeClr>
                    </a:solidFill>
                    <a:latin typeface="+mj-lt"/>
                  </a:rPr>
                  <a:t>C. Beaufils, </a:t>
                </a:r>
                <a:r>
                  <a:rPr lang="fr-FR" sz="1000" b="1" dirty="0">
                    <a:solidFill>
                      <a:schemeClr val="accent5">
                        <a:lumMod val="75000"/>
                      </a:schemeClr>
                    </a:solidFill>
                    <a:latin typeface="+mj-lt"/>
                  </a:rPr>
                  <a:t>agent à la Ville</a:t>
                </a:r>
                <a:r>
                  <a:rPr lang="fr-FR" sz="1000" dirty="0">
                    <a:solidFill>
                      <a:schemeClr val="accent5">
                        <a:lumMod val="75000"/>
                      </a:schemeClr>
                    </a:solidFill>
                    <a:latin typeface="+mj-lt"/>
                  </a:rPr>
                  <a:t>, </a:t>
                </a:r>
                <a:br>
                  <a:rPr lang="fr-FR" sz="1000" dirty="0">
                    <a:solidFill>
                      <a:schemeClr val="accent5">
                        <a:lumMod val="75000"/>
                      </a:schemeClr>
                    </a:solidFill>
                    <a:latin typeface="+mj-lt"/>
                  </a:rPr>
                </a:br>
                <a:r>
                  <a:rPr lang="fr-FR" sz="1000" dirty="0">
                    <a:solidFill>
                      <a:schemeClr val="accent5">
                        <a:lumMod val="75000"/>
                      </a:schemeClr>
                    </a:solidFill>
                    <a:latin typeface="+mj-lt"/>
                  </a:rPr>
                  <a:t>T. </a:t>
                </a:r>
                <a:r>
                  <a:rPr lang="fr-FR" sz="1000" dirty="0" err="1">
                    <a:solidFill>
                      <a:schemeClr val="accent5">
                        <a:lumMod val="75000"/>
                      </a:schemeClr>
                    </a:solidFill>
                    <a:latin typeface="+mj-lt"/>
                  </a:rPr>
                  <a:t>Greff</a:t>
                </a:r>
                <a:r>
                  <a:rPr lang="fr-FR" sz="1000" dirty="0">
                    <a:solidFill>
                      <a:schemeClr val="accent5">
                        <a:lumMod val="75000"/>
                      </a:schemeClr>
                    </a:solidFill>
                    <a:latin typeface="+mj-lt"/>
                  </a:rPr>
                  <a:t>, </a:t>
                </a:r>
                <a:r>
                  <a:rPr lang="fr-FR" sz="1000" b="1" dirty="0">
                    <a:solidFill>
                      <a:schemeClr val="accent5">
                        <a:lumMod val="75000"/>
                      </a:schemeClr>
                    </a:solidFill>
                    <a:latin typeface="+mj-lt"/>
                  </a:rPr>
                  <a:t>E.C.O.L.E de la mer</a:t>
                </a:r>
                <a:r>
                  <a:rPr lang="fr-FR" sz="1000" dirty="0">
                    <a:solidFill>
                      <a:schemeClr val="accent5">
                        <a:lumMod val="75000"/>
                      </a:schemeClr>
                    </a:solidFill>
                    <a:latin typeface="+mj-lt"/>
                  </a:rPr>
                  <a:t>, </a:t>
                </a:r>
                <a:br>
                  <a:rPr lang="fr-FR" sz="1000" dirty="0">
                    <a:solidFill>
                      <a:schemeClr val="accent5">
                        <a:lumMod val="75000"/>
                      </a:schemeClr>
                    </a:solidFill>
                    <a:latin typeface="+mj-lt"/>
                  </a:rPr>
                </a:br>
                <a:r>
                  <a:rPr lang="fr-FR" sz="1000" dirty="0">
                    <a:solidFill>
                      <a:schemeClr val="accent5">
                        <a:lumMod val="75000"/>
                      </a:schemeClr>
                    </a:solidFill>
                    <a:latin typeface="+mj-lt"/>
                  </a:rPr>
                  <a:t>Sébastien Meslin du Parc Marin Estuaire Gironde.</a:t>
                </a:r>
              </a:p>
            </p:txBody>
          </p:sp>
          <p:grpSp>
            <p:nvGrpSpPr>
              <p:cNvPr id="16" name="Groupe 15">
                <a:extLst>
                  <a:ext uri="{FF2B5EF4-FFF2-40B4-BE49-F238E27FC236}">
                    <a16:creationId xmlns:a16="http://schemas.microsoft.com/office/drawing/2014/main" id="{76A6624D-BEB0-4D4E-BA6D-D65C286C7B88}"/>
                  </a:ext>
                </a:extLst>
              </p:cNvPr>
              <p:cNvGrpSpPr/>
              <p:nvPr/>
            </p:nvGrpSpPr>
            <p:grpSpPr>
              <a:xfrm>
                <a:off x="563964" y="1411422"/>
                <a:ext cx="3048001" cy="3807582"/>
                <a:chOff x="563964" y="1411422"/>
                <a:chExt cx="3048001" cy="3807582"/>
              </a:xfrm>
            </p:grpSpPr>
            <p:grpSp>
              <p:nvGrpSpPr>
                <p:cNvPr id="15" name="Groupe 14">
                  <a:extLst>
                    <a:ext uri="{FF2B5EF4-FFF2-40B4-BE49-F238E27FC236}">
                      <a16:creationId xmlns:a16="http://schemas.microsoft.com/office/drawing/2014/main" id="{EA9E78A7-E055-490A-BAD3-63E983DF8D42}"/>
                    </a:ext>
                  </a:extLst>
                </p:cNvPr>
                <p:cNvGrpSpPr/>
                <p:nvPr/>
              </p:nvGrpSpPr>
              <p:grpSpPr>
                <a:xfrm>
                  <a:off x="563965" y="1411422"/>
                  <a:ext cx="3048000" cy="3807582"/>
                  <a:chOff x="4407681" y="1064696"/>
                  <a:chExt cx="3048000" cy="3807582"/>
                </a:xfrm>
              </p:grpSpPr>
              <p:pic>
                <p:nvPicPr>
                  <p:cNvPr id="6" name="Image 5">
                    <a:extLst>
                      <a:ext uri="{FF2B5EF4-FFF2-40B4-BE49-F238E27FC236}">
                        <a16:creationId xmlns:a16="http://schemas.microsoft.com/office/drawing/2014/main" id="{E172B890-CE9E-46F9-A7C3-CB4CDA1DF774}"/>
                      </a:ext>
                    </a:extLst>
                  </p:cNvPr>
                  <p:cNvPicPr>
                    <a:picLocks noChangeAspect="1"/>
                  </p:cNvPicPr>
                  <p:nvPr/>
                </p:nvPicPr>
                <p:blipFill rotWithShape="1">
                  <a:blip r:embed="rId6">
                    <a:extLst>
                      <a:ext uri="{28A0092B-C50C-407E-A947-70E740481C1C}">
                        <a14:useLocalDpi xmlns:a14="http://schemas.microsoft.com/office/drawing/2010/main" val="0"/>
                      </a:ext>
                    </a:extLst>
                  </a:blip>
                  <a:srcRect t="25250"/>
                  <a:stretch/>
                </p:blipFill>
                <p:spPr>
                  <a:xfrm>
                    <a:off x="4407681" y="1434028"/>
                    <a:ext cx="3048000" cy="1518920"/>
                  </a:xfrm>
                  <a:prstGeom prst="rect">
                    <a:avLst/>
                  </a:prstGeom>
                </p:spPr>
              </p:pic>
              <p:pic>
                <p:nvPicPr>
                  <p:cNvPr id="12" name="Image 11">
                    <a:extLst>
                      <a:ext uri="{FF2B5EF4-FFF2-40B4-BE49-F238E27FC236}">
                        <a16:creationId xmlns:a16="http://schemas.microsoft.com/office/drawing/2014/main" id="{51F7B3B2-78CB-4231-8214-931D4534DB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7681" y="2840278"/>
                    <a:ext cx="3048000" cy="2032000"/>
                  </a:xfrm>
                  <a:prstGeom prst="rect">
                    <a:avLst/>
                  </a:prstGeom>
                </p:spPr>
              </p:pic>
              <p:sp>
                <p:nvSpPr>
                  <p:cNvPr id="13" name="ZoneTexte 12">
                    <a:extLst>
                      <a:ext uri="{FF2B5EF4-FFF2-40B4-BE49-F238E27FC236}">
                        <a16:creationId xmlns:a16="http://schemas.microsoft.com/office/drawing/2014/main" id="{390B1CB5-D2E3-4467-9A30-005527B670AA}"/>
                      </a:ext>
                    </a:extLst>
                  </p:cNvPr>
                  <p:cNvSpPr txBox="1"/>
                  <p:nvPr/>
                </p:nvSpPr>
                <p:spPr>
                  <a:xfrm>
                    <a:off x="4407681" y="1064696"/>
                    <a:ext cx="3048000" cy="369332"/>
                  </a:xfrm>
                  <a:prstGeom prst="rect">
                    <a:avLst/>
                  </a:prstGeom>
                  <a:solidFill>
                    <a:schemeClr val="accent5">
                      <a:lumMod val="75000"/>
                    </a:schemeClr>
                  </a:solidFill>
                  <a:ln>
                    <a:solidFill>
                      <a:schemeClr val="accent1"/>
                    </a:solidFill>
                  </a:ln>
                </p:spPr>
                <p:txBody>
                  <a:bodyPr wrap="square" rtlCol="0">
                    <a:spAutoFit/>
                  </a:bodyPr>
                  <a:lstStyle/>
                  <a:p>
                    <a:pPr algn="ctr"/>
                    <a:r>
                      <a:rPr lang="fr-FR" dirty="0">
                        <a:solidFill>
                          <a:schemeClr val="bg1"/>
                        </a:solidFill>
                      </a:rPr>
                      <a:t>Le Conseil de la Mer/Terre</a:t>
                    </a:r>
                  </a:p>
                </p:txBody>
              </p:sp>
            </p:grpSp>
            <p:sp>
              <p:nvSpPr>
                <p:cNvPr id="10" name="Rectangle 9">
                  <a:extLst>
                    <a:ext uri="{FF2B5EF4-FFF2-40B4-BE49-F238E27FC236}">
                      <a16:creationId xmlns:a16="http://schemas.microsoft.com/office/drawing/2014/main" id="{7D48D4BF-C2EA-4080-BDDE-2A43297C0F6A}"/>
                    </a:ext>
                  </a:extLst>
                </p:cNvPr>
                <p:cNvSpPr/>
                <p:nvPr/>
              </p:nvSpPr>
              <p:spPr>
                <a:xfrm rot="16200000">
                  <a:off x="-28185" y="3150659"/>
                  <a:ext cx="1399742" cy="215444"/>
                </a:xfrm>
                <a:prstGeom prst="rect">
                  <a:avLst/>
                </a:prstGeom>
              </p:spPr>
              <p:txBody>
                <a:bodyPr wrap="none">
                  <a:spAutoFit/>
                </a:bodyPr>
                <a:lstStyle/>
                <a:p>
                  <a:r>
                    <a:rPr lang="fr-FR" sz="800" dirty="0">
                      <a:solidFill>
                        <a:schemeClr val="bg1"/>
                      </a:solidFill>
                    </a:rPr>
                    <a:t>Crédit: Cécile </a:t>
                  </a:r>
                  <a:r>
                    <a:rPr lang="fr-FR" sz="800" dirty="0" err="1">
                      <a:solidFill>
                        <a:schemeClr val="bg1"/>
                      </a:solidFill>
                    </a:rPr>
                    <a:t>Barreaud</a:t>
                  </a:r>
                  <a:r>
                    <a:rPr lang="fr-FR" sz="800" dirty="0">
                      <a:solidFill>
                        <a:schemeClr val="bg1"/>
                      </a:solidFill>
                    </a:rPr>
                    <a:t> / OFB</a:t>
                  </a:r>
                </a:p>
              </p:txBody>
            </p:sp>
          </p:grpSp>
        </p:grpSp>
        <p:grpSp>
          <p:nvGrpSpPr>
            <p:cNvPr id="31" name="Groupe 30">
              <a:extLst>
                <a:ext uri="{FF2B5EF4-FFF2-40B4-BE49-F238E27FC236}">
                  <a16:creationId xmlns:a16="http://schemas.microsoft.com/office/drawing/2014/main" id="{DD3C1B8F-FCC9-4BA4-A71A-C90DFE0CB8D4}"/>
                </a:ext>
              </a:extLst>
            </p:cNvPr>
            <p:cNvGrpSpPr/>
            <p:nvPr/>
          </p:nvGrpSpPr>
          <p:grpSpPr>
            <a:xfrm>
              <a:off x="3905098" y="1932650"/>
              <a:ext cx="3169072" cy="2025602"/>
              <a:chOff x="3905098" y="1932650"/>
              <a:chExt cx="3169072" cy="2025602"/>
            </a:xfrm>
          </p:grpSpPr>
          <p:sp>
            <p:nvSpPr>
              <p:cNvPr id="14" name="Rectangle 13">
                <a:extLst>
                  <a:ext uri="{FF2B5EF4-FFF2-40B4-BE49-F238E27FC236}">
                    <a16:creationId xmlns:a16="http://schemas.microsoft.com/office/drawing/2014/main" id="{2F9F61BA-8B72-400F-B2CB-C2839A1E87CA}"/>
                  </a:ext>
                </a:extLst>
              </p:cNvPr>
              <p:cNvSpPr/>
              <p:nvPr/>
            </p:nvSpPr>
            <p:spPr>
              <a:xfrm>
                <a:off x="3905098" y="2388592"/>
                <a:ext cx="3169072" cy="1569660"/>
              </a:xfrm>
              <a:prstGeom prst="rect">
                <a:avLst/>
              </a:prstGeom>
            </p:spPr>
            <p:txBody>
              <a:bodyPr wrap="square">
                <a:spAutoFit/>
              </a:bodyPr>
              <a:lstStyle/>
              <a:p>
                <a:pPr marL="285750" indent="-285750">
                  <a:buFont typeface="Wingdings" panose="05000000000000000000" pitchFamily="2" charset="2"/>
                  <a:buChar char="q"/>
                </a:pPr>
                <a:r>
                  <a:rPr lang="fr-FR" sz="1600" dirty="0">
                    <a:solidFill>
                      <a:srgbClr val="000000"/>
                    </a:solidFill>
                  </a:rPr>
                  <a:t>Être en posture de dialogue / négociation avec des acteurs locaux</a:t>
                </a:r>
              </a:p>
              <a:p>
                <a:pPr marL="285750" indent="-285750">
                  <a:buFont typeface="Wingdings" panose="05000000000000000000" pitchFamily="2" charset="2"/>
                  <a:buChar char="q"/>
                </a:pPr>
                <a:r>
                  <a:rPr lang="fr-FR" sz="1600" dirty="0">
                    <a:solidFill>
                      <a:srgbClr val="000000"/>
                    </a:solidFill>
                  </a:rPr>
                  <a:t>Développer la Représentation dans les instances</a:t>
                </a:r>
              </a:p>
              <a:p>
                <a:endParaRPr lang="fr-FR" sz="1600" dirty="0"/>
              </a:p>
            </p:txBody>
          </p:sp>
          <p:sp>
            <p:nvSpPr>
              <p:cNvPr id="19" name="ZoneTexte 18">
                <a:extLst>
                  <a:ext uri="{FF2B5EF4-FFF2-40B4-BE49-F238E27FC236}">
                    <a16:creationId xmlns:a16="http://schemas.microsoft.com/office/drawing/2014/main" id="{EB0250DE-8819-4899-B6FC-24C05F251990}"/>
                  </a:ext>
                </a:extLst>
              </p:cNvPr>
              <p:cNvSpPr txBox="1"/>
              <p:nvPr/>
            </p:nvSpPr>
            <p:spPr>
              <a:xfrm>
                <a:off x="3965634" y="1932650"/>
                <a:ext cx="3048000" cy="369332"/>
              </a:xfrm>
              <a:prstGeom prst="rect">
                <a:avLst/>
              </a:prstGeom>
              <a:solidFill>
                <a:schemeClr val="accent5">
                  <a:lumMod val="75000"/>
                </a:schemeClr>
              </a:solidFill>
              <a:ln>
                <a:solidFill>
                  <a:schemeClr val="accent1"/>
                </a:solidFill>
              </a:ln>
            </p:spPr>
            <p:txBody>
              <a:bodyPr wrap="square" rtlCol="0">
                <a:spAutoFit/>
              </a:bodyPr>
              <a:lstStyle/>
              <a:p>
                <a:pPr algn="ctr"/>
                <a:r>
                  <a:rPr lang="fr-FR" dirty="0">
                    <a:solidFill>
                      <a:schemeClr val="bg1"/>
                    </a:solidFill>
                  </a:rPr>
                  <a:t>E.M.C</a:t>
                </a:r>
              </a:p>
            </p:txBody>
          </p:sp>
        </p:grpSp>
        <p:sp>
          <p:nvSpPr>
            <p:cNvPr id="20" name="Flèche : double flèche verticale 19">
              <a:extLst>
                <a:ext uri="{FF2B5EF4-FFF2-40B4-BE49-F238E27FC236}">
                  <a16:creationId xmlns:a16="http://schemas.microsoft.com/office/drawing/2014/main" id="{9179C3E7-448A-4FE8-990B-A60B4692484A}"/>
                </a:ext>
              </a:extLst>
            </p:cNvPr>
            <p:cNvSpPr/>
            <p:nvPr/>
          </p:nvSpPr>
          <p:spPr>
            <a:xfrm rot="16200000">
              <a:off x="3675512" y="1754628"/>
              <a:ext cx="226577" cy="760652"/>
            </a:xfrm>
            <a:prstGeom prst="upDown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ouble flèche verticale 21">
              <a:extLst>
                <a:ext uri="{FF2B5EF4-FFF2-40B4-BE49-F238E27FC236}">
                  <a16:creationId xmlns:a16="http://schemas.microsoft.com/office/drawing/2014/main" id="{447A0937-3613-4751-A4DF-601BAC02FA97}"/>
                </a:ext>
              </a:extLst>
            </p:cNvPr>
            <p:cNvSpPr/>
            <p:nvPr/>
          </p:nvSpPr>
          <p:spPr>
            <a:xfrm rot="16200000">
              <a:off x="5684298" y="-697257"/>
              <a:ext cx="226577" cy="4586690"/>
            </a:xfrm>
            <a:prstGeom prst="upDown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e 28">
              <a:extLst>
                <a:ext uri="{FF2B5EF4-FFF2-40B4-BE49-F238E27FC236}">
                  <a16:creationId xmlns:a16="http://schemas.microsoft.com/office/drawing/2014/main" id="{C35A3134-2C29-4A37-A9F2-5ACEA33CF42F}"/>
                </a:ext>
              </a:extLst>
            </p:cNvPr>
            <p:cNvGrpSpPr/>
            <p:nvPr/>
          </p:nvGrpSpPr>
          <p:grpSpPr>
            <a:xfrm>
              <a:off x="3741633" y="3958252"/>
              <a:ext cx="3393073" cy="2717064"/>
              <a:chOff x="3681098" y="3687234"/>
              <a:chExt cx="3393073" cy="2717064"/>
            </a:xfrm>
          </p:grpSpPr>
          <p:grpSp>
            <p:nvGrpSpPr>
              <p:cNvPr id="28" name="Groupe 27">
                <a:extLst>
                  <a:ext uri="{FF2B5EF4-FFF2-40B4-BE49-F238E27FC236}">
                    <a16:creationId xmlns:a16="http://schemas.microsoft.com/office/drawing/2014/main" id="{ADD9045D-B910-40AB-8DC0-6B4909FCF8F0}"/>
                  </a:ext>
                </a:extLst>
              </p:cNvPr>
              <p:cNvGrpSpPr/>
              <p:nvPr/>
            </p:nvGrpSpPr>
            <p:grpSpPr>
              <a:xfrm>
                <a:off x="3705435" y="3687234"/>
                <a:ext cx="3368736" cy="1835967"/>
                <a:chOff x="3705435" y="3687234"/>
                <a:chExt cx="3368736" cy="1835967"/>
              </a:xfrm>
            </p:grpSpPr>
            <p:pic>
              <p:nvPicPr>
                <p:cNvPr id="25" name="Image 24">
                  <a:extLst>
                    <a:ext uri="{FF2B5EF4-FFF2-40B4-BE49-F238E27FC236}">
                      <a16:creationId xmlns:a16="http://schemas.microsoft.com/office/drawing/2014/main" id="{55370CEB-494B-4D81-AC47-2310675CF61F}"/>
                    </a:ext>
                  </a:extLst>
                </p:cNvPr>
                <p:cNvPicPr>
                  <a:picLocks noChangeAspect="1"/>
                </p:cNvPicPr>
                <p:nvPr/>
              </p:nvPicPr>
              <p:blipFill rotWithShape="1">
                <a:blip r:embed="rId8">
                  <a:extLst>
                    <a:ext uri="{28A0092B-C50C-407E-A947-70E740481C1C}">
                      <a14:useLocalDpi xmlns:a14="http://schemas.microsoft.com/office/drawing/2010/main" val="0"/>
                    </a:ext>
                  </a:extLst>
                </a:blip>
                <a:srcRect t="22106"/>
                <a:stretch/>
              </p:blipFill>
              <p:spPr>
                <a:xfrm>
                  <a:off x="3705435" y="3773845"/>
                  <a:ext cx="3368735" cy="1749356"/>
                </a:xfrm>
                <a:prstGeom prst="rect">
                  <a:avLst/>
                </a:prstGeom>
              </p:spPr>
            </p:pic>
            <p:sp>
              <p:nvSpPr>
                <p:cNvPr id="26" name="Rectangle 25">
                  <a:extLst>
                    <a:ext uri="{FF2B5EF4-FFF2-40B4-BE49-F238E27FC236}">
                      <a16:creationId xmlns:a16="http://schemas.microsoft.com/office/drawing/2014/main" id="{C5F198C2-184A-407B-B7CA-E7C364C88FDD}"/>
                    </a:ext>
                  </a:extLst>
                </p:cNvPr>
                <p:cNvSpPr/>
                <p:nvPr/>
              </p:nvSpPr>
              <p:spPr>
                <a:xfrm rot="16200000">
                  <a:off x="6285210" y="4252195"/>
                  <a:ext cx="1353921" cy="224000"/>
                </a:xfrm>
                <a:prstGeom prst="rect">
                  <a:avLst/>
                </a:prstGeom>
              </p:spPr>
              <p:txBody>
                <a:bodyPr wrap="square">
                  <a:spAutoFit/>
                </a:bodyPr>
                <a:lstStyle/>
                <a:p>
                  <a:r>
                    <a:rPr lang="fr-FR" sz="800" dirty="0">
                      <a:solidFill>
                        <a:schemeClr val="bg1"/>
                      </a:solidFill>
                    </a:rPr>
                    <a:t>www.celinelecomte.com</a:t>
                  </a:r>
                </a:p>
              </p:txBody>
            </p:sp>
          </p:grpSp>
          <p:sp>
            <p:nvSpPr>
              <p:cNvPr id="27" name="Rectangle 26">
                <a:extLst>
                  <a:ext uri="{FF2B5EF4-FFF2-40B4-BE49-F238E27FC236}">
                    <a16:creationId xmlns:a16="http://schemas.microsoft.com/office/drawing/2014/main" id="{D08B2004-DE81-4BD6-B1E4-3E22E8E0DF2C}"/>
                  </a:ext>
                </a:extLst>
              </p:cNvPr>
              <p:cNvSpPr/>
              <p:nvPr/>
            </p:nvSpPr>
            <p:spPr>
              <a:xfrm>
                <a:off x="3681098" y="5542524"/>
                <a:ext cx="3169072" cy="861774"/>
              </a:xfrm>
              <a:prstGeom prst="rect">
                <a:avLst/>
              </a:prstGeom>
            </p:spPr>
            <p:txBody>
              <a:bodyPr wrap="square">
                <a:spAutoFit/>
              </a:bodyPr>
              <a:lstStyle/>
              <a:p>
                <a:r>
                  <a:rPr lang="fr-FR" sz="1000" dirty="0">
                    <a:solidFill>
                      <a:schemeClr val="accent1"/>
                    </a:solidFill>
                    <a:latin typeface="+mj-lt"/>
                  </a:rPr>
                  <a:t>Conseil de la mer élargi, AME de l'école Souris Blanche, en présence d'</a:t>
                </a:r>
                <a:r>
                  <a:rPr lang="fr-FR" sz="1000" b="1" dirty="0">
                    <a:solidFill>
                      <a:schemeClr val="accent1"/>
                    </a:solidFill>
                    <a:latin typeface="+mj-lt"/>
                  </a:rPr>
                  <a:t>agents de la Réserve Nationale Marine de La Réunion</a:t>
                </a:r>
                <a:r>
                  <a:rPr lang="fr-FR" sz="1000" dirty="0">
                    <a:solidFill>
                      <a:schemeClr val="accent1"/>
                    </a:solidFill>
                    <a:latin typeface="+mj-lt"/>
                  </a:rPr>
                  <a:t>, de </a:t>
                </a:r>
                <a:r>
                  <a:rPr lang="fr-FR" sz="1000" b="1" dirty="0">
                    <a:solidFill>
                      <a:schemeClr val="accent1"/>
                    </a:solidFill>
                    <a:latin typeface="+mj-lt"/>
                  </a:rPr>
                  <a:t>représentants de la ville de Trois-Bassins</a:t>
                </a:r>
                <a:r>
                  <a:rPr lang="fr-FR" sz="1000" dirty="0">
                    <a:solidFill>
                      <a:schemeClr val="accent1"/>
                    </a:solidFill>
                    <a:latin typeface="+mj-lt"/>
                  </a:rPr>
                  <a:t>, de </a:t>
                </a:r>
                <a:r>
                  <a:rPr lang="fr-FR" sz="1000" b="1" dirty="0">
                    <a:solidFill>
                      <a:schemeClr val="accent1"/>
                    </a:solidFill>
                    <a:latin typeface="+mj-lt"/>
                  </a:rPr>
                  <a:t>l'Office de l'eau de La Réunion </a:t>
                </a:r>
                <a:r>
                  <a:rPr lang="fr-FR" sz="1000" dirty="0">
                    <a:solidFill>
                      <a:schemeClr val="accent1"/>
                    </a:solidFill>
                    <a:latin typeface="+mj-lt"/>
                  </a:rPr>
                  <a:t>et de </a:t>
                </a:r>
                <a:r>
                  <a:rPr lang="fr-FR" sz="1000" b="1" dirty="0">
                    <a:solidFill>
                      <a:schemeClr val="accent1"/>
                    </a:solidFill>
                    <a:latin typeface="+mj-lt"/>
                  </a:rPr>
                  <a:t>l'Académie de La Réunion.</a:t>
                </a:r>
              </a:p>
            </p:txBody>
          </p:sp>
        </p:grpSp>
      </p:grpSp>
      <p:pic>
        <p:nvPicPr>
          <p:cNvPr id="32" name="Image 31" descr="Une image contenant alimentation&#10;&#10;Description générée automatiquement">
            <a:extLst>
              <a:ext uri="{FF2B5EF4-FFF2-40B4-BE49-F238E27FC236}">
                <a16:creationId xmlns:a16="http://schemas.microsoft.com/office/drawing/2014/main" id="{E3BF7C23-D578-4728-853B-5226D3F2E7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97551" y="324548"/>
            <a:ext cx="678917" cy="684857"/>
          </a:xfrm>
          <a:prstGeom prst="rect">
            <a:avLst/>
          </a:prstGeom>
        </p:spPr>
      </p:pic>
    </p:spTree>
    <p:extLst>
      <p:ext uri="{BB962C8B-B14F-4D97-AF65-F5344CB8AC3E}">
        <p14:creationId xmlns:p14="http://schemas.microsoft.com/office/powerpoint/2010/main" val="372020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94BB5E5-97B3-46D3-BC65-860B3FC8C2B1}"/>
              </a:ext>
            </a:extLst>
          </p:cNvPr>
          <p:cNvSpPr txBox="1"/>
          <p:nvPr/>
        </p:nvSpPr>
        <p:spPr>
          <a:xfrm>
            <a:off x="983842" y="536913"/>
            <a:ext cx="11553878" cy="830997"/>
          </a:xfrm>
          <a:prstGeom prst="rect">
            <a:avLst/>
          </a:prstGeom>
          <a:noFill/>
        </p:spPr>
        <p:txBody>
          <a:bodyPr wrap="square" rtlCol="0">
            <a:spAutoFit/>
          </a:bodyPr>
          <a:lstStyle/>
          <a:p>
            <a:r>
              <a:rPr lang="fr-FR" sz="2800" b="1" kern="0" dirty="0">
                <a:solidFill>
                  <a:srgbClr val="002060"/>
                </a:solidFill>
                <a:latin typeface="Arial" panose="020B0604020202020204" pitchFamily="34" charset="0"/>
                <a:ea typeface="+mj-ea"/>
                <a:cs typeface="Arial" panose="020B0604020202020204" pitchFamily="34" charset="0"/>
              </a:rPr>
              <a:t>On a vu que l’Aire Educative est le projet des élèves…</a:t>
            </a:r>
          </a:p>
          <a:p>
            <a:r>
              <a:rPr lang="fr-FR" sz="2000" dirty="0">
                <a:solidFill>
                  <a:srgbClr val="002060"/>
                </a:solidFill>
              </a:rPr>
              <a:t>(Ce qui peut générer un sentiment d’inconfort pour certains enseignants)</a:t>
            </a:r>
          </a:p>
        </p:txBody>
      </p:sp>
      <p:sp>
        <p:nvSpPr>
          <p:cNvPr id="6" name="ZoneTexte 5">
            <a:extLst>
              <a:ext uri="{FF2B5EF4-FFF2-40B4-BE49-F238E27FC236}">
                <a16:creationId xmlns:a16="http://schemas.microsoft.com/office/drawing/2014/main" id="{88395F39-5152-4B23-8994-15F158291723}"/>
              </a:ext>
            </a:extLst>
          </p:cNvPr>
          <p:cNvSpPr txBox="1"/>
          <p:nvPr/>
        </p:nvSpPr>
        <p:spPr>
          <a:xfrm>
            <a:off x="983842" y="1519773"/>
            <a:ext cx="10224315" cy="4801314"/>
          </a:xfrm>
          <a:prstGeom prst="rect">
            <a:avLst/>
          </a:prstGeom>
          <a:noFill/>
        </p:spPr>
        <p:txBody>
          <a:bodyPr wrap="square" rtlCol="0">
            <a:spAutoFit/>
          </a:bodyPr>
          <a:lstStyle/>
          <a:p>
            <a:r>
              <a:rPr lang="fr-FR" sz="2400" b="1" dirty="0">
                <a:solidFill>
                  <a:srgbClr val="002060"/>
                </a:solidFill>
              </a:rPr>
              <a:t>Pour autant, </a:t>
            </a:r>
            <a:r>
              <a:rPr lang="fr-FR" sz="2400" b="1" dirty="0">
                <a:solidFill>
                  <a:schemeClr val="accent2"/>
                </a:solidFill>
              </a:rPr>
              <a:t>chaque discipline</a:t>
            </a:r>
            <a:r>
              <a:rPr lang="fr-FR" sz="2400" b="1" dirty="0">
                <a:solidFill>
                  <a:srgbClr val="002060"/>
                </a:solidFill>
              </a:rPr>
              <a:t> peut être l’occasion d’</a:t>
            </a:r>
            <a:r>
              <a:rPr lang="fr-FR" sz="2400" b="1" dirty="0">
                <a:solidFill>
                  <a:schemeClr val="accent2"/>
                </a:solidFill>
              </a:rPr>
              <a:t>un apport de connaissances choisies</a:t>
            </a:r>
            <a:r>
              <a:rPr lang="fr-FR" sz="2400" b="1" dirty="0">
                <a:solidFill>
                  <a:srgbClr val="002060"/>
                </a:solidFill>
              </a:rPr>
              <a:t> par vous, dans votre matière, en lien avec l’AE</a:t>
            </a:r>
            <a:r>
              <a:rPr lang="fr-FR" sz="3200" dirty="0">
                <a:solidFill>
                  <a:srgbClr val="002060"/>
                </a:solidFill>
              </a:rPr>
              <a:t>.</a:t>
            </a:r>
          </a:p>
          <a:p>
            <a:r>
              <a:rPr lang="fr-FR" sz="3200" i="1" dirty="0">
                <a:solidFill>
                  <a:srgbClr val="002060"/>
                </a:solidFill>
              </a:rPr>
              <a:t>	</a:t>
            </a:r>
            <a:r>
              <a:rPr lang="fr-FR" sz="1400" i="1" dirty="0">
                <a:solidFill>
                  <a:srgbClr val="0070C0"/>
                </a:solidFill>
                <a:latin typeface="+mj-lt"/>
              </a:rPr>
              <a:t>Exemple: </a:t>
            </a:r>
            <a:br>
              <a:rPr lang="fr-FR" sz="1400" i="1" dirty="0">
                <a:solidFill>
                  <a:srgbClr val="0070C0"/>
                </a:solidFill>
                <a:latin typeface="+mj-lt"/>
              </a:rPr>
            </a:br>
            <a:r>
              <a:rPr lang="fr-FR" sz="1400" i="1" dirty="0">
                <a:solidFill>
                  <a:srgbClr val="0070C0"/>
                </a:solidFill>
                <a:latin typeface="+mj-lt"/>
              </a:rPr>
              <a:t>	En EPS, Section Randonnée, un enseignant envisage l’ATE comme support pour proposer des séances qui permettront 	aux élèves de valider les compétences à acquérir dans cette section.</a:t>
            </a:r>
            <a:br>
              <a:rPr lang="fr-FR" sz="1400" i="1" dirty="0">
                <a:solidFill>
                  <a:srgbClr val="0070C0"/>
                </a:solidFill>
                <a:latin typeface="+mj-lt"/>
              </a:rPr>
            </a:br>
            <a:r>
              <a:rPr lang="fr-FR" sz="1400" i="1" dirty="0">
                <a:solidFill>
                  <a:srgbClr val="0070C0"/>
                </a:solidFill>
                <a:latin typeface="+mj-lt"/>
              </a:rPr>
              <a:t>	Le travail ainsi mené permettrait d’aborder l’ATE sous un autre angle d’approche.</a:t>
            </a:r>
          </a:p>
          <a:p>
            <a:endParaRPr lang="fr-FR" sz="3200" dirty="0">
              <a:solidFill>
                <a:srgbClr val="002060"/>
              </a:solidFill>
            </a:endParaRPr>
          </a:p>
          <a:p>
            <a:r>
              <a:rPr lang="fr-FR" sz="2400" dirty="0">
                <a:solidFill>
                  <a:srgbClr val="002060"/>
                </a:solidFill>
              </a:rPr>
              <a:t>Les élèves pourront </a:t>
            </a:r>
            <a:r>
              <a:rPr lang="fr-FR" sz="2400" dirty="0">
                <a:solidFill>
                  <a:schemeClr val="accent2"/>
                </a:solidFill>
              </a:rPr>
              <a:t>se saisir des compétences / connaissances ainsi acquises dans les disciplines</a:t>
            </a:r>
            <a:r>
              <a:rPr lang="fr-FR" sz="2400" dirty="0">
                <a:solidFill>
                  <a:srgbClr val="002060"/>
                </a:solidFill>
              </a:rPr>
              <a:t>, par exemple lors de débats et prises de décisions stratégiques pour leur ATE/AME.</a:t>
            </a:r>
          </a:p>
          <a:p>
            <a:endParaRPr lang="fr-FR" sz="2400" dirty="0">
              <a:solidFill>
                <a:srgbClr val="002060"/>
              </a:solidFill>
            </a:endParaRPr>
          </a:p>
          <a:p>
            <a:r>
              <a:rPr lang="fr-FR" sz="2400" dirty="0">
                <a:solidFill>
                  <a:srgbClr val="002060"/>
                </a:solidFill>
              </a:rPr>
              <a:t>Ce peut être un sujet de présentation au Grand Oral.</a:t>
            </a:r>
          </a:p>
          <a:p>
            <a:endParaRPr lang="fr-FR" sz="2400" dirty="0">
              <a:solidFill>
                <a:srgbClr val="002060"/>
              </a:solidFill>
            </a:endParaRPr>
          </a:p>
        </p:txBody>
      </p:sp>
    </p:spTree>
    <p:extLst>
      <p:ext uri="{BB962C8B-B14F-4D97-AF65-F5344CB8AC3E}">
        <p14:creationId xmlns:p14="http://schemas.microsoft.com/office/powerpoint/2010/main" val="34803873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7595</TotalTime>
  <Words>2784</Words>
  <Application>Microsoft Office PowerPoint</Application>
  <PresentationFormat>Grand écran</PresentationFormat>
  <Paragraphs>219</Paragraphs>
  <Slides>16</Slides>
  <Notes>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16</vt:i4>
      </vt:variant>
    </vt:vector>
  </HeadingPairs>
  <TitlesOfParts>
    <vt:vector size="28" baseType="lpstr">
      <vt:lpstr>等线</vt:lpstr>
      <vt:lpstr>ＭＳ Ｐゴシック</vt:lpstr>
      <vt:lpstr>SimSun</vt:lpstr>
      <vt:lpstr>Arial</vt:lpstr>
      <vt:lpstr>Calibri</vt:lpstr>
      <vt:lpstr>Calibri Light</vt:lpstr>
      <vt:lpstr>Courier New</vt:lpstr>
      <vt:lpstr>Mangal</vt:lpstr>
      <vt:lpstr>Marianne</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Rencontres internationales de la classe dehors</dc:title>
  <dc:creator>francois Morisseau</dc:creator>
  <cp:lastModifiedBy>Ornella BOLZONI</cp:lastModifiedBy>
  <cp:revision>249</cp:revision>
  <cp:lastPrinted>2023-06-28T13:41:31Z</cp:lastPrinted>
  <dcterms:created xsi:type="dcterms:W3CDTF">2023-03-16T10:45:58Z</dcterms:created>
  <dcterms:modified xsi:type="dcterms:W3CDTF">2024-10-31T13:33:20Z</dcterms:modified>
</cp:coreProperties>
</file>