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7" r:id="rId4"/>
    <p:sldId id="258" r:id="rId5"/>
    <p:sldId id="259" r:id="rId6"/>
    <p:sldId id="261" r:id="rId7"/>
    <p:sldId id="260" r:id="rId8"/>
    <p:sldId id="264" r:id="rId9"/>
    <p:sldId id="262" r:id="rId10"/>
    <p:sldId id="263" r:id="rId11"/>
    <p:sldId id="266" r:id="rId12"/>
    <p:sldId id="267" r:id="rId1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CCFF"/>
    <a:srgbClr val="3399FF"/>
    <a:srgbClr val="99CCFF"/>
    <a:srgbClr val="66FFCC"/>
    <a:srgbClr val="99FFCC"/>
    <a:srgbClr val="99FF99"/>
    <a:srgbClr val="CCFF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6" y="-33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33482F06-38D3-4616-9AF3-3796671D85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="" xmlns:a16="http://schemas.microsoft.com/office/drawing/2014/main" id="{A7D69191-D2CE-4E3B-9D2F-D21F063CB1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A9BD0BC6-7E8A-40F7-B28F-B3566B7476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4D651-B4D7-4B58-8021-AADAC9BE2F13}" type="datetimeFigureOut">
              <a:rPr lang="fr-FR" smtClean="0"/>
              <a:pPr/>
              <a:t>20/06/2021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792B25F1-7B7F-4344-8FFB-D94A79C787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4484575F-D06D-4001-A553-37BD58970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FAE2D-CAF8-4722-B127-156CE266DF5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5804479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8281B75B-4B38-4506-9C80-3ABC27055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="" xmlns:a16="http://schemas.microsoft.com/office/drawing/2014/main" id="{FE5BC5AD-3DE7-414B-AD08-473B18D7F8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92B166B5-0DDA-4CDB-9CFA-E7F6A1056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4D651-B4D7-4B58-8021-AADAC9BE2F13}" type="datetimeFigureOut">
              <a:rPr lang="fr-FR" smtClean="0"/>
              <a:pPr/>
              <a:t>20/06/2021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69BEE586-1108-49C6-808C-A4930412E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BB139235-37A4-4FD1-9D10-492C824F8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FAE2D-CAF8-4722-B127-156CE266DF5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437366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="" xmlns:a16="http://schemas.microsoft.com/office/drawing/2014/main" id="{54B2FED0-54DD-4075-B67B-E42CF86B17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="" xmlns:a16="http://schemas.microsoft.com/office/drawing/2014/main" id="{E4EE2CDF-2AB4-4239-A350-83701FA75B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AB1001F4-2CA0-46EE-9832-35D0646FB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4D651-B4D7-4B58-8021-AADAC9BE2F13}" type="datetimeFigureOut">
              <a:rPr lang="fr-FR" smtClean="0"/>
              <a:pPr/>
              <a:t>20/06/2021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560F26F3-07CB-4C47-B754-1A9D211703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369E8959-5CE9-4511-B026-0DF2C1C2A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FAE2D-CAF8-4722-B127-156CE266DF5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428760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53641839-0EFA-48E8-A890-DE5B16FFA7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3C6072D4-1B5F-42B6-90EE-273B33A95F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B240C5F8-8280-45CB-BFA1-2A2F5DBF04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4D651-B4D7-4B58-8021-AADAC9BE2F13}" type="datetimeFigureOut">
              <a:rPr lang="fr-FR" smtClean="0"/>
              <a:pPr/>
              <a:t>20/06/2021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C4CC79ED-34BC-4AD6-865D-90B747962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B518B13B-207D-44F6-8FD5-0A66F80E7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FAE2D-CAF8-4722-B127-156CE266DF5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898418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D0744E93-6A4C-46F2-880A-B4FC6CCED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="" xmlns:a16="http://schemas.microsoft.com/office/drawing/2014/main" id="{96C4439A-8459-4732-B18B-6D091FA8D8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146FAC09-950A-4093-B72A-EAFC3F71D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4D651-B4D7-4B58-8021-AADAC9BE2F13}" type="datetimeFigureOut">
              <a:rPr lang="fr-FR" smtClean="0"/>
              <a:pPr/>
              <a:t>20/06/2021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87D8C6E0-DB93-46D4-8C09-DB81B015A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91951438-3516-4C49-A2B3-7FED0BC51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FAE2D-CAF8-4722-B127-156CE266DF5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585775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72106EC0-92D5-4A7E-8534-70A8DB951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07DD95D4-74C0-4C59-9E87-255A1458C4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="" xmlns:a16="http://schemas.microsoft.com/office/drawing/2014/main" id="{C5EF9716-C6FE-420D-BC74-665BEE39D4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="" xmlns:a16="http://schemas.microsoft.com/office/drawing/2014/main" id="{04FAEB52-4BC2-4698-93FC-95DCE4495B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4D651-B4D7-4B58-8021-AADAC9BE2F13}" type="datetimeFigureOut">
              <a:rPr lang="fr-FR" smtClean="0"/>
              <a:pPr/>
              <a:t>20/06/2021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="" xmlns:a16="http://schemas.microsoft.com/office/drawing/2014/main" id="{460A8438-DB58-488F-8849-33E3964EA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="" xmlns:a16="http://schemas.microsoft.com/office/drawing/2014/main" id="{7B6BE031-62EF-4469-8D1B-CB9A4DD0F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FAE2D-CAF8-4722-B127-156CE266DF5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85453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8CC295FE-2328-46E8-A647-34A3361F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="" xmlns:a16="http://schemas.microsoft.com/office/drawing/2014/main" id="{B9494F3C-26FC-4AFB-AA16-89A728EE6B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="" xmlns:a16="http://schemas.microsoft.com/office/drawing/2014/main" id="{2098CB3E-D923-4926-AE11-0237ABA1BF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="" xmlns:a16="http://schemas.microsoft.com/office/drawing/2014/main" id="{D2E33E3B-864B-4CC2-B57F-A2618D9772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="" xmlns:a16="http://schemas.microsoft.com/office/drawing/2014/main" id="{1B11D103-3890-4431-8CE6-37F5FC41C9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="" xmlns:a16="http://schemas.microsoft.com/office/drawing/2014/main" id="{A6B6E986-F9DC-4F5A-B776-C1B34C404A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4D651-B4D7-4B58-8021-AADAC9BE2F13}" type="datetimeFigureOut">
              <a:rPr lang="fr-FR" smtClean="0"/>
              <a:pPr/>
              <a:t>20/06/2021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="" xmlns:a16="http://schemas.microsoft.com/office/drawing/2014/main" id="{5F32B456-7BD4-4B51-8278-AE6C6A57C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="" xmlns:a16="http://schemas.microsoft.com/office/drawing/2014/main" id="{4B55533E-7EFE-403D-AAC1-236179866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FAE2D-CAF8-4722-B127-156CE266DF5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672639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8FC9DA2C-538A-4B3A-B492-FCC21FA24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="" xmlns:a16="http://schemas.microsoft.com/office/drawing/2014/main" id="{513BCD56-3A93-4450-BEA4-3D9E2D295D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4D651-B4D7-4B58-8021-AADAC9BE2F13}" type="datetimeFigureOut">
              <a:rPr lang="fr-FR" smtClean="0"/>
              <a:pPr/>
              <a:t>20/06/2021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="" xmlns:a16="http://schemas.microsoft.com/office/drawing/2014/main" id="{1DC055A9-BD45-4841-BB21-894300D069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="" xmlns:a16="http://schemas.microsoft.com/office/drawing/2014/main" id="{927F7459-82E2-4696-8313-901330C30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FAE2D-CAF8-4722-B127-156CE266DF5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771986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="" xmlns:a16="http://schemas.microsoft.com/office/drawing/2014/main" id="{BB908EA2-D69F-4A57-B34C-81B4C05D1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4D651-B4D7-4B58-8021-AADAC9BE2F13}" type="datetimeFigureOut">
              <a:rPr lang="fr-FR" smtClean="0"/>
              <a:pPr/>
              <a:t>20/06/2021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="" xmlns:a16="http://schemas.microsoft.com/office/drawing/2014/main" id="{5D4F255F-3E25-4A0B-8004-2A6105C3D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="" xmlns:a16="http://schemas.microsoft.com/office/drawing/2014/main" id="{B5863263-4EEF-4F13-933D-D7880AA16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FAE2D-CAF8-4722-B127-156CE266DF5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443875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221A1484-D5A0-45CD-8961-6886D485D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638E7CE9-3FE7-429C-9C0B-D1067E276B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="" xmlns:a16="http://schemas.microsoft.com/office/drawing/2014/main" id="{D59ABC6B-A65D-456D-8F44-B452FA8DFD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="" xmlns:a16="http://schemas.microsoft.com/office/drawing/2014/main" id="{B049D583-BA80-4F1F-9073-B5046650B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4D651-B4D7-4B58-8021-AADAC9BE2F13}" type="datetimeFigureOut">
              <a:rPr lang="fr-FR" smtClean="0"/>
              <a:pPr/>
              <a:t>20/06/2021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="" xmlns:a16="http://schemas.microsoft.com/office/drawing/2014/main" id="{F4CB92EC-FB29-467F-9EEF-FB9FEF25A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="" xmlns:a16="http://schemas.microsoft.com/office/drawing/2014/main" id="{AE7F6294-B742-44C0-AA97-FE28744DC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FAE2D-CAF8-4722-B127-156CE266DF5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83170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F28E9A87-0587-48FC-9253-469F27EF88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="" xmlns:a16="http://schemas.microsoft.com/office/drawing/2014/main" id="{D7BCA994-7680-4731-A92C-2F2D6DB558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="" xmlns:a16="http://schemas.microsoft.com/office/drawing/2014/main" id="{FE7CA6D7-6D80-44B1-B1F3-2BB37D9FEF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="" xmlns:a16="http://schemas.microsoft.com/office/drawing/2014/main" id="{7CCB40D5-6805-4EE1-9711-E681F7135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4D651-B4D7-4B58-8021-AADAC9BE2F13}" type="datetimeFigureOut">
              <a:rPr lang="fr-FR" smtClean="0"/>
              <a:pPr/>
              <a:t>20/06/2021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="" xmlns:a16="http://schemas.microsoft.com/office/drawing/2014/main" id="{49D18F1F-6E87-431A-A65E-EAE6B703B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="" xmlns:a16="http://schemas.microsoft.com/office/drawing/2014/main" id="{EF71781B-5BAA-4BEC-95A6-94734D295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FAE2D-CAF8-4722-B127-156CE266DF5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648416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="" xmlns:a16="http://schemas.microsoft.com/office/drawing/2014/main" id="{1373FAF5-FD23-48A6-BE20-8795D4B29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="" xmlns:a16="http://schemas.microsoft.com/office/drawing/2014/main" id="{6078965E-4390-46CD-B613-D651F84A84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244DC2E2-9324-4905-BC22-E7A518FC7B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14D651-B4D7-4B58-8021-AADAC9BE2F13}" type="datetimeFigureOut">
              <a:rPr lang="fr-FR" smtClean="0"/>
              <a:pPr/>
              <a:t>20/06/2021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3F8477A8-1206-487E-A098-2008DA75F1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7CF9E093-92C7-438D-A109-04F166A7C2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8FAE2D-CAF8-4722-B127-156CE266DF5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23062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="" xmlns:a16="http://schemas.microsoft.com/office/drawing/2014/main" id="{952533FA-5D5D-4E98-9BBE-7A5B781591A1}"/>
              </a:ext>
            </a:extLst>
          </p:cNvPr>
          <p:cNvSpPr txBox="1"/>
          <p:nvPr/>
        </p:nvSpPr>
        <p:spPr>
          <a:xfrm>
            <a:off x="819807" y="60093"/>
            <a:ext cx="97352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TLE ES                     comment établir des liens de parenté ?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="" xmlns:a16="http://schemas.microsoft.com/office/drawing/2014/main" id="{E7F1FCE9-62E6-412B-82D7-3A11E0387500}"/>
              </a:ext>
            </a:extLst>
          </p:cNvPr>
          <p:cNvSpPr txBox="1"/>
          <p:nvPr/>
        </p:nvSpPr>
        <p:spPr>
          <a:xfrm>
            <a:off x="1671145" y="661965"/>
            <a:ext cx="8434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classification linnéenne: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="" xmlns:a16="http://schemas.microsoft.com/office/drawing/2014/main" id="{751D7F23-71B6-4CB9-A6C0-5B57A9F6868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3402" y="2549563"/>
            <a:ext cx="4696613" cy="3968969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="" xmlns:a16="http://schemas.microsoft.com/office/drawing/2014/main" id="{2092CCCA-4E4F-4833-8A67-840AC06B3AB3}"/>
              </a:ext>
            </a:extLst>
          </p:cNvPr>
          <p:cNvSpPr txBox="1"/>
          <p:nvPr/>
        </p:nvSpPr>
        <p:spPr>
          <a:xfrm>
            <a:off x="1" y="963639"/>
            <a:ext cx="484001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Carl </a:t>
            </a:r>
            <a:r>
              <a:rPr lang="fr-FR" dirty="0" err="1"/>
              <a:t>Linnæus</a:t>
            </a:r>
            <a:r>
              <a:rPr lang="fr-FR" dirty="0"/>
              <a:t>, puis Carl von Linné après son anoblissement, né le 23 mai 1707 à </a:t>
            </a:r>
            <a:r>
              <a:rPr lang="fr-FR" dirty="0" err="1"/>
              <a:t>Råshult</a:t>
            </a:r>
            <a:r>
              <a:rPr lang="fr-FR" dirty="0"/>
              <a:t> et mort le 10 janvier 1778 à Uppsala, est un naturaliste suédois qui a posé les bases du système moderne de la nomenclature binominale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62370442-3AD3-4E9E-AD1A-A536089C2D43}"/>
              </a:ext>
            </a:extLst>
          </p:cNvPr>
          <p:cNvSpPr/>
          <p:nvPr/>
        </p:nvSpPr>
        <p:spPr>
          <a:xfrm>
            <a:off x="5139557" y="843677"/>
            <a:ext cx="676485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La classification de Linné a été construite pour organiser le monde vivant en </a:t>
            </a:r>
            <a:r>
              <a:rPr lang="fr-FR" u="sng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catégories emboîtées ou juxtaposées</a:t>
            </a:r>
            <a:r>
              <a:rPr lang="fr-FR" dirty="0"/>
              <a:t>. Conçue dans un cadre fixiste, mais bénéficiant des observations de très nombreux biologistes, elle a été assez facilement adaptée au cadre évolutif.</a:t>
            </a:r>
          </a:p>
          <a:p>
            <a:endParaRPr lang="fr-FR" dirty="0"/>
          </a:p>
          <a:p>
            <a:r>
              <a:rPr lang="fr-FR" dirty="0"/>
              <a:t>On parle de </a:t>
            </a:r>
            <a:r>
              <a:rPr lang="fr-FR" u="sng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systèmatique</a:t>
            </a:r>
            <a:r>
              <a:rPr lang="fr-FR" u="sng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des espèces</a:t>
            </a:r>
            <a:r>
              <a:rPr lang="fr-FR" dirty="0"/>
              <a:t>:</a:t>
            </a:r>
          </a:p>
          <a:p>
            <a:r>
              <a:rPr lang="fr-FR" dirty="0"/>
              <a:t>Les espèces sont classées par ensembles plus ou moins grands selon des critères morpho-anatomiques , comportementaux et biogéographiques: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="" xmlns:a16="http://schemas.microsoft.com/office/drawing/2014/main" id="{7FB8E5FF-5053-4FFA-B565-F843A878076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51987" y="3158628"/>
            <a:ext cx="4271636" cy="335990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63957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="" xmlns:a16="http://schemas.microsoft.com/office/drawing/2014/main" id="{5573FEC3-2414-4936-A447-05B776A09C49}"/>
              </a:ext>
            </a:extLst>
          </p:cNvPr>
          <p:cNvSpPr txBox="1"/>
          <p:nvPr/>
        </p:nvSpPr>
        <p:spPr>
          <a:xfrm>
            <a:off x="2727434" y="315310"/>
            <a:ext cx="71733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buisson du vivant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="" xmlns:a16="http://schemas.microsoft.com/office/drawing/2014/main" id="{84507955-EDA0-446F-944B-7E673CF5C51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8448"/>
          <a:stretch/>
        </p:blipFill>
        <p:spPr>
          <a:xfrm>
            <a:off x="169971" y="1087820"/>
            <a:ext cx="6819901" cy="5580994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="" xmlns:a16="http://schemas.microsoft.com/office/drawing/2014/main" id="{90BA4F9F-2C53-479F-A8CE-FD281CEAA159}"/>
              </a:ext>
            </a:extLst>
          </p:cNvPr>
          <p:cNvSpPr txBox="1"/>
          <p:nvPr/>
        </p:nvSpPr>
        <p:spPr>
          <a:xfrm>
            <a:off x="7104112" y="188640"/>
            <a:ext cx="4876800" cy="193899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sz="2000" b="1" dirty="0"/>
              <a:t>Une représentation qui part d’un type ancestral (Last Common Universal </a:t>
            </a:r>
            <a:r>
              <a:rPr lang="fr-FR" sz="2000" b="1" dirty="0" err="1"/>
              <a:t>Ancestor</a:t>
            </a:r>
            <a:r>
              <a:rPr lang="fr-FR" sz="2000" b="1" dirty="0"/>
              <a:t>) et qui détermine 3 branches principales (eucaryotes, archées et bactéries) avec de nombreuses lignées avortées et une complexification croissante des parentés 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48B065FF-A856-4371-8424-6B455BCFC25A}"/>
              </a:ext>
            </a:extLst>
          </p:cNvPr>
          <p:cNvSpPr txBox="1"/>
          <p:nvPr/>
        </p:nvSpPr>
        <p:spPr>
          <a:xfrm>
            <a:off x="7104112" y="2420888"/>
            <a:ext cx="216024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Remarque </a:t>
            </a:r>
            <a:r>
              <a:rPr lang="fr-FR" sz="1600" dirty="0" smtClean="0"/>
              <a:t>:</a:t>
            </a:r>
          </a:p>
          <a:p>
            <a:r>
              <a:rPr lang="fr-FR" sz="1600" i="1" dirty="0" smtClean="0"/>
              <a:t>le </a:t>
            </a:r>
            <a:r>
              <a:rPr lang="fr-FR" sz="1600" i="1" dirty="0"/>
              <a:t>temps d’évolution pour tous les organismes actuels est le </a:t>
            </a:r>
            <a:r>
              <a:rPr lang="fr-FR" sz="1600" i="1" dirty="0" smtClean="0"/>
              <a:t>même et l’état actuel des caractéristiques ne traduit pas l’ensemble des modifications subies </a:t>
            </a:r>
          </a:p>
          <a:p>
            <a:endParaRPr lang="fr-FR" sz="1600" i="1" dirty="0" smtClean="0"/>
          </a:p>
          <a:p>
            <a:r>
              <a:rPr lang="fr-FR" sz="1600" i="1" dirty="0" smtClean="0"/>
              <a:t>Exemple; un retour à la vie aquatique ,à l’ère tertiaire,  pour les mammifères marins</a:t>
            </a:r>
          </a:p>
        </p:txBody>
      </p:sp>
      <p:pic>
        <p:nvPicPr>
          <p:cNvPr id="8" name="Picture 2" descr="https://images.fineartamerica.com/images/artworkimages/mediumlarge/2/9-whale-evolution-mikkel-juul-jensen--science-photo-librar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14800" y="2420888"/>
            <a:ext cx="2877200" cy="42520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017075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FF0000"/>
                </a:solidFill>
              </a:rPr>
              <a:t>Un QCM pour se  tester </a:t>
            </a:r>
            <a:r>
              <a:rPr lang="fr-FR" sz="2000" dirty="0" smtClean="0">
                <a:solidFill>
                  <a:srgbClr val="FF0000"/>
                </a:solidFill>
              </a:rPr>
              <a:t>(une ou plusieurs réponses correctes à chaque proposition) </a:t>
            </a:r>
            <a:endParaRPr lang="fr-FR" sz="2000" dirty="0">
              <a:solidFill>
                <a:srgbClr val="FF0000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847528" y="764704"/>
            <a:ext cx="9865096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fr-FR" sz="2000" b="1" dirty="0" smtClean="0"/>
              <a:t>La classification actuelle…</a:t>
            </a:r>
          </a:p>
          <a:p>
            <a:pPr>
              <a:buFont typeface="Wingdings" pitchFamily="2" charset="2"/>
              <a:buChar char="q"/>
            </a:pPr>
            <a:r>
              <a:rPr lang="fr-FR" dirty="0" smtClean="0"/>
              <a:t>Est le fait de croyances (religieuses ou laïques)</a:t>
            </a:r>
          </a:p>
          <a:p>
            <a:pPr>
              <a:buFont typeface="Wingdings" pitchFamily="2" charset="2"/>
              <a:buChar char="q"/>
            </a:pPr>
            <a:r>
              <a:rPr lang="fr-FR" dirty="0" smtClean="0"/>
              <a:t>Est le fait de corrélations factuelles incluant de nombreux arguments </a:t>
            </a:r>
          </a:p>
          <a:p>
            <a:pPr>
              <a:buFont typeface="Wingdings" pitchFamily="2" charset="2"/>
              <a:buChar char="q"/>
            </a:pPr>
            <a:r>
              <a:rPr lang="fr-FR" dirty="0" smtClean="0"/>
              <a:t>Est remaniées au fil des découvertes et des avancées scientifiques</a:t>
            </a:r>
          </a:p>
          <a:p>
            <a:endParaRPr lang="fr-FR" dirty="0" smtClean="0"/>
          </a:p>
          <a:p>
            <a:pPr marL="342900" indent="-342900"/>
            <a:r>
              <a:rPr lang="fr-FR" sz="2000" b="1" dirty="0" smtClean="0"/>
              <a:t>Le nom scientifique (Homo sapiens) donné à un organisme indique-de gauche à droite-…</a:t>
            </a:r>
          </a:p>
          <a:p>
            <a:pPr>
              <a:buFont typeface="Wingdings" pitchFamily="2" charset="2"/>
              <a:buChar char="q"/>
            </a:pPr>
            <a:r>
              <a:rPr lang="fr-FR" dirty="0" smtClean="0"/>
              <a:t>Son Genre et son espèce et éventuellement sa sous espèce</a:t>
            </a:r>
          </a:p>
          <a:p>
            <a:pPr>
              <a:buFont typeface="Wingdings" pitchFamily="2" charset="2"/>
              <a:buChar char="q"/>
            </a:pPr>
            <a:r>
              <a:rPr lang="fr-FR" dirty="0" smtClean="0"/>
              <a:t>Son Espèce et son genre et éventuellement sa famille</a:t>
            </a:r>
          </a:p>
          <a:p>
            <a:pPr>
              <a:buFont typeface="Wingdings" pitchFamily="2" charset="2"/>
              <a:buChar char="q"/>
            </a:pPr>
            <a:r>
              <a:rPr lang="fr-FR" dirty="0" smtClean="0"/>
              <a:t>Sa Famille et son espèce et éventuellement son genre</a:t>
            </a:r>
          </a:p>
          <a:p>
            <a:endParaRPr lang="fr-FR" dirty="0" smtClean="0"/>
          </a:p>
          <a:p>
            <a:pPr marL="342900" indent="-342900"/>
            <a:r>
              <a:rPr lang="fr-FR" sz="2000" b="1" dirty="0" smtClean="0"/>
              <a:t>La classification actuelle positionne l’homme moderne…</a:t>
            </a:r>
            <a:endParaRPr lang="fr-FR" b="1" dirty="0" smtClean="0"/>
          </a:p>
          <a:p>
            <a:pPr>
              <a:buFont typeface="Wingdings" pitchFamily="2" charset="2"/>
              <a:buChar char="q"/>
            </a:pPr>
            <a:r>
              <a:rPr lang="fr-FR" dirty="0" smtClean="0"/>
              <a:t>Au sommet de l’arbre évolutif</a:t>
            </a:r>
          </a:p>
          <a:p>
            <a:pPr>
              <a:buFont typeface="Wingdings" pitchFamily="2" charset="2"/>
              <a:buChar char="q"/>
            </a:pPr>
            <a:r>
              <a:rPr lang="fr-FR" dirty="0" smtClean="0"/>
              <a:t>Sur une branche d’un buisson évolutif parmi de multiples branches avortées ou pas</a:t>
            </a:r>
          </a:p>
          <a:p>
            <a:pPr>
              <a:buFont typeface="Wingdings" pitchFamily="2" charset="2"/>
              <a:buChar char="q"/>
            </a:pPr>
            <a:r>
              <a:rPr lang="fr-FR" dirty="0" smtClean="0"/>
              <a:t>Comme le plus évolué des primates</a:t>
            </a:r>
          </a:p>
          <a:p>
            <a:pPr>
              <a:buFont typeface="Wingdings" pitchFamily="2" charset="2"/>
              <a:buChar char="q"/>
            </a:pPr>
            <a:r>
              <a:rPr lang="fr-FR" dirty="0" smtClean="0"/>
              <a:t>Comme l’aboutissement ultime de la vie</a:t>
            </a:r>
          </a:p>
          <a:p>
            <a:pPr>
              <a:buFont typeface="Wingdings" pitchFamily="2" charset="2"/>
              <a:buChar char="q"/>
            </a:pPr>
            <a:endParaRPr lang="fr-FR" dirty="0" smtClean="0"/>
          </a:p>
          <a:p>
            <a:r>
              <a:rPr lang="fr-FR" sz="2000" b="1" dirty="0" smtClean="0"/>
              <a:t>Les arguments morpho-anatomiques…</a:t>
            </a:r>
          </a:p>
          <a:p>
            <a:pPr>
              <a:buFont typeface="Wingdings" pitchFamily="2" charset="2"/>
              <a:buChar char="q"/>
            </a:pPr>
            <a:r>
              <a:rPr lang="fr-FR" dirty="0" smtClean="0"/>
              <a:t>Sont indispensables à l’établissement des parentés mais pas de façon exclusive</a:t>
            </a:r>
          </a:p>
          <a:p>
            <a:pPr>
              <a:buFont typeface="Wingdings" pitchFamily="2" charset="2"/>
              <a:buChar char="q"/>
            </a:pPr>
            <a:r>
              <a:rPr lang="fr-FR" dirty="0" smtClean="0"/>
              <a:t>Sont parfois trompeurs et doivent donc être complétés par d’autres arguments </a:t>
            </a:r>
          </a:p>
          <a:p>
            <a:pPr>
              <a:buFont typeface="Wingdings" pitchFamily="2" charset="2"/>
              <a:buChar char="q"/>
            </a:pPr>
            <a:r>
              <a:rPr lang="fr-FR" dirty="0" smtClean="0"/>
              <a:t>Sont le fruit de la sélection naturelle et de la dérive génétique</a:t>
            </a:r>
          </a:p>
          <a:p>
            <a:pPr>
              <a:buFont typeface="Wingdings" pitchFamily="2" charset="2"/>
              <a:buChar char="q"/>
            </a:pPr>
            <a:r>
              <a:rPr lang="fr-FR" dirty="0" smtClean="0"/>
              <a:t>Priment sur tous les autres arguments </a:t>
            </a:r>
          </a:p>
          <a:p>
            <a:pPr>
              <a:buFont typeface="Wingdings" pitchFamily="2" charset="2"/>
              <a:buChar char="q"/>
            </a:pPr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4" name="Flèche droite 3"/>
          <p:cNvSpPr/>
          <p:nvPr/>
        </p:nvSpPr>
        <p:spPr>
          <a:xfrm>
            <a:off x="1559496" y="1412776"/>
            <a:ext cx="360040" cy="288032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Flèche droite 4"/>
          <p:cNvSpPr/>
          <p:nvPr/>
        </p:nvSpPr>
        <p:spPr>
          <a:xfrm>
            <a:off x="1559496" y="1700808"/>
            <a:ext cx="360040" cy="288032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Flèche droite 5"/>
          <p:cNvSpPr/>
          <p:nvPr/>
        </p:nvSpPr>
        <p:spPr>
          <a:xfrm>
            <a:off x="1559496" y="2780928"/>
            <a:ext cx="360040" cy="288032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Flèche droite 6"/>
          <p:cNvSpPr/>
          <p:nvPr/>
        </p:nvSpPr>
        <p:spPr>
          <a:xfrm>
            <a:off x="1559496" y="4221088"/>
            <a:ext cx="360040" cy="288032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Flèche droite 7"/>
          <p:cNvSpPr/>
          <p:nvPr/>
        </p:nvSpPr>
        <p:spPr>
          <a:xfrm>
            <a:off x="1559496" y="5589240"/>
            <a:ext cx="360040" cy="288032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Flèche droite 8"/>
          <p:cNvSpPr/>
          <p:nvPr/>
        </p:nvSpPr>
        <p:spPr>
          <a:xfrm>
            <a:off x="1559496" y="5877272"/>
            <a:ext cx="360040" cy="288032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Flèche droite 9"/>
          <p:cNvSpPr/>
          <p:nvPr/>
        </p:nvSpPr>
        <p:spPr>
          <a:xfrm>
            <a:off x="1559496" y="6165304"/>
            <a:ext cx="360040" cy="288032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2" name="Connecteur droit 11"/>
          <p:cNvCxnSpPr/>
          <p:nvPr/>
        </p:nvCxnSpPr>
        <p:spPr>
          <a:xfrm>
            <a:off x="3359696" y="1268760"/>
            <a:ext cx="93610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>
            <a:off x="2279576" y="4077072"/>
            <a:ext cx="93610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>
            <a:off x="3215680" y="4653136"/>
            <a:ext cx="93610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>
            <a:off x="2999656" y="4869160"/>
            <a:ext cx="115212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>
            <a:off x="2207568" y="6597352"/>
            <a:ext cx="64807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767408" y="0"/>
            <a:ext cx="9505056" cy="7417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Les comparaisons génotypiques…</a:t>
            </a:r>
          </a:p>
          <a:p>
            <a:r>
              <a:rPr lang="fr-FR" dirty="0" smtClean="0"/>
              <a:t>Expriment une proximité de parenté si les ressemblances sont peu nombreuses</a:t>
            </a:r>
          </a:p>
          <a:p>
            <a:r>
              <a:rPr lang="fr-FR" dirty="0" smtClean="0"/>
              <a:t>Expriment une proximité de parenté si les différences sont nombreuses</a:t>
            </a:r>
          </a:p>
          <a:p>
            <a:r>
              <a:rPr lang="fr-FR" dirty="0" smtClean="0"/>
              <a:t>Expriment une proximité de parenté si les différences et les ressemblances sont peu nombreuses</a:t>
            </a:r>
          </a:p>
          <a:p>
            <a:r>
              <a:rPr lang="fr-FR" dirty="0" smtClean="0"/>
              <a:t>Expriment une proximité de parenté si les différences sont peu nombreuses et donc les ressemblances nombreuses</a:t>
            </a:r>
          </a:p>
          <a:p>
            <a:endParaRPr lang="fr-FR" dirty="0" smtClean="0"/>
          </a:p>
          <a:p>
            <a:r>
              <a:rPr lang="fr-FR" sz="2000" b="1" dirty="0" smtClean="0"/>
              <a:t>Un arbre phylogénétique…</a:t>
            </a:r>
          </a:p>
          <a:p>
            <a:pPr>
              <a:buFont typeface="Wingdings" pitchFamily="2" charset="2"/>
              <a:buChar char="q"/>
            </a:pPr>
            <a:r>
              <a:rPr lang="fr-FR" dirty="0" smtClean="0"/>
              <a:t>Est une représentation des liens de parenté entre des taxons (groupes ) connus et leurs ancêtres fossiles connus également</a:t>
            </a:r>
          </a:p>
          <a:p>
            <a:pPr>
              <a:buFont typeface="Wingdings" pitchFamily="2" charset="2"/>
              <a:buChar char="q"/>
            </a:pPr>
            <a:r>
              <a:rPr lang="fr-FR" dirty="0" smtClean="0"/>
              <a:t>Peut présenter des ancêtres communs supposés sur la base d’arguments divers</a:t>
            </a:r>
          </a:p>
          <a:p>
            <a:pPr>
              <a:buFont typeface="Wingdings" pitchFamily="2" charset="2"/>
              <a:buChar char="q"/>
            </a:pPr>
            <a:r>
              <a:rPr lang="fr-FR" dirty="0" smtClean="0"/>
              <a:t>Est une représentation figée de la réalité évolutive</a:t>
            </a:r>
          </a:p>
          <a:p>
            <a:pPr>
              <a:buFont typeface="Wingdings" pitchFamily="2" charset="2"/>
              <a:buChar char="q"/>
            </a:pPr>
            <a:r>
              <a:rPr lang="fr-FR" dirty="0" smtClean="0"/>
              <a:t>Est une représentation modifiable des parentés , fruit d’une somme de connaissances acquises mais révisables, perfectibles</a:t>
            </a:r>
          </a:p>
          <a:p>
            <a:endParaRPr lang="fr-FR" sz="2000" b="1" dirty="0" smtClean="0"/>
          </a:p>
          <a:p>
            <a:r>
              <a:rPr lang="fr-FR" sz="2000" b="1" dirty="0" smtClean="0"/>
              <a:t>Sur l’arbre phylogénétique suivant: </a:t>
            </a:r>
          </a:p>
          <a:p>
            <a:pPr>
              <a:buFont typeface="Wingdings" pitchFamily="2" charset="2"/>
              <a:buChar char="q"/>
            </a:pPr>
            <a:r>
              <a:rPr lang="fr-FR" dirty="0" smtClean="0"/>
              <a:t>1,2,3,4,5, et 6 sont des taxons (groupes) actuels</a:t>
            </a:r>
          </a:p>
          <a:p>
            <a:pPr>
              <a:buFont typeface="Wingdings" pitchFamily="2" charset="2"/>
              <a:buChar char="q"/>
            </a:pPr>
            <a:r>
              <a:rPr lang="fr-FR" dirty="0" err="1" smtClean="0"/>
              <a:t>a,b,c</a:t>
            </a:r>
            <a:r>
              <a:rPr lang="fr-FR" dirty="0" smtClean="0"/>
              <a:t> et d sont des taxons actuels </a:t>
            </a:r>
          </a:p>
          <a:p>
            <a:pPr>
              <a:buFont typeface="Wingdings" pitchFamily="2" charset="2"/>
              <a:buChar char="q"/>
            </a:pPr>
            <a:r>
              <a:rPr lang="fr-FR" dirty="0" smtClean="0"/>
              <a:t>1,2,5 et 6 sont des taxons actuels et 3 et 4 des taxons disparus</a:t>
            </a:r>
          </a:p>
          <a:p>
            <a:pPr>
              <a:buFont typeface="Wingdings" pitchFamily="2" charset="2"/>
              <a:buChar char="q"/>
            </a:pPr>
            <a:r>
              <a:rPr lang="fr-FR" dirty="0" smtClean="0"/>
              <a:t>a est l’ancêtre commun exclusif de 1 et 2 , b est l’ancêtre commun à tous ,</a:t>
            </a:r>
          </a:p>
          <a:p>
            <a:r>
              <a:rPr lang="fr-FR" dirty="0" smtClean="0"/>
              <a:t> c est l’ancêtre commun de 4,5 et 6 et d est l ’ancêtre commun exclusif de 5 et 6</a:t>
            </a:r>
          </a:p>
          <a:p>
            <a:pPr>
              <a:buFont typeface="Wingdings" pitchFamily="2" charset="2"/>
              <a:buChar char="q"/>
            </a:pPr>
            <a:r>
              <a:rPr lang="fr-FR" dirty="0" smtClean="0"/>
              <a:t>b représente LUCA</a:t>
            </a:r>
          </a:p>
          <a:p>
            <a:pPr>
              <a:buFont typeface="Wingdings" pitchFamily="2" charset="2"/>
              <a:buChar char="q"/>
            </a:pPr>
            <a:r>
              <a:rPr lang="fr-FR" dirty="0" smtClean="0"/>
              <a:t>La lignée évolutive de 6 est plus longue que celle de 5, il est donc plus évolué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  <p:grpSp>
        <p:nvGrpSpPr>
          <p:cNvPr id="35" name="Groupe 34"/>
          <p:cNvGrpSpPr/>
          <p:nvPr/>
        </p:nvGrpSpPr>
        <p:grpSpPr>
          <a:xfrm>
            <a:off x="6816080" y="3933056"/>
            <a:ext cx="5256584" cy="2376264"/>
            <a:chOff x="2927648" y="4221088"/>
            <a:chExt cx="5256584" cy="2376264"/>
          </a:xfrm>
        </p:grpSpPr>
        <p:cxnSp>
          <p:nvCxnSpPr>
            <p:cNvPr id="4" name="Connecteur droit 3"/>
            <p:cNvCxnSpPr/>
            <p:nvPr/>
          </p:nvCxnSpPr>
          <p:spPr>
            <a:xfrm>
              <a:off x="3287688" y="4653136"/>
              <a:ext cx="2160240" cy="12961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" name="Connecteur droit 4"/>
            <p:cNvCxnSpPr/>
            <p:nvPr/>
          </p:nvCxnSpPr>
          <p:spPr>
            <a:xfrm flipH="1">
              <a:off x="5447928" y="4653136"/>
              <a:ext cx="2088232" cy="130452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" name="ZoneTexte 9"/>
            <p:cNvSpPr txBox="1"/>
            <p:nvPr/>
          </p:nvSpPr>
          <p:spPr>
            <a:xfrm>
              <a:off x="2927648" y="4221088"/>
              <a:ext cx="525658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/>
              <a:r>
                <a:rPr lang="fr-FR" dirty="0" smtClean="0"/>
                <a:t>   1             2                                                   5              6</a:t>
              </a:r>
            </a:p>
            <a:p>
              <a:pPr marL="342900" indent="-342900"/>
              <a:r>
                <a:rPr lang="fr-FR" dirty="0" smtClean="0"/>
                <a:t>                                                       4</a:t>
              </a:r>
            </a:p>
            <a:p>
              <a:pPr marL="342900" indent="-342900"/>
              <a:r>
                <a:rPr lang="fr-FR" dirty="0" smtClean="0"/>
                <a:t>                      </a:t>
              </a:r>
            </a:p>
            <a:p>
              <a:pPr marL="342900" indent="-342900"/>
              <a:r>
                <a:rPr lang="fr-FR" dirty="0" smtClean="0"/>
                <a:t>                                             3</a:t>
              </a:r>
              <a:endParaRPr lang="fr-FR" dirty="0"/>
            </a:p>
          </p:txBody>
        </p:sp>
        <p:cxnSp>
          <p:nvCxnSpPr>
            <p:cNvPr id="11" name="Connecteur droit 10"/>
            <p:cNvCxnSpPr/>
            <p:nvPr/>
          </p:nvCxnSpPr>
          <p:spPr>
            <a:xfrm flipV="1">
              <a:off x="3647728" y="4581128"/>
              <a:ext cx="288032" cy="28803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Connecteur droit 16"/>
            <p:cNvCxnSpPr/>
            <p:nvPr/>
          </p:nvCxnSpPr>
          <p:spPr>
            <a:xfrm flipV="1">
              <a:off x="5447928" y="5445224"/>
              <a:ext cx="0" cy="115212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Connecteur droit 20"/>
            <p:cNvCxnSpPr/>
            <p:nvPr/>
          </p:nvCxnSpPr>
          <p:spPr>
            <a:xfrm>
              <a:off x="5951984" y="4869160"/>
              <a:ext cx="576064" cy="43204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Connecteur droit 26"/>
            <p:cNvCxnSpPr/>
            <p:nvPr/>
          </p:nvCxnSpPr>
          <p:spPr>
            <a:xfrm>
              <a:off x="6816080" y="4581128"/>
              <a:ext cx="360040" cy="28803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1" name="ZoneTexte 30"/>
            <p:cNvSpPr txBox="1"/>
            <p:nvPr/>
          </p:nvSpPr>
          <p:spPr>
            <a:xfrm>
              <a:off x="3359696" y="4797152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a</a:t>
              </a:r>
              <a:endParaRPr lang="fr-FR" dirty="0"/>
            </a:p>
          </p:txBody>
        </p:sp>
        <p:sp>
          <p:nvSpPr>
            <p:cNvPr id="32" name="ZoneTexte 31"/>
            <p:cNvSpPr txBox="1"/>
            <p:nvPr/>
          </p:nvSpPr>
          <p:spPr>
            <a:xfrm>
              <a:off x="5159896" y="6021288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b</a:t>
              </a:r>
              <a:endParaRPr lang="fr-FR" dirty="0"/>
            </a:p>
          </p:txBody>
        </p:sp>
        <p:sp>
          <p:nvSpPr>
            <p:cNvPr id="33" name="ZoneTexte 32"/>
            <p:cNvSpPr txBox="1"/>
            <p:nvPr/>
          </p:nvSpPr>
          <p:spPr>
            <a:xfrm>
              <a:off x="6456040" y="5229200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c</a:t>
              </a:r>
              <a:endParaRPr lang="fr-FR" dirty="0"/>
            </a:p>
          </p:txBody>
        </p:sp>
        <p:sp>
          <p:nvSpPr>
            <p:cNvPr id="34" name="ZoneTexte 33"/>
            <p:cNvSpPr txBox="1"/>
            <p:nvPr/>
          </p:nvSpPr>
          <p:spPr>
            <a:xfrm>
              <a:off x="7104112" y="4869160"/>
              <a:ext cx="6480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d</a:t>
              </a:r>
              <a:endParaRPr lang="fr-FR" dirty="0"/>
            </a:p>
          </p:txBody>
        </p:sp>
      </p:grpSp>
      <p:sp>
        <p:nvSpPr>
          <p:cNvPr id="36" name="Flèche droite 35"/>
          <p:cNvSpPr/>
          <p:nvPr/>
        </p:nvSpPr>
        <p:spPr>
          <a:xfrm>
            <a:off x="407368" y="1196752"/>
            <a:ext cx="360040" cy="288032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Flèche droite 36"/>
          <p:cNvSpPr/>
          <p:nvPr/>
        </p:nvSpPr>
        <p:spPr>
          <a:xfrm>
            <a:off x="407368" y="2852936"/>
            <a:ext cx="360040" cy="288032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Flèche droite 37"/>
          <p:cNvSpPr/>
          <p:nvPr/>
        </p:nvSpPr>
        <p:spPr>
          <a:xfrm>
            <a:off x="407368" y="3429000"/>
            <a:ext cx="360040" cy="288032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Flèche droite 38"/>
          <p:cNvSpPr/>
          <p:nvPr/>
        </p:nvSpPr>
        <p:spPr>
          <a:xfrm>
            <a:off x="407368" y="5085184"/>
            <a:ext cx="360040" cy="288032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Flèche droite 39"/>
          <p:cNvSpPr/>
          <p:nvPr/>
        </p:nvSpPr>
        <p:spPr>
          <a:xfrm>
            <a:off x="407368" y="5373216"/>
            <a:ext cx="360040" cy="288032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1" name="Connecteur droit 40"/>
          <p:cNvCxnSpPr/>
          <p:nvPr/>
        </p:nvCxnSpPr>
        <p:spPr>
          <a:xfrm>
            <a:off x="6672064" y="548680"/>
            <a:ext cx="21602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3" name="Connecteur droit 42"/>
          <p:cNvCxnSpPr/>
          <p:nvPr/>
        </p:nvCxnSpPr>
        <p:spPr>
          <a:xfrm>
            <a:off x="6312024" y="764704"/>
            <a:ext cx="115212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5" name="Connecteur droit 44"/>
          <p:cNvCxnSpPr/>
          <p:nvPr/>
        </p:nvCxnSpPr>
        <p:spPr>
          <a:xfrm>
            <a:off x="5879976" y="1052736"/>
            <a:ext cx="187220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7" name="Connecteur droit 46"/>
          <p:cNvCxnSpPr/>
          <p:nvPr/>
        </p:nvCxnSpPr>
        <p:spPr>
          <a:xfrm>
            <a:off x="839416" y="2708920"/>
            <a:ext cx="136815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9" name="Connecteur droit 48"/>
          <p:cNvCxnSpPr/>
          <p:nvPr/>
        </p:nvCxnSpPr>
        <p:spPr>
          <a:xfrm>
            <a:off x="3287688" y="3284984"/>
            <a:ext cx="36004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1" name="Connecteur droit 50"/>
          <p:cNvCxnSpPr/>
          <p:nvPr/>
        </p:nvCxnSpPr>
        <p:spPr>
          <a:xfrm>
            <a:off x="4871864" y="4725144"/>
            <a:ext cx="50405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3" name="Connecteur droit 52"/>
          <p:cNvCxnSpPr/>
          <p:nvPr/>
        </p:nvCxnSpPr>
        <p:spPr>
          <a:xfrm>
            <a:off x="2783632" y="5013176"/>
            <a:ext cx="122413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6" name="Connecteur droit 55"/>
          <p:cNvCxnSpPr/>
          <p:nvPr/>
        </p:nvCxnSpPr>
        <p:spPr>
          <a:xfrm>
            <a:off x="2351584" y="6093296"/>
            <a:ext cx="36004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8" name="Connecteur droit 57"/>
          <p:cNvCxnSpPr/>
          <p:nvPr/>
        </p:nvCxnSpPr>
        <p:spPr>
          <a:xfrm>
            <a:off x="3647728" y="6381328"/>
            <a:ext cx="93610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9" name="Connecteur droit 58"/>
          <p:cNvCxnSpPr/>
          <p:nvPr/>
        </p:nvCxnSpPr>
        <p:spPr>
          <a:xfrm>
            <a:off x="7248128" y="6381328"/>
            <a:ext cx="93610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8" grpId="0" animBg="1"/>
      <p:bldP spid="39" grpId="0" animBg="1"/>
      <p:bldP spid="4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="" xmlns:a16="http://schemas.microsoft.com/office/drawing/2014/main" id="{66568C07-0C42-4913-8142-26D98D33204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4315" y="0"/>
            <a:ext cx="1006337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52529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="" xmlns:a16="http://schemas.microsoft.com/office/drawing/2014/main" id="{2212F976-597A-4524-9C72-FCAC8A34887E}"/>
              </a:ext>
            </a:extLst>
          </p:cNvPr>
          <p:cNvSpPr txBox="1"/>
          <p:nvPr/>
        </p:nvSpPr>
        <p:spPr>
          <a:xfrm>
            <a:off x="0" y="0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00B050"/>
                </a:solidFill>
              </a:rPr>
              <a:t>La dénomination de l’homme </a:t>
            </a:r>
            <a:r>
              <a:rPr lang="fr-FR" sz="2400" b="1" dirty="0" smtClean="0">
                <a:solidFill>
                  <a:srgbClr val="00B050"/>
                </a:solidFill>
              </a:rPr>
              <a:t>moderne</a:t>
            </a:r>
            <a:endParaRPr lang="fr-FR" sz="2400" b="1" dirty="0">
              <a:solidFill>
                <a:srgbClr val="00B050"/>
              </a:solidFill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="" xmlns:a16="http://schemas.microsoft.com/office/drawing/2014/main" id="{E36698BB-5713-4734-BC08-86C086E9B5E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21235" t="5517" r="16002" b="31034"/>
          <a:stretch/>
        </p:blipFill>
        <p:spPr>
          <a:xfrm>
            <a:off x="191344" y="1772816"/>
            <a:ext cx="2641916" cy="328711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="" xmlns:a16="http://schemas.microsoft.com/office/drawing/2014/main" id="{E64EBA2B-DE5E-4412-AA3A-E8615C74A987}"/>
              </a:ext>
            </a:extLst>
          </p:cNvPr>
          <p:cNvSpPr txBox="1"/>
          <p:nvPr/>
        </p:nvSpPr>
        <p:spPr>
          <a:xfrm>
            <a:off x="335360" y="6309320"/>
            <a:ext cx="612068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/>
              <a:t>La classification ordonne avec comme unité de base l’espèce</a:t>
            </a:r>
          </a:p>
        </p:txBody>
      </p:sp>
      <p:pic>
        <p:nvPicPr>
          <p:cNvPr id="9220" name="Picture 4" descr="History of Homo sapiens | Ask An Anthropologis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80336" y="692696"/>
            <a:ext cx="6738966" cy="4680520"/>
          </a:xfrm>
          <a:prstGeom prst="rect">
            <a:avLst/>
          </a:prstGeom>
          <a:noFill/>
        </p:spPr>
      </p:pic>
      <p:sp>
        <p:nvSpPr>
          <p:cNvPr id="9" name="Ellipse 8"/>
          <p:cNvSpPr/>
          <p:nvPr/>
        </p:nvSpPr>
        <p:spPr>
          <a:xfrm>
            <a:off x="3071664" y="548680"/>
            <a:ext cx="8568952" cy="525658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2783632" y="332656"/>
            <a:ext cx="9289032" cy="59766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7608168" y="5805264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Règne : animal</a:t>
            </a:r>
            <a:endParaRPr lang="fr-FR" b="1" dirty="0"/>
          </a:p>
        </p:txBody>
      </p:sp>
      <p:sp>
        <p:nvSpPr>
          <p:cNvPr id="13" name="ZoneTexte 12"/>
          <p:cNvSpPr txBox="1"/>
          <p:nvPr/>
        </p:nvSpPr>
        <p:spPr>
          <a:xfrm>
            <a:off x="6456040" y="5301208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Embranchement : chordés</a:t>
            </a:r>
            <a:endParaRPr lang="fr-FR" b="1" dirty="0"/>
          </a:p>
        </p:txBody>
      </p:sp>
      <p:sp>
        <p:nvSpPr>
          <p:cNvPr id="14" name="ZoneTexte 13"/>
          <p:cNvSpPr txBox="1"/>
          <p:nvPr/>
        </p:nvSpPr>
        <p:spPr>
          <a:xfrm>
            <a:off x="5231904" y="4869160"/>
            <a:ext cx="2160240" cy="369332"/>
          </a:xfrm>
          <a:prstGeom prst="rect">
            <a:avLst/>
          </a:prstGeom>
          <a:solidFill>
            <a:srgbClr val="CCFF99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/>
              <a:t>Classe: mammifères</a:t>
            </a:r>
            <a:endParaRPr lang="fr-FR" b="1" dirty="0"/>
          </a:p>
        </p:txBody>
      </p:sp>
      <p:sp>
        <p:nvSpPr>
          <p:cNvPr id="18" name="ZoneTexte 17"/>
          <p:cNvSpPr txBox="1"/>
          <p:nvPr/>
        </p:nvSpPr>
        <p:spPr>
          <a:xfrm>
            <a:off x="4943872" y="4437112"/>
            <a:ext cx="1872208" cy="369332"/>
          </a:xfrm>
          <a:prstGeom prst="rect">
            <a:avLst/>
          </a:prstGeom>
          <a:solidFill>
            <a:srgbClr val="99FFCC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/>
              <a:t>Ordre : primates</a:t>
            </a:r>
            <a:endParaRPr lang="fr-FR" b="1" dirty="0"/>
          </a:p>
        </p:txBody>
      </p:sp>
      <p:sp>
        <p:nvSpPr>
          <p:cNvPr id="19" name="ZoneTexte 18"/>
          <p:cNvSpPr txBox="1"/>
          <p:nvPr/>
        </p:nvSpPr>
        <p:spPr>
          <a:xfrm>
            <a:off x="4223792" y="4005064"/>
            <a:ext cx="2160240" cy="369332"/>
          </a:xfrm>
          <a:prstGeom prst="rect">
            <a:avLst/>
          </a:prstGeom>
          <a:solidFill>
            <a:srgbClr val="66FFCC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/>
              <a:t>Famille</a:t>
            </a:r>
            <a:r>
              <a:rPr lang="fr-FR" b="1" smtClean="0"/>
              <a:t>: hominoïdes</a:t>
            </a:r>
            <a:endParaRPr lang="fr-FR" b="1" dirty="0"/>
          </a:p>
        </p:txBody>
      </p:sp>
      <p:sp>
        <p:nvSpPr>
          <p:cNvPr id="20" name="ZoneTexte 19"/>
          <p:cNvSpPr txBox="1"/>
          <p:nvPr/>
        </p:nvSpPr>
        <p:spPr>
          <a:xfrm>
            <a:off x="4007768" y="3645024"/>
            <a:ext cx="1728192" cy="369332"/>
          </a:xfrm>
          <a:prstGeom prst="rect">
            <a:avLst/>
          </a:prstGeom>
          <a:solidFill>
            <a:srgbClr val="66CCFF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/>
              <a:t>Genre: Homo</a:t>
            </a:r>
            <a:endParaRPr lang="fr-FR" b="1" dirty="0"/>
          </a:p>
        </p:txBody>
      </p:sp>
      <p:sp>
        <p:nvSpPr>
          <p:cNvPr id="21" name="ZoneTexte 20"/>
          <p:cNvSpPr txBox="1"/>
          <p:nvPr/>
        </p:nvSpPr>
        <p:spPr>
          <a:xfrm>
            <a:off x="4439816" y="2924944"/>
            <a:ext cx="936104" cy="646331"/>
          </a:xfrm>
          <a:prstGeom prst="rect">
            <a:avLst/>
          </a:prstGeom>
          <a:solidFill>
            <a:srgbClr val="3399FF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/>
              <a:t>Espèce: </a:t>
            </a:r>
          </a:p>
          <a:p>
            <a:r>
              <a:rPr lang="fr-FR" b="1" dirty="0" smtClean="0"/>
              <a:t>sapiens</a:t>
            </a:r>
            <a:endParaRPr lang="fr-FR" b="1" dirty="0"/>
          </a:p>
        </p:txBody>
      </p:sp>
    </p:spTree>
    <p:extLst>
      <p:ext uri="{BB962C8B-B14F-4D97-AF65-F5344CB8AC3E}">
        <p14:creationId xmlns="" xmlns:p14="http://schemas.microsoft.com/office/powerpoint/2010/main" val="3844447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="" xmlns:a16="http://schemas.microsoft.com/office/drawing/2014/main" id="{DFB65296-E579-4F2F-A929-E2E668285AB7}"/>
              </a:ext>
            </a:extLst>
          </p:cNvPr>
          <p:cNvSpPr txBox="1"/>
          <p:nvPr/>
        </p:nvSpPr>
        <p:spPr>
          <a:xfrm>
            <a:off x="210207" y="1305259"/>
            <a:ext cx="5565228" cy="230832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B050"/>
                </a:solidFill>
              </a:rPr>
              <a:t>À quoi sert cette classification?</a:t>
            </a:r>
          </a:p>
          <a:p>
            <a:endParaRPr lang="fr-FR" dirty="0"/>
          </a:p>
          <a:p>
            <a:r>
              <a:rPr lang="fr-FR" dirty="0"/>
              <a:t>Satisfaire notre gout de l’ordre</a:t>
            </a:r>
          </a:p>
          <a:p>
            <a:r>
              <a:rPr lang="fr-FR" dirty="0"/>
              <a:t>Permettre aux scientifiques de différentes nations de s’y retrouver !</a:t>
            </a:r>
          </a:p>
          <a:p>
            <a:r>
              <a:rPr lang="fr-FR" dirty="0"/>
              <a:t>Comprendre les liens et répartitions actuelles des espèces … </a:t>
            </a:r>
          </a:p>
          <a:p>
            <a:endParaRPr lang="fr-FR" dirty="0"/>
          </a:p>
        </p:txBody>
      </p:sp>
      <p:sp>
        <p:nvSpPr>
          <p:cNvPr id="3" name="ZoneTexte 2">
            <a:extLst>
              <a:ext uri="{FF2B5EF4-FFF2-40B4-BE49-F238E27FC236}">
                <a16:creationId xmlns="" xmlns:a16="http://schemas.microsoft.com/office/drawing/2014/main" id="{42FF4DCA-6B2C-4B16-BD91-AAD9E2E73F63}"/>
              </a:ext>
            </a:extLst>
          </p:cNvPr>
          <p:cNvSpPr txBox="1"/>
          <p:nvPr/>
        </p:nvSpPr>
        <p:spPr>
          <a:xfrm>
            <a:off x="6416566" y="283779"/>
            <a:ext cx="5428593" cy="2123658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B050"/>
                </a:solidFill>
              </a:rPr>
              <a:t>L’unité de base: </a:t>
            </a:r>
            <a:r>
              <a:rPr lang="fr-FR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l’espèce</a:t>
            </a:r>
            <a:r>
              <a:rPr lang="fr-FR" b="1" dirty="0">
                <a:solidFill>
                  <a:srgbClr val="00B050"/>
                </a:solidFill>
              </a:rPr>
              <a:t>….comment la définir?</a:t>
            </a:r>
          </a:p>
          <a:p>
            <a:endParaRPr lang="fr-FR" dirty="0"/>
          </a:p>
          <a:p>
            <a:r>
              <a:rPr lang="fr-FR" dirty="0"/>
              <a:t>Appartiennent à la même espèce des organismes ayant des ressemblances morpho anatomiques et  comportementales  et </a:t>
            </a:r>
            <a:r>
              <a:rPr lang="fr-FR" b="1" u="sng" dirty="0"/>
              <a:t>pouvant avoir une descendance fertile</a:t>
            </a:r>
            <a:r>
              <a:rPr lang="fr-FR" dirty="0"/>
              <a:t>, soit génétiquement proches.</a:t>
            </a:r>
          </a:p>
          <a:p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="" xmlns:a16="http://schemas.microsoft.com/office/drawing/2014/main" id="{2CB3612C-F664-4F9F-B13D-8F45F2FFBE69}"/>
              </a:ext>
            </a:extLst>
          </p:cNvPr>
          <p:cNvSpPr txBox="1"/>
          <p:nvPr/>
        </p:nvSpPr>
        <p:spPr>
          <a:xfrm>
            <a:off x="867103" y="3906031"/>
            <a:ext cx="8875987" cy="175432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B050"/>
                </a:solidFill>
              </a:rPr>
              <a:t>De la classification linnéenne à la classification phylogénétique:</a:t>
            </a:r>
          </a:p>
          <a:p>
            <a:endParaRPr lang="fr-FR" b="1" dirty="0">
              <a:solidFill>
                <a:srgbClr val="00B050"/>
              </a:solidFill>
            </a:endParaRPr>
          </a:p>
          <a:p>
            <a:r>
              <a:rPr lang="fr-FR" dirty="0"/>
              <a:t>La classification linnéenne est comparative</a:t>
            </a:r>
          </a:p>
          <a:p>
            <a:r>
              <a:rPr lang="fr-FR" dirty="0"/>
              <a:t>La classification phylogénétique est évolutive </a:t>
            </a:r>
          </a:p>
          <a:p>
            <a:endParaRPr lang="fr-FR" dirty="0"/>
          </a:p>
          <a:p>
            <a:r>
              <a:rPr lang="fr-FR" dirty="0"/>
              <a:t>Les deux sont liées  </a:t>
            </a:r>
            <a:r>
              <a:rPr lang="fr-FR" dirty="0" smtClean="0"/>
              <a:t>! Parfois en désaccord…</a:t>
            </a:r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="" xmlns:a16="http://schemas.microsoft.com/office/drawing/2014/main" id="{1BBA8198-3030-49EF-A5EF-F3E1F1C88FD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61053" y="283779"/>
            <a:ext cx="1906876" cy="1754326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="" xmlns:a16="http://schemas.microsoft.com/office/drawing/2014/main" id="{ADB8F0AC-5124-4A86-AD34-B1FDDE1C958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b="7816"/>
          <a:stretch/>
        </p:blipFill>
        <p:spPr>
          <a:xfrm>
            <a:off x="8892868" y="2038105"/>
            <a:ext cx="2952291" cy="2267381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="" xmlns:a16="http://schemas.microsoft.com/office/drawing/2014/main" id="{4EB081BF-A54E-48A0-984D-D75B0364A99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t="8917"/>
          <a:stretch/>
        </p:blipFill>
        <p:spPr>
          <a:xfrm>
            <a:off x="5422497" y="4287521"/>
            <a:ext cx="4672761" cy="253043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49095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="" xmlns:a16="http://schemas.microsoft.com/office/drawing/2014/main" id="{C43100A1-4F75-4C15-81B9-4024E56DE9FA}"/>
              </a:ext>
            </a:extLst>
          </p:cNvPr>
          <p:cNvSpPr txBox="1"/>
          <p:nvPr/>
        </p:nvSpPr>
        <p:spPr>
          <a:xfrm>
            <a:off x="0" y="0"/>
            <a:ext cx="97746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 arguments de classification: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="" xmlns:a16="http://schemas.microsoft.com/office/drawing/2014/main" id="{651B5034-FF38-463C-AC1C-C05111AB120E}"/>
              </a:ext>
            </a:extLst>
          </p:cNvPr>
          <p:cNvSpPr txBox="1"/>
          <p:nvPr/>
        </p:nvSpPr>
        <p:spPr>
          <a:xfrm>
            <a:off x="5807968" y="116632"/>
            <a:ext cx="81823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00B050"/>
                </a:solidFill>
              </a:rPr>
              <a:t>Des comparaisons morpho-anatomiques 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="" xmlns:a16="http://schemas.microsoft.com/office/drawing/2014/main" id="{A155901C-A8B9-4AC6-94A0-0E8E2416DAB7}"/>
              </a:ext>
            </a:extLst>
          </p:cNvPr>
          <p:cNvSpPr txBox="1"/>
          <p:nvPr/>
        </p:nvSpPr>
        <p:spPr>
          <a:xfrm>
            <a:off x="3664003" y="887101"/>
            <a:ext cx="3090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>
                <a:solidFill>
                  <a:schemeClr val="accent4">
                    <a:lumMod val="75000"/>
                  </a:schemeClr>
                </a:solidFill>
              </a:rPr>
              <a:t>Des évidences : 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="" xmlns:a16="http://schemas.microsoft.com/office/drawing/2014/main" id="{65FDEDFE-E75D-4BF9-9621-5576FCE2025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3649" y="887101"/>
            <a:ext cx="2619375" cy="1743075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="" xmlns:a16="http://schemas.microsoft.com/office/drawing/2014/main" id="{56A09AF1-FD67-4983-95C6-8F3077AD739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3648" y="2858368"/>
            <a:ext cx="2619375" cy="1743075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="" xmlns:a16="http://schemas.microsoft.com/office/drawing/2014/main" id="{A3C53FF5-6E78-4563-8F4E-B999E104275E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3647" y="4829635"/>
            <a:ext cx="2619375" cy="1847850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="" xmlns:a16="http://schemas.microsoft.com/office/drawing/2014/main" id="{B7E1DB99-5297-4C01-BBED-991DB092C2A4}"/>
              </a:ext>
            </a:extLst>
          </p:cNvPr>
          <p:cNvSpPr txBox="1"/>
          <p:nvPr/>
        </p:nvSpPr>
        <p:spPr>
          <a:xfrm>
            <a:off x="3664003" y="1639614"/>
            <a:ext cx="261937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Dissemblables et d’espèces différentes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Dissemblables mais </a:t>
            </a:r>
            <a:r>
              <a:rPr lang="fr-FR" dirty="0" smtClean="0"/>
              <a:t>apparentés</a:t>
            </a:r>
          </a:p>
          <a:p>
            <a:r>
              <a:rPr lang="fr-FR" dirty="0" smtClean="0"/>
              <a:t>(même famille)</a:t>
            </a:r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Très ressemblants et de même espèce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="" xmlns:a16="http://schemas.microsoft.com/office/drawing/2014/main" id="{5531E5AD-577A-4ECC-BDA0-5CAFF4FF41E2}"/>
              </a:ext>
            </a:extLst>
          </p:cNvPr>
          <p:cNvSpPr txBox="1"/>
          <p:nvPr/>
        </p:nvSpPr>
        <p:spPr>
          <a:xfrm>
            <a:off x="9601200" y="887101"/>
            <a:ext cx="2287151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>
                <a:solidFill>
                  <a:schemeClr val="accent4">
                    <a:lumMod val="75000"/>
                  </a:schemeClr>
                </a:solidFill>
              </a:rPr>
              <a:t>Des pièges :</a:t>
            </a:r>
          </a:p>
          <a:p>
            <a:endParaRPr lang="fr-FR" dirty="0"/>
          </a:p>
          <a:p>
            <a:r>
              <a:rPr lang="fr-FR" dirty="0" smtClean="0"/>
              <a:t>Très ressemblants </a:t>
            </a:r>
            <a:r>
              <a:rPr lang="fr-FR" dirty="0"/>
              <a:t>mais d’espèces différentes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Dissemblables mais de même </a:t>
            </a:r>
            <a:r>
              <a:rPr lang="fr-FR" dirty="0" smtClean="0"/>
              <a:t>espèce (dimorphisme sexuel)</a:t>
            </a:r>
          </a:p>
          <a:p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Ressemblants mais sans descendance fertile donc d’espèces différentes</a:t>
            </a:r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pic>
        <p:nvPicPr>
          <p:cNvPr id="10" name="Image 9">
            <a:extLst>
              <a:ext uri="{FF2B5EF4-FFF2-40B4-BE49-F238E27FC236}">
                <a16:creationId xmlns="" xmlns:a16="http://schemas.microsoft.com/office/drawing/2014/main" id="{BCED255B-4787-42F9-BE31-CCFC61CE4B45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672064" y="2708920"/>
            <a:ext cx="2438400" cy="1609725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="" xmlns:a16="http://schemas.microsoft.com/office/drawing/2014/main" id="{C2627C6D-BB58-439D-92DE-50C1D94501C6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672064" y="692696"/>
            <a:ext cx="2476500" cy="1847850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="" xmlns:a16="http://schemas.microsoft.com/office/drawing/2014/main" id="{7FC7E3DA-110B-4620-AA5E-60B1B52477B1}"/>
              </a:ext>
            </a:extLst>
          </p:cNvPr>
          <p:cNvSpPr txBox="1"/>
          <p:nvPr/>
        </p:nvSpPr>
        <p:spPr>
          <a:xfrm>
            <a:off x="3215680" y="6309320"/>
            <a:ext cx="7300585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/>
              <a:t>Les ressemblances morpho anatomiques seules sont insuffisantes</a:t>
            </a:r>
          </a:p>
        </p:txBody>
      </p:sp>
      <p:pic>
        <p:nvPicPr>
          <p:cNvPr id="6146" name="Picture 2" descr="Le cheval et l'âne - Site de domaine-avallon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72064" y="4365104"/>
            <a:ext cx="2520279" cy="1831107"/>
          </a:xfrm>
          <a:prstGeom prst="rect">
            <a:avLst/>
          </a:prstGeom>
          <a:noFill/>
        </p:spPr>
      </p:pic>
      <p:sp>
        <p:nvSpPr>
          <p:cNvPr id="14" name="ZoneTexte 13"/>
          <p:cNvSpPr txBox="1"/>
          <p:nvPr/>
        </p:nvSpPr>
        <p:spPr>
          <a:xfrm>
            <a:off x="6384032" y="4437112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 smtClean="0">
                <a:latin typeface="Goudy Old Style" pitchFamily="18" charset="0"/>
              </a:rPr>
              <a:t>jument</a:t>
            </a:r>
            <a:endParaRPr lang="fr-FR" b="1" i="1" dirty="0">
              <a:latin typeface="Goudy Old Style" pitchFamily="18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8616280" y="4869160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 smtClean="0">
                <a:latin typeface="Goudy Old Style" pitchFamily="18" charset="0"/>
              </a:rPr>
              <a:t>ânesse</a:t>
            </a:r>
            <a:endParaRPr lang="fr-FR" b="1" i="1" dirty="0">
              <a:latin typeface="Goudy Old Style" pitchFamily="18" charset="0"/>
            </a:endParaRPr>
          </a:p>
        </p:txBody>
      </p:sp>
      <p:sp>
        <p:nvSpPr>
          <p:cNvPr id="17" name="Arc 16"/>
          <p:cNvSpPr/>
          <p:nvPr/>
        </p:nvSpPr>
        <p:spPr>
          <a:xfrm>
            <a:off x="6816080" y="4869160"/>
            <a:ext cx="936104" cy="1440160"/>
          </a:xfrm>
          <a:prstGeom prst="arc">
            <a:avLst>
              <a:gd name="adj1" fmla="val 16397411"/>
              <a:gd name="adj2" fmla="val 0"/>
            </a:avLst>
          </a:prstGeom>
          <a:ln w="38100">
            <a:headEnd type="none" w="med" len="med"/>
            <a:tailEnd type="triangl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Arc 17"/>
          <p:cNvSpPr/>
          <p:nvPr/>
        </p:nvSpPr>
        <p:spPr>
          <a:xfrm flipH="1">
            <a:off x="7752184" y="5021560"/>
            <a:ext cx="1584176" cy="1440160"/>
          </a:xfrm>
          <a:prstGeom prst="arc">
            <a:avLst>
              <a:gd name="adj1" fmla="val 16397411"/>
              <a:gd name="adj2" fmla="val 20654455"/>
            </a:avLst>
          </a:prstGeom>
          <a:ln w="38100">
            <a:headEnd type="none" w="med" len="med"/>
            <a:tailEnd type="triangl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Arc 18"/>
          <p:cNvSpPr/>
          <p:nvPr/>
        </p:nvSpPr>
        <p:spPr>
          <a:xfrm>
            <a:off x="6312024" y="4653136"/>
            <a:ext cx="1944216" cy="1656184"/>
          </a:xfrm>
          <a:prstGeom prst="arc">
            <a:avLst>
              <a:gd name="adj1" fmla="val 16350337"/>
              <a:gd name="adj2" fmla="val 21201469"/>
            </a:avLst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Arc 19"/>
          <p:cNvSpPr/>
          <p:nvPr/>
        </p:nvSpPr>
        <p:spPr>
          <a:xfrm flipH="1">
            <a:off x="8256240" y="4797152"/>
            <a:ext cx="576064" cy="1368152"/>
          </a:xfrm>
          <a:prstGeom prst="arc">
            <a:avLst>
              <a:gd name="adj1" fmla="val 16397411"/>
              <a:gd name="adj2" fmla="val 0"/>
            </a:avLst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059405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 animBg="1"/>
      <p:bldP spid="14" grpId="0"/>
      <p:bldP spid="15" grpId="0"/>
      <p:bldP spid="17" grpId="0" animBg="1"/>
      <p:bldP spid="18" grpId="0" animBg="1"/>
      <p:bldP spid="19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="" xmlns:a16="http://schemas.microsoft.com/office/drawing/2014/main" id="{F9A0F5C5-029F-4FBA-BA53-109202F1F55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3453" y="1581630"/>
            <a:ext cx="5552546" cy="3694739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="" xmlns:a16="http://schemas.microsoft.com/office/drawing/2014/main" id="{FF9F6C30-EAD2-4D65-AA70-3FC0D4370CC7}"/>
              </a:ext>
            </a:extLst>
          </p:cNvPr>
          <p:cNvSpPr txBox="1"/>
          <p:nvPr/>
        </p:nvSpPr>
        <p:spPr>
          <a:xfrm>
            <a:off x="2942896" y="335596"/>
            <a:ext cx="63062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00B050"/>
                </a:solidFill>
              </a:rPr>
              <a:t>Des comparaisons comportementales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="" xmlns:a16="http://schemas.microsoft.com/office/drawing/2014/main" id="{E289AACC-30A3-4BA0-922C-A5B13CA65DE6}"/>
              </a:ext>
            </a:extLst>
          </p:cNvPr>
          <p:cNvSpPr txBox="1"/>
          <p:nvPr/>
        </p:nvSpPr>
        <p:spPr>
          <a:xfrm>
            <a:off x="6725494" y="3786777"/>
            <a:ext cx="4524704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/>
              <a:t>Des comportements permettant une identification comme partenaires sexuels est indispensable pour appartenir à la même espèce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65716C23-3D0A-4A77-9BD2-E2CA70350CEF}"/>
              </a:ext>
            </a:extLst>
          </p:cNvPr>
          <p:cNvSpPr/>
          <p:nvPr/>
        </p:nvSpPr>
        <p:spPr>
          <a:xfrm>
            <a:off x="6465363" y="1593895"/>
            <a:ext cx="504496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dirty="0"/>
          </a:p>
          <a:p>
            <a:r>
              <a:rPr lang="fr-FR" dirty="0"/>
              <a:t>Ressemblances physiques mais non comportementales  et donc espèces différentes</a:t>
            </a:r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410013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="" xmlns:a16="http://schemas.microsoft.com/office/drawing/2014/main" id="{EE46149A-5695-4893-B200-CAE355456FD6}"/>
              </a:ext>
            </a:extLst>
          </p:cNvPr>
          <p:cNvSpPr txBox="1"/>
          <p:nvPr/>
        </p:nvSpPr>
        <p:spPr>
          <a:xfrm>
            <a:off x="4359823" y="69750"/>
            <a:ext cx="71575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00B050"/>
                </a:solidFill>
              </a:rPr>
              <a:t>Des comparaisons moléculaires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="" xmlns:a16="http://schemas.microsoft.com/office/drawing/2014/main" id="{AA5B7B38-78E6-4521-AD49-AFF6A4B0853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2329" y="1081737"/>
            <a:ext cx="3981450" cy="400050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="" xmlns:a16="http://schemas.microsoft.com/office/drawing/2014/main" id="{35C0B2FB-641F-4731-9F4A-4ECEF4FA11F5}"/>
              </a:ext>
            </a:extLst>
          </p:cNvPr>
          <p:cNvSpPr txBox="1"/>
          <p:nvPr/>
        </p:nvSpPr>
        <p:spPr>
          <a:xfrm>
            <a:off x="315310" y="712405"/>
            <a:ext cx="3752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Comparaisons de caryotypes 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="" xmlns:a16="http://schemas.microsoft.com/office/drawing/2014/main" id="{F8E5B632-91EA-4A18-933C-D9B241A2A528}"/>
              </a:ext>
            </a:extLst>
          </p:cNvPr>
          <p:cNvSpPr txBox="1"/>
          <p:nvPr/>
        </p:nvSpPr>
        <p:spPr>
          <a:xfrm>
            <a:off x="4445877" y="2014128"/>
            <a:ext cx="21914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Des comparaisons de gènes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="" xmlns:a16="http://schemas.microsoft.com/office/drawing/2014/main" id="{AFDAAE1C-D586-49E8-BA93-3CF6095A4A31}"/>
              </a:ext>
            </a:extLst>
          </p:cNvPr>
          <p:cNvSpPr txBox="1"/>
          <p:nvPr/>
        </p:nvSpPr>
        <p:spPr>
          <a:xfrm>
            <a:off x="4445877" y="3216166"/>
            <a:ext cx="23595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Des comparaisons de protéines 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="" xmlns:a16="http://schemas.microsoft.com/office/drawing/2014/main" id="{4CE086AD-783A-4E36-A37B-7E87339CC17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79174" y="897070"/>
            <a:ext cx="4876800" cy="329655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3B4468B4-A720-4571-93E5-96C812E40215}"/>
              </a:ext>
            </a:extLst>
          </p:cNvPr>
          <p:cNvSpPr/>
          <p:nvPr/>
        </p:nvSpPr>
        <p:spPr>
          <a:xfrm>
            <a:off x="112329" y="712405"/>
            <a:ext cx="3981450" cy="46163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D39D6BA4-E600-47C7-BDDA-5835F8BC93A8}"/>
              </a:ext>
            </a:extLst>
          </p:cNvPr>
          <p:cNvSpPr/>
          <p:nvPr/>
        </p:nvSpPr>
        <p:spPr>
          <a:xfrm>
            <a:off x="4225159" y="712405"/>
            <a:ext cx="7854512" cy="36231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>
            <a:extLst>
              <a:ext uri="{FF2B5EF4-FFF2-40B4-BE49-F238E27FC236}">
                <a16:creationId xmlns="" xmlns:a16="http://schemas.microsoft.com/office/drawing/2014/main" id="{343928A9-11D1-4B66-9C63-EB5896734D9F}"/>
              </a:ext>
            </a:extLst>
          </p:cNvPr>
          <p:cNvSpPr txBox="1"/>
          <p:nvPr/>
        </p:nvSpPr>
        <p:spPr>
          <a:xfrm>
            <a:off x="3719736" y="5805264"/>
            <a:ext cx="7854512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000" dirty="0"/>
              <a:t>Une forte proximité  moléculaire traduit une parenté étroite , soit une divergence récente</a:t>
            </a:r>
          </a:p>
        </p:txBody>
      </p:sp>
      <p:pic>
        <p:nvPicPr>
          <p:cNvPr id="4098" name="Picture 2" descr="L'ADN environnemental : une révolution pour l'étude de la ..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55840" y="1124744"/>
            <a:ext cx="1646040" cy="810827"/>
          </a:xfrm>
          <a:prstGeom prst="rect">
            <a:avLst/>
          </a:prstGeom>
          <a:noFill/>
        </p:spPr>
      </p:pic>
      <p:pic>
        <p:nvPicPr>
          <p:cNvPr id="4100" name="Picture 4" descr="FOOD SCIENCE AND TECHNOLOGY: Structure of protei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39816" y="3789040"/>
            <a:ext cx="2262086" cy="1872208"/>
          </a:xfrm>
          <a:prstGeom prst="rect">
            <a:avLst/>
          </a:prstGeom>
          <a:noFill/>
        </p:spPr>
      </p:pic>
      <p:pic>
        <p:nvPicPr>
          <p:cNvPr id="4102" name="Picture 6" descr="Chromosome Banque d'images et photos libres de droit - iStock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27448" y="4869160"/>
            <a:ext cx="1988840" cy="19888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661844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="" xmlns:a16="http://schemas.microsoft.com/office/drawing/2014/main" id="{63AB299C-B856-485B-B2C9-837FA1FDE2B5}"/>
              </a:ext>
            </a:extLst>
          </p:cNvPr>
          <p:cNvSpPr txBox="1"/>
          <p:nvPr/>
        </p:nvSpPr>
        <p:spPr>
          <a:xfrm>
            <a:off x="1434663" y="268014"/>
            <a:ext cx="92543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00B0F0"/>
                </a:solidFill>
              </a:rPr>
              <a:t>Des représentations anciennes de la classification du monde vivant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="" xmlns:a16="http://schemas.microsoft.com/office/drawing/2014/main" id="{EA9E6ECE-A675-4354-9306-CC3C06379A1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9187" y="790574"/>
            <a:ext cx="3504650" cy="6067425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="" xmlns:a16="http://schemas.microsoft.com/office/drawing/2014/main" id="{2EAF2F4A-4CDC-4C2E-9A5C-7AAACF4EAE4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84232" y="1052736"/>
            <a:ext cx="3572587" cy="5549462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="" xmlns:a16="http://schemas.microsoft.com/office/drawing/2014/main" id="{D31CFFD6-1587-4B7F-AC09-70322A275E96}"/>
              </a:ext>
            </a:extLst>
          </p:cNvPr>
          <p:cNvSpPr txBox="1"/>
          <p:nvPr/>
        </p:nvSpPr>
        <p:spPr>
          <a:xfrm>
            <a:off x="3935760" y="764704"/>
            <a:ext cx="3572587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Des représentations anciennes et obsolètes qui hiérarchisent le vivant</a:t>
            </a:r>
          </a:p>
        </p:txBody>
      </p:sp>
      <p:pic>
        <p:nvPicPr>
          <p:cNvPr id="3074" name="Picture 2" descr="https://upload.wikimedia.org/wikipedia/commons/thumb/b/b5/Great_Chain_of_Being_2.png/250px-Great_Chain_of_Being_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51783" y="1556792"/>
            <a:ext cx="3550393" cy="51125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277598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="" xmlns:a16="http://schemas.microsoft.com/office/drawing/2014/main" id="{781E96BC-7EB7-4BAA-A114-50A40D232A0C}"/>
              </a:ext>
            </a:extLst>
          </p:cNvPr>
          <p:cNvSpPr txBox="1"/>
          <p:nvPr/>
        </p:nvSpPr>
        <p:spPr>
          <a:xfrm>
            <a:off x="2819399" y="186583"/>
            <a:ext cx="77277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 représentations actuelles  des parentés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="" xmlns:a16="http://schemas.microsoft.com/office/drawing/2014/main" id="{737C2533-0D7F-48F7-8AE2-FE0A56799CB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4937" y="949380"/>
            <a:ext cx="9382125" cy="540067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4CFCF649-98B5-4BD1-9ACF-7BA5E09F9892}"/>
              </a:ext>
            </a:extLst>
          </p:cNvPr>
          <p:cNvSpPr/>
          <p:nvPr/>
        </p:nvSpPr>
        <p:spPr>
          <a:xfrm>
            <a:off x="7394028" y="993228"/>
            <a:ext cx="1418896" cy="4729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6" name="Connecteur droit 5">
            <a:extLst>
              <a:ext uri="{FF2B5EF4-FFF2-40B4-BE49-F238E27FC236}">
                <a16:creationId xmlns="" xmlns:a16="http://schemas.microsoft.com/office/drawing/2014/main" id="{E05AB8CE-407C-4481-B829-FDBD9574455B}"/>
              </a:ext>
            </a:extLst>
          </p:cNvPr>
          <p:cNvCxnSpPr/>
          <p:nvPr/>
        </p:nvCxnSpPr>
        <p:spPr>
          <a:xfrm flipV="1">
            <a:off x="4635062" y="2991507"/>
            <a:ext cx="425669" cy="29166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ZoneTexte 6">
            <a:extLst>
              <a:ext uri="{FF2B5EF4-FFF2-40B4-BE49-F238E27FC236}">
                <a16:creationId xmlns="" xmlns:a16="http://schemas.microsoft.com/office/drawing/2014/main" id="{A1783B69-B82A-4896-82CF-34BFA3342D53}"/>
              </a:ext>
            </a:extLst>
          </p:cNvPr>
          <p:cNvSpPr txBox="1"/>
          <p:nvPr/>
        </p:nvSpPr>
        <p:spPr>
          <a:xfrm>
            <a:off x="4635062" y="2585545"/>
            <a:ext cx="17342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latin typeface="Arial Narrow" panose="020B0606020202030204" pitchFamily="34" charset="0"/>
              </a:rPr>
              <a:t>Espèce 5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="" xmlns:a16="http://schemas.microsoft.com/office/drawing/2014/main" id="{46598CD6-EC58-4BEB-B92D-C27341A7E4ED}"/>
              </a:ext>
            </a:extLst>
          </p:cNvPr>
          <p:cNvSpPr txBox="1"/>
          <p:nvPr/>
        </p:nvSpPr>
        <p:spPr>
          <a:xfrm>
            <a:off x="7394028" y="3105807"/>
            <a:ext cx="2727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Espèce disparue</a:t>
            </a:r>
          </a:p>
        </p:txBody>
      </p:sp>
      <p:cxnSp>
        <p:nvCxnSpPr>
          <p:cNvPr id="10" name="Connecteur droit avec flèche 9">
            <a:extLst>
              <a:ext uri="{FF2B5EF4-FFF2-40B4-BE49-F238E27FC236}">
                <a16:creationId xmlns="" xmlns:a16="http://schemas.microsoft.com/office/drawing/2014/main" id="{170FE322-E7D5-478A-8D52-3B04A93D2EA0}"/>
              </a:ext>
            </a:extLst>
          </p:cNvPr>
          <p:cNvCxnSpPr>
            <a:cxnSpLocks/>
            <a:stCxn id="8" idx="1"/>
          </p:cNvCxnSpPr>
          <p:nvPr/>
        </p:nvCxnSpPr>
        <p:spPr>
          <a:xfrm flipH="1" flipV="1">
            <a:off x="5659821" y="2890363"/>
            <a:ext cx="1734207" cy="4001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ZoneTexte 11">
            <a:extLst>
              <a:ext uri="{FF2B5EF4-FFF2-40B4-BE49-F238E27FC236}">
                <a16:creationId xmlns="" xmlns:a16="http://schemas.microsoft.com/office/drawing/2014/main" id="{786CDBA2-5E66-42E8-9688-7E1098C10B03}"/>
              </a:ext>
            </a:extLst>
          </p:cNvPr>
          <p:cNvSpPr txBox="1"/>
          <p:nvPr/>
        </p:nvSpPr>
        <p:spPr>
          <a:xfrm>
            <a:off x="8989793" y="952828"/>
            <a:ext cx="2913173" cy="147732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/>
              <a:t>Un arbre phylogénétique traduit les parentés, les ancêtres communs connus ou supposés et les lignées évolutives</a:t>
            </a:r>
          </a:p>
        </p:txBody>
      </p:sp>
    </p:spTree>
    <p:extLst>
      <p:ext uri="{BB962C8B-B14F-4D97-AF65-F5344CB8AC3E}">
        <p14:creationId xmlns="" xmlns:p14="http://schemas.microsoft.com/office/powerpoint/2010/main" val="1759259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867</Words>
  <Application>Microsoft Office PowerPoint</Application>
  <PresentationFormat>Personnalisé</PresentationFormat>
  <Paragraphs>137</Paragraphs>
  <Slides>12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3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patricia lairis</dc:creator>
  <cp:lastModifiedBy>patricia lairis</cp:lastModifiedBy>
  <cp:revision>14</cp:revision>
  <dcterms:modified xsi:type="dcterms:W3CDTF">2021-06-20T09:18:41Z</dcterms:modified>
</cp:coreProperties>
</file>