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media/image1.tif" ContentType="image/tiff"/>
  <Override PartName="/ppt/media/media2.mp4" ContentType="video/mp4"/>
  <Override PartName="/ppt/media/hdphoto2.wdp" ContentType="image/vnd.ms-photo"/>
  <Override PartName="/ppt/media/image3.png" ContentType="image/png"/>
  <Override PartName="/ppt/media/image4.png" ContentType="image/png"/>
  <Override PartName="/ppt/media/image5.png" ContentType="image/png"/>
  <Override PartName="/ppt/media/hdphoto1.wdp" ContentType="image/vnd.ms-photo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hdphoto3.wdp" ContentType="image/vnd.ms-photo"/>
  <Override PartName="/ppt/media/hdphoto4.wdp" ContentType="image/vnd.ms-photo"/>
  <Override PartName="/ppt/media/image9.png" ContentType="image/png"/>
  <Override PartName="/ppt/media/hdphoto5.wdp" ContentType="image/vnd.ms-photo"/>
  <Override PartName="/ppt/media/hdphoto6.wdp" ContentType="image/vnd.ms-photo"/>
  <Override PartName="/ppt/media/image10.jpeg" ContentType="image/jpeg"/>
  <Override PartName="/ppt/media/hdphoto7.wdp" ContentType="image/vnd.ms-photo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Cliquez pour déplacer la diapo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3D11F58-F2BD-40E0-898A-5772ED6DC09D}" type="slidenum"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A l’échelle cellulaire, quel processus permet la croissance ?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037AC71-C7E5-4787-AC46-9C73AB6DDFB2}" type="slidenum"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A l’échelle cellulaire, quel processus permet la croissance ?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B064630-26DE-4D60-98F7-680ABABF1668}" type="slidenum"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DF2D872-6DB5-46D6-8EC4-C8669628E808}" type="slidenum"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58C4881-2E23-4824-A9B6-03621A848B6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D878C38-836D-4825-91DE-2F20009A878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9F0C1B8-7CC5-4892-AE23-A8DA02ECFAF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19C5D19-6EB2-4022-8F65-516837BD40F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83C05E6-9CB2-49D3-9337-E12B4F37185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CF5890E-763B-49B4-A05F-773C548739F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2BE94BA-20A5-4BED-ACD9-F47B397D14A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BC8CB60-5762-4614-AA88-EF430764969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6CFC65E-A8A2-4F81-B3DA-B252C0253D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029F1E8-FFB3-4ED1-AC2C-58727BBD994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D852B14-3BE4-422C-9659-4B5E514E90E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B3430B8-F743-4014-8356-E5D411C1F69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919E1DF-74C1-4C65-B2B4-64B77F9D77D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997DD01-7BC6-4212-A877-DAB5441F302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1602B5E-E14E-4AFD-9B11-6E18F80F62B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011CF46-06B8-4FE3-B1BA-A91EE2423A1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274593D-445D-4175-90AD-45B9CD34F17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1526D3-F088-477F-B3B2-C55C6B58FA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4A11A71-E709-462F-A65C-E28BEC44DBB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AE1F6F-3235-41E9-AE7C-0AA3A3FF9DA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5B68B17-FA67-450F-9ECB-7302BC9A9E4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9E61D88-07F8-4095-A5CC-234F0DBDA4F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C045DF9-A7AF-4E2F-8032-DA2603534AB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151A687-322C-4722-8D12-7713A6CFAE2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fr-FR" sz="60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 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B52195C-6CC8-44CB-B177-F48C79530D17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26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fr-FR" sz="1200" spc="-1" strike="noStrike">
                <a:solidFill>
                  <a:srgbClr val="8b8b8b"/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E68F94A-80DF-4498-BF61-828D97A1E700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tif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microsoft.com/office/2007/relationships/hdphoto" Target="../media/hdphoto1.wdp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microsoft.com/office/2007/relationships/hdphoto" Target="../media/hdphoto2.wdp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microsoft.com/office/2007/relationships/hdphoto" Target="../media/hdphoto3.wdp"/><Relationship Id="rId5" Type="http://schemas.openxmlformats.org/officeDocument/2006/relationships/image" Target="../media/image8.png"/><Relationship Id="rId6" Type="http://schemas.microsoft.com/office/2007/relationships/hdphoto" Target="../media/hdphoto4.wdp"/><Relationship Id="rId7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microsoft.com/office/2007/relationships/hdphoto" Target="../media/hdphoto5.wdp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microsoft.com/office/2007/relationships/hdphoto" Target="../media/hdphoto6.wdp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microsoft.com/office/2007/relationships/hdphoto" Target="../media/hdphoto7.wdp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video" Target="../media/media2.mp4"/><Relationship Id="rId2" Type="http://schemas.microsoft.com/office/2007/relationships/media" Target="../media/media2.mp4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402480"/>
            <a:ext cx="7772040" cy="94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fr-FR" sz="6000" spc="-1" strike="noStrike">
                <a:solidFill>
                  <a:srgbClr val="000000"/>
                </a:solidFill>
                <a:latin typeface="Calibri Light"/>
              </a:rPr>
              <a:t>LE CYCLE CELLULAIRE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1143000" y="1494360"/>
            <a:ext cx="6857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5400" spc="-1" strike="noStrike">
                <a:solidFill>
                  <a:srgbClr val="0070c0"/>
                </a:solidFill>
                <a:latin typeface="Calibri"/>
              </a:rPr>
              <a:t>Activité préalable</a:t>
            </a:r>
            <a:endParaRPr b="0" lang="fr-F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ZoneTexte 4"/>
          <p:cNvSpPr/>
          <p:nvPr/>
        </p:nvSpPr>
        <p:spPr>
          <a:xfrm>
            <a:off x="2286000" y="3244320"/>
            <a:ext cx="4571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ZoneTexte 6"/>
          <p:cNvSpPr/>
          <p:nvPr/>
        </p:nvSpPr>
        <p:spPr>
          <a:xfrm>
            <a:off x="2286000" y="3244320"/>
            <a:ext cx="4571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ZoneTexte 8"/>
          <p:cNvSpPr/>
          <p:nvPr/>
        </p:nvSpPr>
        <p:spPr>
          <a:xfrm>
            <a:off x="2286000" y="3244320"/>
            <a:ext cx="4571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Image 9" descr=""/>
          <p:cNvPicPr/>
          <p:nvPr/>
        </p:nvPicPr>
        <p:blipFill>
          <a:blip r:embed="rId1"/>
          <a:stretch/>
        </p:blipFill>
        <p:spPr>
          <a:xfrm>
            <a:off x="2286000" y="2773440"/>
            <a:ext cx="4769280" cy="3681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/>
          </p:nvPr>
        </p:nvSpPr>
        <p:spPr>
          <a:xfrm>
            <a:off x="447840" y="569520"/>
            <a:ext cx="83743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fr-FR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fr-FR" sz="2400" spc="-1" strike="noStrike" u="sng">
                <a:solidFill>
                  <a:srgbClr val="0070c0"/>
                </a:solidFill>
                <a:uFillTx/>
                <a:latin typeface="Calibri"/>
              </a:rPr>
              <a:t>Réponse</a:t>
            </a:r>
            <a:r>
              <a:rPr b="1" lang="fr-FR" sz="2400" spc="-1" strike="noStrike">
                <a:solidFill>
                  <a:srgbClr val="0070c0"/>
                </a:solidFill>
                <a:latin typeface="Calibri"/>
              </a:rPr>
              <a:t> :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Les caryotypes des cellules somatiques (cellules nerveuses et cellules de la bouche par exemple) sont </a:t>
            </a:r>
            <a:r>
              <a:rPr b="0" lang="fr-FR" sz="2400" spc="-1" strike="noStrike" u="sng">
                <a:solidFill>
                  <a:srgbClr val="000000"/>
                </a:solidFill>
                <a:uFillTx/>
                <a:latin typeface="Calibri"/>
              </a:rPr>
              <a:t>identiques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à celui de la cellule-œuf.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On en déduit que les divisions cellulaires qui permettent de former les cellules somatiques d’un organisme à partir d’une cellule-œuf </a:t>
            </a:r>
            <a:r>
              <a:rPr b="1" lang="fr-FR" sz="2400" spc="-1" strike="noStrike" u="sng">
                <a:solidFill>
                  <a:srgbClr val="000000"/>
                </a:solidFill>
                <a:uFillTx/>
                <a:latin typeface="Calibri"/>
              </a:rPr>
              <a:t>conservent l’information génétique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400" spc="-1" strike="noStrike" u="sng">
                <a:solidFill>
                  <a:srgbClr val="00b050"/>
                </a:solidFill>
                <a:uFillTx/>
                <a:latin typeface="Calibri"/>
              </a:rPr>
              <a:t>Vocabulaire</a:t>
            </a:r>
            <a:r>
              <a:rPr b="1" lang="fr-FR" sz="2400" spc="-1" strike="noStrike">
                <a:solidFill>
                  <a:srgbClr val="00b050"/>
                </a:solidFill>
                <a:latin typeface="Calibri"/>
              </a:rPr>
              <a:t> :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une division cellulaire qui conserve l’information génétique est appelée une </a:t>
            </a:r>
            <a:r>
              <a:rPr b="1" lang="fr-FR" sz="2400" spc="-1" strike="noStrike" u="sng">
                <a:solidFill>
                  <a:srgbClr val="00b050"/>
                </a:solidFill>
                <a:uFillTx/>
                <a:latin typeface="Calibri"/>
              </a:rPr>
              <a:t>reproduction conforme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ZoneTexte 1"/>
          <p:cNvSpPr/>
          <p:nvPr/>
        </p:nvSpPr>
        <p:spPr>
          <a:xfrm>
            <a:off x="244440" y="442440"/>
            <a:ext cx="889920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2400" spc="-1" strike="noStrike" u="sng">
                <a:solidFill>
                  <a:srgbClr val="000000"/>
                </a:solidFill>
                <a:uFillTx/>
                <a:latin typeface="Calibri"/>
                <a:ea typeface="SimSun"/>
              </a:rPr>
              <a:t>Vocabulaire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SimSun"/>
              </a:rPr>
              <a:t> : un chromosome double est constitué de deux </a:t>
            </a:r>
            <a:r>
              <a:rPr b="1" lang="fr-FR" sz="2400" spc="-1" strike="noStrike" u="sng">
                <a:solidFill>
                  <a:srgbClr val="00b050"/>
                </a:solidFill>
                <a:uFillTx/>
                <a:latin typeface="Calibri"/>
                <a:ea typeface="SimSun"/>
              </a:rPr>
              <a:t>chromatides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SimSun"/>
              </a:rPr>
              <a:t> </a:t>
            </a:r>
            <a:r>
              <a:rPr b="1" lang="fr-FR" sz="2400" spc="-1" strike="noStrike" u="sng">
                <a:solidFill>
                  <a:srgbClr val="000000"/>
                </a:solidFill>
                <a:uFillTx/>
                <a:latin typeface="Calibri"/>
                <a:ea typeface="SimSun"/>
              </a:rPr>
              <a:t>IDENTIQUES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SimSun"/>
              </a:rPr>
              <a:t>, qui sont réunies au niveau du </a:t>
            </a:r>
            <a:r>
              <a:rPr b="1" lang="fr-FR" sz="2400" spc="-1" strike="noStrike" u="sng">
                <a:solidFill>
                  <a:srgbClr val="00b050"/>
                </a:solidFill>
                <a:uFillTx/>
                <a:latin typeface="Calibri"/>
                <a:ea typeface="SimSun"/>
              </a:rPr>
              <a:t>centromère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SimSun"/>
              </a:rPr>
              <a:t>.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SimSun"/>
              </a:rPr>
              <a:t>Chaque chromatide est constituée d’</a:t>
            </a:r>
            <a:r>
              <a:rPr b="1" lang="fr-FR" sz="2400" spc="-1" strike="noStrike" u="sng">
                <a:solidFill>
                  <a:srgbClr val="000000"/>
                </a:solidFill>
                <a:uFillTx/>
                <a:latin typeface="Calibri"/>
                <a:ea typeface="SimSun"/>
              </a:rPr>
              <a:t>une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SimSun"/>
              </a:rPr>
              <a:t> (seule) molécule d’ADN.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ZoneTexte 3"/>
          <p:cNvSpPr/>
          <p:nvPr/>
        </p:nvSpPr>
        <p:spPr>
          <a:xfrm>
            <a:off x="244440" y="2166120"/>
            <a:ext cx="276048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2400" spc="-1" strike="noStrike" u="sng">
                <a:solidFill>
                  <a:srgbClr val="0070c0"/>
                </a:solidFill>
                <a:uFillTx/>
                <a:latin typeface="Calibri"/>
              </a:rPr>
              <a:t>Question</a:t>
            </a:r>
            <a:r>
              <a:rPr b="1" lang="fr-FR" sz="2400" spc="-1" strike="noStrike">
                <a:solidFill>
                  <a:srgbClr val="0070c0"/>
                </a:solidFill>
                <a:latin typeface="Calibri"/>
              </a:rPr>
              <a:t> :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complète les légendes du schéma ci-contre, après l’avoir recopié succintement.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1" name="Groupe 9"/>
          <p:cNvGrpSpPr/>
          <p:nvPr/>
        </p:nvGrpSpPr>
        <p:grpSpPr>
          <a:xfrm>
            <a:off x="3015000" y="2012040"/>
            <a:ext cx="5847120" cy="4430160"/>
            <a:chOff x="3015000" y="2012040"/>
            <a:chExt cx="5847120" cy="4430160"/>
          </a:xfrm>
        </p:grpSpPr>
        <p:grpSp>
          <p:nvGrpSpPr>
            <p:cNvPr id="112" name="Groupe 8"/>
            <p:cNvGrpSpPr/>
            <p:nvPr/>
          </p:nvGrpSpPr>
          <p:grpSpPr>
            <a:xfrm>
              <a:off x="3015000" y="2012040"/>
              <a:ext cx="5565240" cy="4430160"/>
              <a:chOff x="3015000" y="2012040"/>
              <a:chExt cx="5565240" cy="4430160"/>
            </a:xfrm>
          </p:grpSpPr>
          <p:pic>
            <p:nvPicPr>
              <p:cNvPr id="113" name="Image 2" descr="Une image contenant capture d’écran, texte&#10;&#10;Description générée automatiquement"/>
              <p:cNvPicPr/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14841" t="13706" r="0" b="26756"/>
              <a:stretch/>
            </p:blipFill>
            <p:spPr>
              <a:xfrm>
                <a:off x="3485520" y="2012040"/>
                <a:ext cx="5094720" cy="429912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114" name="Groupe 4"/>
              <p:cNvGrpSpPr/>
              <p:nvPr/>
            </p:nvGrpSpPr>
            <p:grpSpPr>
              <a:xfrm>
                <a:off x="3015000" y="3240360"/>
                <a:ext cx="4955760" cy="3201840"/>
                <a:chOff x="3015000" y="3240360"/>
                <a:chExt cx="4955760" cy="3201840"/>
              </a:xfrm>
            </p:grpSpPr>
            <p:sp>
              <p:nvSpPr>
                <p:cNvPr id="115" name="Rectangle 5"/>
                <p:cNvSpPr/>
                <p:nvPr/>
              </p:nvSpPr>
              <p:spPr>
                <a:xfrm>
                  <a:off x="6937560" y="3508560"/>
                  <a:ext cx="1033200" cy="6357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fr-FR" sz="1800" spc="-1" strike="noStrike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116" name="Rectangle 6"/>
                <p:cNvSpPr/>
                <p:nvPr/>
              </p:nvSpPr>
              <p:spPr>
                <a:xfrm>
                  <a:off x="3538440" y="5529600"/>
                  <a:ext cx="1649520" cy="682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fr-FR" sz="1800" spc="-1" strike="noStrike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117" name="Rectangle 7"/>
                <p:cNvSpPr/>
                <p:nvPr/>
              </p:nvSpPr>
              <p:spPr>
                <a:xfrm>
                  <a:off x="4750920" y="3240360"/>
                  <a:ext cx="887400" cy="682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endParaRPr b="0" lang="fr-FR" sz="1800" spc="-1" strike="noStrike">
                    <a:solidFill>
                      <a:schemeClr val="lt1"/>
                    </a:solidFill>
                    <a:latin typeface="Calibri"/>
                  </a:endParaRPr>
                </a:p>
              </p:txBody>
            </p:sp>
            <p:sp>
              <p:nvSpPr>
                <p:cNvPr id="118" name="ZoneTexte 11"/>
                <p:cNvSpPr/>
                <p:nvPr/>
              </p:nvSpPr>
              <p:spPr>
                <a:xfrm>
                  <a:off x="3015000" y="5529600"/>
                  <a:ext cx="1941480" cy="912600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spAutoFit/>
                </a:bodyPr>
                <a:p>
                  <a:pPr>
                    <a:lnSpc>
                      <a:spcPct val="100000"/>
                    </a:lnSpc>
                  </a:pPr>
                  <a:endParaRPr b="0" lang="fr-FR" sz="1800" spc="-1" strike="noStrike">
                    <a:solidFill>
                      <a:srgbClr val="000000"/>
                    </a:solidFill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</a:pPr>
                  <a:endParaRPr b="0" lang="fr-FR" sz="1800" spc="-1" strike="noStrike">
                    <a:solidFill>
                      <a:srgbClr val="000000"/>
                    </a:solidFill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</a:pPr>
                  <a:endParaRPr b="0" lang="fr-FR" sz="1800" spc="-1" strike="noStrike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119" name="ZoneTexte 12"/>
            <p:cNvSpPr/>
            <p:nvPr/>
          </p:nvSpPr>
          <p:spPr>
            <a:xfrm>
              <a:off x="4537800" y="3308760"/>
              <a:ext cx="1100520" cy="645840"/>
            </a:xfrm>
            <a:prstGeom prst="rect">
              <a:avLst/>
            </a:pr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" name="ZoneTexte 10"/>
            <p:cNvSpPr/>
            <p:nvPr/>
          </p:nvSpPr>
          <p:spPr>
            <a:xfrm>
              <a:off x="6920640" y="3452760"/>
              <a:ext cx="1941480" cy="635760"/>
            </a:xfrm>
            <a:prstGeom prst="rect">
              <a:avLst/>
            </a:pr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ZoneTexte 1"/>
          <p:cNvSpPr/>
          <p:nvPr/>
        </p:nvSpPr>
        <p:spPr>
          <a:xfrm>
            <a:off x="244440" y="442440"/>
            <a:ext cx="889920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2400" spc="-1" strike="noStrike" u="sng">
                <a:solidFill>
                  <a:srgbClr val="000000"/>
                </a:solidFill>
                <a:uFillTx/>
                <a:latin typeface="Calibri"/>
                <a:ea typeface="SimSun"/>
              </a:rPr>
              <a:t>Vocabulaire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SimSun"/>
              </a:rPr>
              <a:t> : un chromosome double est constitué de deux </a:t>
            </a:r>
            <a:r>
              <a:rPr b="1" lang="fr-FR" sz="2400" spc="-1" strike="noStrike" u="sng">
                <a:solidFill>
                  <a:srgbClr val="00b050"/>
                </a:solidFill>
                <a:uFillTx/>
                <a:latin typeface="Calibri"/>
                <a:ea typeface="SimSun"/>
              </a:rPr>
              <a:t>chromatides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SimSun"/>
              </a:rPr>
              <a:t> </a:t>
            </a:r>
            <a:r>
              <a:rPr b="1" lang="fr-FR" sz="2400" spc="-1" strike="noStrike" u="sng">
                <a:solidFill>
                  <a:srgbClr val="000000"/>
                </a:solidFill>
                <a:uFillTx/>
                <a:latin typeface="Calibri"/>
                <a:ea typeface="SimSun"/>
              </a:rPr>
              <a:t>IDENTIQUES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SimSun"/>
              </a:rPr>
              <a:t>, qui sont réunies au niveau du </a:t>
            </a:r>
            <a:r>
              <a:rPr b="1" lang="fr-FR" sz="2400" spc="-1" strike="noStrike" u="sng">
                <a:solidFill>
                  <a:srgbClr val="00b050"/>
                </a:solidFill>
                <a:uFillTx/>
                <a:latin typeface="Calibri"/>
                <a:ea typeface="SimSun"/>
              </a:rPr>
              <a:t>centromère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SimSun"/>
              </a:rPr>
              <a:t>.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SimSun"/>
              </a:rPr>
              <a:t>Chaque chromatique est constituée d’</a:t>
            </a:r>
            <a:r>
              <a:rPr b="1" lang="fr-FR" sz="2400" spc="-1" strike="noStrike" u="sng">
                <a:solidFill>
                  <a:srgbClr val="000000"/>
                </a:solidFill>
                <a:uFillTx/>
                <a:latin typeface="Calibri"/>
                <a:ea typeface="SimSun"/>
              </a:rPr>
              <a:t>une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  <a:ea typeface="SimSun"/>
              </a:rPr>
              <a:t> molécule d’ADN.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ZoneTexte 3"/>
          <p:cNvSpPr/>
          <p:nvPr/>
        </p:nvSpPr>
        <p:spPr>
          <a:xfrm>
            <a:off x="244440" y="2166120"/>
            <a:ext cx="27604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2400" spc="-1" strike="noStrike" u="sng">
                <a:solidFill>
                  <a:srgbClr val="0070c0"/>
                </a:solidFill>
                <a:uFillTx/>
                <a:latin typeface="Calibri"/>
              </a:rPr>
              <a:t>Réponse</a:t>
            </a:r>
            <a:r>
              <a:rPr b="1" lang="fr-FR" sz="2400" spc="-1" strike="noStrike">
                <a:solidFill>
                  <a:srgbClr val="0070c0"/>
                </a:solidFill>
                <a:latin typeface="Calibri"/>
              </a:rPr>
              <a:t> :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Image 2" descr="Une image contenant capture d’écran, texte&#10;&#10;Description générée automatiquement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841" t="13706" r="0" b="26756"/>
          <a:stretch/>
        </p:blipFill>
        <p:spPr>
          <a:xfrm>
            <a:off x="3462840" y="2012040"/>
            <a:ext cx="5094720" cy="429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/>
          </p:nvPr>
        </p:nvSpPr>
        <p:spPr>
          <a:xfrm>
            <a:off x="487080" y="164520"/>
            <a:ext cx="8544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400" spc="-1" strike="noStrike" u="sng">
                <a:solidFill>
                  <a:srgbClr val="000000"/>
                </a:solidFill>
                <a:uFillTx/>
                <a:latin typeface="Calibri"/>
              </a:rPr>
              <a:t>Vocabulaire :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Les deux chromosomes d’une même paire sont appelés </a:t>
            </a:r>
            <a:r>
              <a:rPr b="1" lang="fr-FR" sz="2400" spc="-1" strike="noStrike" u="sng">
                <a:solidFill>
                  <a:srgbClr val="00b050"/>
                </a:solidFill>
                <a:uFillTx/>
                <a:latin typeface="Calibri"/>
              </a:rPr>
              <a:t>chromosomes homologues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Une </a:t>
            </a:r>
            <a:r>
              <a:rPr b="1" lang="fr-FR" sz="2400" spc="-1" strike="noStrike" u="sng">
                <a:solidFill>
                  <a:srgbClr val="00b050"/>
                </a:solidFill>
                <a:uFillTx/>
                <a:latin typeface="Calibri"/>
              </a:rPr>
              <a:t>cellule haploïde</a:t>
            </a:r>
            <a:r>
              <a:rPr b="1" lang="fr-FR" sz="2400" spc="-1" strike="noStrike">
                <a:solidFill>
                  <a:srgbClr val="00b050"/>
                </a:solidFill>
                <a:latin typeface="Calibri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est une cellule qui contient un seul exemplaire de chaque chromosome.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Une </a:t>
            </a:r>
            <a:r>
              <a:rPr b="1" lang="fr-FR" sz="2400" spc="-1" strike="noStrike" u="sng">
                <a:solidFill>
                  <a:srgbClr val="00b050"/>
                </a:solidFill>
                <a:uFillTx/>
                <a:latin typeface="Calibri"/>
              </a:rPr>
              <a:t>cellule diploïde</a:t>
            </a:r>
            <a:r>
              <a:rPr b="0" lang="fr-FR" sz="2400" spc="-1" strike="noStrike">
                <a:solidFill>
                  <a:srgbClr val="00b050"/>
                </a:solidFill>
                <a:latin typeface="Calibri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est une cellule qui contient deux exemplaires de chaque chromosome : les chromosomes sont par </a:t>
            </a:r>
            <a:r>
              <a:rPr b="0" lang="fr-FR" sz="2400" spc="-1" strike="noStrike" u="sng">
                <a:solidFill>
                  <a:srgbClr val="000000"/>
                </a:solidFill>
                <a:uFillTx/>
                <a:latin typeface="Calibri"/>
              </a:rPr>
              <a:t>paires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. 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fr-FR" sz="2400" spc="-1" strike="noStrike" u="sng">
                <a:solidFill>
                  <a:srgbClr val="0070c0"/>
                </a:solidFill>
                <a:uFillTx/>
                <a:latin typeface="Calibri"/>
              </a:rPr>
              <a:t>Question</a:t>
            </a:r>
            <a:r>
              <a:rPr b="1" lang="fr-FR" sz="2400" spc="-1" strike="noStrike">
                <a:solidFill>
                  <a:srgbClr val="0070c0"/>
                </a:solidFill>
                <a:latin typeface="Calibri"/>
              </a:rPr>
              <a:t> </a:t>
            </a:r>
            <a:r>
              <a:rPr b="0" lang="fr-FR" sz="2400" spc="-1" strike="noStrike">
                <a:solidFill>
                  <a:srgbClr val="0070c0"/>
                </a:solidFill>
                <a:latin typeface="Calibri"/>
              </a:rPr>
              <a:t>: pour chaque cellule, indique si elle est haploïde ou diploïde.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25" name="Groupe 1"/>
          <p:cNvGrpSpPr/>
          <p:nvPr/>
        </p:nvGrpSpPr>
        <p:grpSpPr>
          <a:xfrm>
            <a:off x="155880" y="4329360"/>
            <a:ext cx="8629200" cy="1903680"/>
            <a:chOff x="155880" y="4329360"/>
            <a:chExt cx="8629200" cy="1903680"/>
          </a:xfrm>
        </p:grpSpPr>
        <p:pic>
          <p:nvPicPr>
            <p:cNvPr id="126" name="Picture 2" descr="cours de SVT niveau collège sur les formules chromosomiques"/>
            <p:cNvPicPr/>
            <p:nvPr/>
          </p:nvPicPr>
          <p:blipFill>
            <a:blip r:embed="rId1"/>
            <a:srcRect l="14146" t="0" r="53779" b="0"/>
            <a:stretch/>
          </p:blipFill>
          <p:spPr>
            <a:xfrm>
              <a:off x="155880" y="4358880"/>
              <a:ext cx="1973520" cy="1846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7" name="Picture 4" descr="Exercice : comment dessiner une cellule 2n=4"/>
            <p:cNvPicPr/>
            <p:nvPr/>
          </p:nvPicPr>
          <p:blipFill>
            <a:blip r:embed="rId2"/>
            <a:srcRect l="12561" t="0" r="58050" b="0"/>
            <a:stretch/>
          </p:blipFill>
          <p:spPr>
            <a:xfrm>
              <a:off x="4532760" y="4390560"/>
              <a:ext cx="1973520" cy="1783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8" name="Picture 8" descr="Genétique-3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11023" t="0" r="58135" b="73823"/>
            <a:stretch/>
          </p:blipFill>
          <p:spPr>
            <a:xfrm>
              <a:off x="2354040" y="4366080"/>
              <a:ext cx="1973520" cy="1846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9" name="Picture 8" descr="Genétique-3"/>
            <p:cNvPicPr/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50132" t="35163" r="24841" b="44005"/>
            <a:stretch/>
          </p:blipFill>
          <p:spPr>
            <a:xfrm>
              <a:off x="6711480" y="4329360"/>
              <a:ext cx="2073600" cy="19036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30" name="Groupe 4"/>
          <p:cNvGrpSpPr/>
          <p:nvPr/>
        </p:nvGrpSpPr>
        <p:grpSpPr>
          <a:xfrm>
            <a:off x="258480" y="6136560"/>
            <a:ext cx="8772480" cy="432720"/>
            <a:chOff x="258480" y="6136560"/>
            <a:chExt cx="8772480" cy="432720"/>
          </a:xfrm>
        </p:grpSpPr>
        <p:sp>
          <p:nvSpPr>
            <p:cNvPr id="131" name="ZoneTexte 3"/>
            <p:cNvSpPr/>
            <p:nvPr/>
          </p:nvSpPr>
          <p:spPr>
            <a:xfrm>
              <a:off x="258480" y="6174720"/>
              <a:ext cx="20952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2000" spc="-1" strike="noStrike">
                  <a:solidFill>
                    <a:srgbClr val="0070c0"/>
                  </a:solidFill>
                  <a:latin typeface="Calibri"/>
                </a:rPr>
                <a:t>Cellule… 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" name="ZoneTexte 9"/>
            <p:cNvSpPr/>
            <p:nvPr/>
          </p:nvSpPr>
          <p:spPr>
            <a:xfrm>
              <a:off x="2324880" y="6154920"/>
              <a:ext cx="20952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2000" spc="-1" strike="noStrike">
                  <a:solidFill>
                    <a:srgbClr val="0070c0"/>
                  </a:solidFill>
                  <a:latin typeface="Calibri"/>
                </a:rPr>
                <a:t>Cellule… 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" name="ZoneTexte 10"/>
            <p:cNvSpPr/>
            <p:nvPr/>
          </p:nvSpPr>
          <p:spPr>
            <a:xfrm>
              <a:off x="4552200" y="6136560"/>
              <a:ext cx="20952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2000" spc="-1" strike="noStrike">
                  <a:solidFill>
                    <a:srgbClr val="0070c0"/>
                  </a:solidFill>
                  <a:latin typeface="Calibri"/>
                </a:rPr>
                <a:t>Cellule… 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4" name="ZoneTexte 11"/>
            <p:cNvSpPr/>
            <p:nvPr/>
          </p:nvSpPr>
          <p:spPr>
            <a:xfrm>
              <a:off x="6935760" y="6146280"/>
              <a:ext cx="20952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2000" spc="-1" strike="noStrike">
                  <a:solidFill>
                    <a:srgbClr val="0070c0"/>
                  </a:solidFill>
                  <a:latin typeface="Calibri"/>
                </a:rPr>
                <a:t>Cellule… 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ZoneTexte 1"/>
          <p:cNvSpPr/>
          <p:nvPr/>
        </p:nvSpPr>
        <p:spPr>
          <a:xfrm>
            <a:off x="568440" y="557280"/>
            <a:ext cx="8306280" cy="55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2400" spc="-1" strike="noStrike" u="sng">
                <a:solidFill>
                  <a:schemeClr val="accent2"/>
                </a:solidFill>
                <a:uFillTx/>
                <a:latin typeface="Calibri"/>
              </a:rPr>
              <a:t>Attention</a:t>
            </a:r>
            <a:r>
              <a:rPr b="1" lang="fr-FR" sz="2400" spc="-1" strike="noStrike">
                <a:solidFill>
                  <a:schemeClr val="accent2"/>
                </a:solidFill>
                <a:latin typeface="Calibri"/>
              </a:rPr>
              <a:t> ! La diploïdie (état diploïde d’une cellule) et l’haploïdie (état haploïde d’une cellule) n’ont </a:t>
            </a:r>
            <a:r>
              <a:rPr b="1" lang="fr-FR" sz="2400" spc="-1" strike="noStrike" u="sng">
                <a:solidFill>
                  <a:schemeClr val="accent2"/>
                </a:solidFill>
                <a:uFillTx/>
                <a:latin typeface="Calibri"/>
              </a:rPr>
              <a:t>RIEN A VOIR </a:t>
            </a:r>
            <a:r>
              <a:rPr b="1" lang="fr-FR" sz="2400" spc="-1" strike="noStrike">
                <a:solidFill>
                  <a:schemeClr val="accent2"/>
                </a:solidFill>
                <a:latin typeface="Calibri"/>
              </a:rPr>
              <a:t>avec le nombre de chromatides (1 ou 2) de chaque chromosome.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ed7d31"/>
              </a:buClr>
              <a:buFont typeface="Wingdings" charset="2"/>
              <a:buChar char=""/>
            </a:pPr>
            <a:r>
              <a:rPr b="1" lang="fr-FR" sz="2400" spc="-1" strike="noStrike">
                <a:solidFill>
                  <a:schemeClr val="accent2"/>
                </a:solidFill>
                <a:latin typeface="Calibri"/>
              </a:rPr>
              <a:t>Réexamine tes réponses de la diapositive précédente, et corrige-les si nécessaire.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6" name="Groupe 14"/>
          <p:cNvGrpSpPr/>
          <p:nvPr/>
        </p:nvGrpSpPr>
        <p:grpSpPr>
          <a:xfrm>
            <a:off x="568440" y="2038680"/>
            <a:ext cx="4996800" cy="3149280"/>
            <a:chOff x="568440" y="2038680"/>
            <a:chExt cx="4996800" cy="3149280"/>
          </a:xfrm>
        </p:grpSpPr>
        <p:pic>
          <p:nvPicPr>
            <p:cNvPr id="137" name="Image 15" descr=""/>
            <p:cNvPicPr/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0" t="0" r="41477" b="0"/>
            <a:stretch/>
          </p:blipFill>
          <p:spPr>
            <a:xfrm>
              <a:off x="568440" y="2038680"/>
              <a:ext cx="4996800" cy="3149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8" name="Rectangle 16"/>
            <p:cNvSpPr/>
            <p:nvPr/>
          </p:nvSpPr>
          <p:spPr>
            <a:xfrm>
              <a:off x="568440" y="2273040"/>
              <a:ext cx="621000" cy="1567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anchor="ctr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39" name="Rectangle 17"/>
            <p:cNvSpPr/>
            <p:nvPr/>
          </p:nvSpPr>
          <p:spPr>
            <a:xfrm>
              <a:off x="3067200" y="2287800"/>
              <a:ext cx="621000" cy="1567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anchor="ctr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140" name="ZoneTexte 2"/>
          <p:cNvSpPr/>
          <p:nvPr/>
        </p:nvSpPr>
        <p:spPr>
          <a:xfrm>
            <a:off x="5787360" y="2198520"/>
            <a:ext cx="291168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i="1" lang="fr-FR" sz="1800" spc="-1" strike="noStrike">
                <a:solidFill>
                  <a:srgbClr val="000000"/>
                </a:solidFill>
                <a:latin typeface="Calibri"/>
              </a:rPr>
              <a:t>Il faut regarder si les chromosomes sont par paires (paires de chromosomes homologues) dans la cellule ou non, sans tenir compte du nombre de chromatides de chaque chromosome.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/>
          </p:nvPr>
        </p:nvSpPr>
        <p:spPr>
          <a:xfrm>
            <a:off x="599400" y="7563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Wingdings" charset="2"/>
              <a:buChar char=""/>
            </a:pPr>
            <a:r>
              <a:rPr b="1" lang="fr-FR" sz="2400" spc="-1" strike="noStrike" u="sng">
                <a:solidFill>
                  <a:srgbClr val="0070c0"/>
                </a:solidFill>
                <a:uFillTx/>
                <a:latin typeface="Calibri"/>
              </a:rPr>
              <a:t>Réponse</a:t>
            </a:r>
            <a:r>
              <a:rPr b="1" lang="fr-FR" sz="2000" spc="-1" strike="noStrike">
                <a:solidFill>
                  <a:srgbClr val="0070c0"/>
                </a:solidFill>
                <a:latin typeface="Calibri"/>
              </a:rPr>
              <a:t> :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42" name="Groupe 3"/>
          <p:cNvGrpSpPr/>
          <p:nvPr/>
        </p:nvGrpSpPr>
        <p:grpSpPr>
          <a:xfrm>
            <a:off x="275040" y="1767240"/>
            <a:ext cx="8749440" cy="2541600"/>
            <a:chOff x="275040" y="1767240"/>
            <a:chExt cx="8749440" cy="2541600"/>
          </a:xfrm>
        </p:grpSpPr>
        <p:pic>
          <p:nvPicPr>
            <p:cNvPr id="143" name="Picture 2" descr="cours de SVT niveau collège sur les formules chromosomiques"/>
            <p:cNvPicPr/>
            <p:nvPr/>
          </p:nvPicPr>
          <p:blipFill>
            <a:blip r:embed="rId1"/>
            <a:srcRect l="14146" t="0" r="53779" b="0"/>
            <a:stretch/>
          </p:blipFill>
          <p:spPr>
            <a:xfrm>
              <a:off x="275040" y="1767240"/>
              <a:ext cx="1973520" cy="1846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4" name="Picture 4" descr="Exercice : comment dessiner une cellule 2n=4"/>
            <p:cNvPicPr/>
            <p:nvPr/>
          </p:nvPicPr>
          <p:blipFill>
            <a:blip r:embed="rId2"/>
            <a:srcRect l="12561" t="0" r="58050" b="0"/>
            <a:stretch/>
          </p:blipFill>
          <p:spPr>
            <a:xfrm>
              <a:off x="4651920" y="1798920"/>
              <a:ext cx="1973520" cy="1783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5" name="Picture 8" descr="Genétique-3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11023" t="0" r="58135" b="73823"/>
            <a:stretch/>
          </p:blipFill>
          <p:spPr>
            <a:xfrm>
              <a:off x="2473560" y="1774080"/>
              <a:ext cx="1973520" cy="1846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6" name="Picture 8" descr="Genétique-3"/>
            <p:cNvPicPr/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50132" t="35163" r="24841" b="44005"/>
            <a:stretch/>
          </p:blipFill>
          <p:spPr>
            <a:xfrm>
              <a:off x="6830640" y="1767240"/>
              <a:ext cx="2073600" cy="1903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7" name="ZoneTexte 1"/>
            <p:cNvSpPr/>
            <p:nvPr/>
          </p:nvSpPr>
          <p:spPr>
            <a:xfrm>
              <a:off x="275040" y="3890520"/>
              <a:ext cx="21978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marL="285840" indent="-285840">
                <a:lnSpc>
                  <a:spcPct val="100000"/>
                </a:lnSpc>
                <a:buClr>
                  <a:srgbClr val="00b050"/>
                </a:buClr>
                <a:buFont typeface="Wingdings" charset="2"/>
                <a:buChar char=""/>
              </a:pPr>
              <a:r>
                <a:rPr b="1" lang="fr-FR" sz="2000" spc="-1" strike="noStrike">
                  <a:solidFill>
                    <a:srgbClr val="00b050"/>
                  </a:solidFill>
                  <a:latin typeface="Calibri"/>
                </a:rPr>
                <a:t>Cellule diploïde 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8" name="ZoneTexte 9"/>
            <p:cNvSpPr/>
            <p:nvPr/>
          </p:nvSpPr>
          <p:spPr>
            <a:xfrm>
              <a:off x="2453760" y="3890520"/>
              <a:ext cx="21978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marL="285840" indent="-285840">
                <a:lnSpc>
                  <a:spcPct val="100000"/>
                </a:lnSpc>
                <a:buClr>
                  <a:srgbClr val="00b050"/>
                </a:buClr>
                <a:buFont typeface="Wingdings" charset="2"/>
                <a:buChar char=""/>
              </a:pPr>
              <a:r>
                <a:rPr b="1" lang="fr-FR" sz="2000" spc="-1" strike="noStrike">
                  <a:solidFill>
                    <a:srgbClr val="00b050"/>
                  </a:solidFill>
                  <a:latin typeface="Calibri"/>
                </a:rPr>
                <a:t>Cellule haploïde 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9" name="ZoneTexte 10"/>
            <p:cNvSpPr/>
            <p:nvPr/>
          </p:nvSpPr>
          <p:spPr>
            <a:xfrm>
              <a:off x="4651920" y="3902400"/>
              <a:ext cx="21978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marL="285840" indent="-285840">
                <a:lnSpc>
                  <a:spcPct val="100000"/>
                </a:lnSpc>
                <a:buClr>
                  <a:srgbClr val="00b050"/>
                </a:buClr>
                <a:buFont typeface="Wingdings" charset="2"/>
                <a:buChar char=""/>
              </a:pPr>
              <a:r>
                <a:rPr b="1" lang="fr-FR" sz="2000" spc="-1" strike="noStrike">
                  <a:solidFill>
                    <a:srgbClr val="00b050"/>
                  </a:solidFill>
                  <a:latin typeface="Calibri"/>
                </a:rPr>
                <a:t>Cellule diploïde 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" name="ZoneTexte 11"/>
            <p:cNvSpPr/>
            <p:nvPr/>
          </p:nvSpPr>
          <p:spPr>
            <a:xfrm>
              <a:off x="6826680" y="3914280"/>
              <a:ext cx="21978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marL="285840" indent="-285840">
                <a:lnSpc>
                  <a:spcPct val="100000"/>
                </a:lnSpc>
                <a:buClr>
                  <a:srgbClr val="00b050"/>
                </a:buClr>
                <a:buFont typeface="Wingdings" charset="2"/>
                <a:buChar char=""/>
              </a:pPr>
              <a:r>
                <a:rPr b="1" lang="fr-FR" sz="2000" spc="-1" strike="noStrike">
                  <a:solidFill>
                    <a:srgbClr val="00b050"/>
                  </a:solidFill>
                  <a:latin typeface="Calibri"/>
                </a:rPr>
                <a:t>Cellule haploïde 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/>
          </p:nvPr>
        </p:nvSpPr>
        <p:spPr>
          <a:xfrm>
            <a:off x="325440" y="292320"/>
            <a:ext cx="85496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Voici le caryotype d’une cellule somatique humaine (gauche) et celui d’un gamète humain (droite).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fr-FR" sz="2400" spc="-1" strike="noStrike">
                <a:solidFill>
                  <a:srgbClr val="0070c0"/>
                </a:solidFill>
                <a:latin typeface="Calibri"/>
              </a:rPr>
              <a:t> </a:t>
            </a:r>
            <a:r>
              <a:rPr b="1" lang="fr-FR" sz="2400" spc="-1" strike="noStrike" u="sng">
                <a:solidFill>
                  <a:srgbClr val="0070c0"/>
                </a:solidFill>
                <a:uFillTx/>
                <a:latin typeface="Calibri"/>
              </a:rPr>
              <a:t>Question</a:t>
            </a:r>
            <a:r>
              <a:rPr b="1" lang="fr-FR" sz="2400" spc="-1" strike="noStrike">
                <a:solidFill>
                  <a:srgbClr val="0070c0"/>
                </a:solidFill>
                <a:latin typeface="Calibri"/>
              </a:rPr>
              <a:t> :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indique pour ces cellules si elles sont haploïdes ou diploïdes.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52" name="Groupe 4"/>
          <p:cNvGrpSpPr/>
          <p:nvPr/>
        </p:nvGrpSpPr>
        <p:grpSpPr>
          <a:xfrm>
            <a:off x="1081080" y="1980000"/>
            <a:ext cx="6780600" cy="4187880"/>
            <a:chOff x="1081080" y="1980000"/>
            <a:chExt cx="6780600" cy="4187880"/>
          </a:xfrm>
        </p:grpSpPr>
        <p:pic>
          <p:nvPicPr>
            <p:cNvPr id="153" name="Picture 2" descr=""/>
            <p:cNvPicPr/>
            <p:nvPr/>
          </p:nvPicPr>
          <p:blipFill>
            <a:blip r:embed="rId1"/>
            <a:stretch/>
          </p:blipFill>
          <p:spPr>
            <a:xfrm>
              <a:off x="1081080" y="1980000"/>
              <a:ext cx="6780600" cy="3386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4" name="ZoneTexte 3"/>
            <p:cNvSpPr/>
            <p:nvPr/>
          </p:nvSpPr>
          <p:spPr>
            <a:xfrm>
              <a:off x="1081080" y="5468400"/>
              <a:ext cx="3390120" cy="69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2000" spc="-1" strike="noStrike">
                  <a:solidFill>
                    <a:srgbClr val="0070c0"/>
                  </a:solidFill>
                  <a:latin typeface="Calibri"/>
                </a:rPr>
                <a:t>Les cellules somatiques sont des cellules …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" name="ZoneTexte 5"/>
            <p:cNvSpPr/>
            <p:nvPr/>
          </p:nvSpPr>
          <p:spPr>
            <a:xfrm>
              <a:off x="4471560" y="5468400"/>
              <a:ext cx="3390120" cy="69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2000" spc="-1" strike="noStrike">
                  <a:solidFill>
                    <a:srgbClr val="0070c0"/>
                  </a:solidFill>
                  <a:latin typeface="Calibri"/>
                </a:rPr>
                <a:t>Les gamètes sont des cellules …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/>
          </p:nvPr>
        </p:nvSpPr>
        <p:spPr>
          <a:xfrm>
            <a:off x="325440" y="292320"/>
            <a:ext cx="85496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Voici le caryotype d’une cellule somatique humaine (gauche) et celui d’un gamète humain (droite).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fr-FR" sz="2400" spc="-1" strike="noStrike">
                <a:solidFill>
                  <a:srgbClr val="0070c0"/>
                </a:solidFill>
                <a:latin typeface="Calibri"/>
              </a:rPr>
              <a:t> </a:t>
            </a:r>
            <a:r>
              <a:rPr b="1" lang="fr-FR" sz="2400" spc="-1" strike="noStrike" u="sng">
                <a:solidFill>
                  <a:srgbClr val="0070c0"/>
                </a:solidFill>
                <a:uFillTx/>
                <a:latin typeface="Calibri"/>
              </a:rPr>
              <a:t>Question</a:t>
            </a:r>
            <a:r>
              <a:rPr b="1" lang="fr-FR" sz="2400" spc="-1" strike="noStrike">
                <a:solidFill>
                  <a:srgbClr val="0070c0"/>
                </a:solidFill>
                <a:latin typeface="Calibri"/>
              </a:rPr>
              <a:t> :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indique pour ces cellules si elles sont haploïdes ou diploïdes.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57" name="Groupe 1"/>
          <p:cNvGrpSpPr/>
          <p:nvPr/>
        </p:nvGrpSpPr>
        <p:grpSpPr>
          <a:xfrm>
            <a:off x="1081080" y="1980000"/>
            <a:ext cx="6780600" cy="4187880"/>
            <a:chOff x="1081080" y="1980000"/>
            <a:chExt cx="6780600" cy="4187880"/>
          </a:xfrm>
        </p:grpSpPr>
        <p:pic>
          <p:nvPicPr>
            <p:cNvPr id="158" name="Picture 2" descr=""/>
            <p:cNvPicPr/>
            <p:nvPr/>
          </p:nvPicPr>
          <p:blipFill>
            <a:blip r:embed="rId1"/>
            <a:stretch/>
          </p:blipFill>
          <p:spPr>
            <a:xfrm>
              <a:off x="1081080" y="1980000"/>
              <a:ext cx="6780600" cy="3386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9" name="ZoneTexte 3"/>
            <p:cNvSpPr/>
            <p:nvPr/>
          </p:nvSpPr>
          <p:spPr>
            <a:xfrm>
              <a:off x="1081080" y="5468400"/>
              <a:ext cx="3390120" cy="69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2000" spc="-1" strike="noStrike">
                  <a:solidFill>
                    <a:srgbClr val="0070c0"/>
                  </a:solidFill>
                  <a:latin typeface="Calibri"/>
                </a:rPr>
                <a:t>Les cellules somatiques sont des cellules </a:t>
              </a:r>
              <a:r>
                <a:rPr b="1" lang="fr-FR" sz="2000" spc="-1" strike="noStrike" u="sng">
                  <a:solidFill>
                    <a:srgbClr val="0070c0"/>
                  </a:solidFill>
                  <a:uFillTx/>
                  <a:latin typeface="Calibri"/>
                </a:rPr>
                <a:t>diploïdes</a:t>
              </a:r>
              <a:r>
                <a:rPr b="0" lang="fr-FR" sz="2000" spc="-1" strike="noStrike">
                  <a:solidFill>
                    <a:srgbClr val="0070c0"/>
                  </a:solidFill>
                  <a:latin typeface="Calibri"/>
                </a:rPr>
                <a:t>.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0" name="ZoneTexte 5"/>
            <p:cNvSpPr/>
            <p:nvPr/>
          </p:nvSpPr>
          <p:spPr>
            <a:xfrm>
              <a:off x="4471560" y="5468400"/>
              <a:ext cx="3390120" cy="69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2000" spc="-1" strike="noStrike">
                  <a:solidFill>
                    <a:srgbClr val="0070c0"/>
                  </a:solidFill>
                  <a:latin typeface="Calibri"/>
                </a:rPr>
                <a:t>Les gamètes sont des cellules </a:t>
              </a:r>
              <a:r>
                <a:rPr b="1" lang="fr-FR" sz="2000" spc="-1" strike="noStrike" u="sng">
                  <a:solidFill>
                    <a:srgbClr val="0070c0"/>
                  </a:solidFill>
                  <a:uFillTx/>
                  <a:latin typeface="Calibri"/>
                </a:rPr>
                <a:t>haploïdes</a:t>
              </a:r>
              <a:r>
                <a:rPr b="0" lang="fr-FR" sz="2000" spc="-1" strike="noStrike">
                  <a:solidFill>
                    <a:srgbClr val="0070c0"/>
                  </a:solidFill>
                  <a:latin typeface="Calibri"/>
                </a:rPr>
                <a:t>.</a:t>
              </a:r>
              <a:endParaRPr b="0" lang="fr-FR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" name="Connecteur droit 5"/>
          <p:cNvCxnSpPr/>
          <p:nvPr/>
        </p:nvCxnSpPr>
        <p:spPr>
          <a:xfrm>
            <a:off x="318960" y="2519640"/>
            <a:ext cx="4104360" cy="360"/>
          </a:xfrm>
          <a:prstGeom prst="straightConnector1">
            <a:avLst/>
          </a:prstGeom>
          <a:ln w="19050">
            <a:solidFill>
              <a:srgbClr val="ff0000"/>
            </a:solidFill>
          </a:ln>
        </p:spPr>
      </p:cxnSp>
      <p:sp>
        <p:nvSpPr>
          <p:cNvPr id="162" name="PlaceHolder 1"/>
          <p:cNvSpPr>
            <a:spLocks noGrp="1"/>
          </p:cNvSpPr>
          <p:nvPr>
            <p:ph/>
          </p:nvPr>
        </p:nvSpPr>
        <p:spPr>
          <a:xfrm>
            <a:off x="318960" y="189720"/>
            <a:ext cx="7667280" cy="1262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Pour décrire la composition en chromosomes d’une cellule, on écrit sa </a:t>
            </a:r>
            <a:r>
              <a:rPr b="1" lang="fr-FR" sz="2000" spc="-1" strike="noStrike" u="sng">
                <a:solidFill>
                  <a:srgbClr val="000000"/>
                </a:solidFill>
                <a:uFillTx/>
                <a:latin typeface="Calibri"/>
              </a:rPr>
              <a:t>formule chromosomique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. Par exemple, la formule chromosomique d’une </a:t>
            </a:r>
            <a:r>
              <a:rPr b="0" lang="fr-FR" sz="2000" spc="-1" strike="noStrike" u="sng">
                <a:solidFill>
                  <a:srgbClr val="000000"/>
                </a:solidFill>
                <a:uFillTx/>
                <a:latin typeface="Calibri"/>
              </a:rPr>
              <a:t>cellule somatique humaine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i="1" lang="fr-FR" sz="2000" spc="-1" strike="noStrike">
                <a:solidFill>
                  <a:srgbClr val="000000"/>
                </a:solidFill>
                <a:latin typeface="Calibri"/>
              </a:rPr>
              <a:t>(voir la diapositive précédente)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est :  </a:t>
            </a:r>
            <a:r>
              <a:rPr b="1" lang="fr-FR" sz="2000" spc="-1" strike="noStrike">
                <a:solidFill>
                  <a:srgbClr val="0070c0"/>
                </a:solidFill>
                <a:latin typeface="Calibri"/>
              </a:rPr>
              <a:t>2n = 46</a:t>
            </a: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63" name="Groupe 12"/>
          <p:cNvGrpSpPr/>
          <p:nvPr/>
        </p:nvGrpSpPr>
        <p:grpSpPr>
          <a:xfrm>
            <a:off x="0" y="1372680"/>
            <a:ext cx="9143640" cy="5372640"/>
            <a:chOff x="0" y="1372680"/>
            <a:chExt cx="9143640" cy="5372640"/>
          </a:xfrm>
        </p:grpSpPr>
        <p:grpSp>
          <p:nvGrpSpPr>
            <p:cNvPr id="164" name="Groupe 10"/>
            <p:cNvGrpSpPr/>
            <p:nvPr/>
          </p:nvGrpSpPr>
          <p:grpSpPr>
            <a:xfrm>
              <a:off x="0" y="1372680"/>
              <a:ext cx="9143640" cy="5372640"/>
              <a:chOff x="0" y="1372680"/>
              <a:chExt cx="9143640" cy="5372640"/>
            </a:xfrm>
          </p:grpSpPr>
          <p:pic>
            <p:nvPicPr>
              <p:cNvPr id="165" name="Image 3" descr=""/>
              <p:cNvPicPr/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/>
            </p:blipFill>
            <p:spPr>
              <a:xfrm>
                <a:off x="0" y="1372680"/>
                <a:ext cx="9143640" cy="515916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66" name="ZoneTexte 4"/>
              <p:cNvSpPr/>
              <p:nvPr/>
            </p:nvSpPr>
            <p:spPr>
              <a:xfrm>
                <a:off x="318960" y="6168960"/>
                <a:ext cx="3150720" cy="576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fr-FR" sz="1600" spc="-1" strike="noStrike">
                    <a:solidFill>
                      <a:srgbClr val="000000"/>
                    </a:solidFill>
                    <a:latin typeface="Calibri"/>
                  </a:rPr>
                  <a:t>Une cellule somatique humaine contient 23 paires de chromosomes.</a:t>
                </a:r>
                <a:endParaRPr b="0" lang="fr-FR" sz="16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167" name="Connecteur droit avec flèche 8"/>
              <p:cNvCxnSpPr/>
              <p:nvPr/>
            </p:nvCxnSpPr>
            <p:spPr>
              <a:xfrm flipH="1">
                <a:off x="3071160" y="5549760"/>
                <a:ext cx="398880" cy="61920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len="med" type="triangle" w="med"/>
              </a:ln>
            </p:spPr>
          </p:cxnSp>
        </p:grpSp>
        <p:sp>
          <p:nvSpPr>
            <p:cNvPr id="168" name="Rectangle 11"/>
            <p:cNvSpPr/>
            <p:nvPr/>
          </p:nvSpPr>
          <p:spPr>
            <a:xfrm>
              <a:off x="189000" y="1719360"/>
              <a:ext cx="1530360" cy="258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2" descr=""/>
          <p:cNvPicPr/>
          <p:nvPr/>
        </p:nvPicPr>
        <p:blipFill>
          <a:blip r:embed="rId1"/>
          <a:srcRect l="51317" t="2772" r="1799" b="6440"/>
          <a:stretch/>
        </p:blipFill>
        <p:spPr>
          <a:xfrm>
            <a:off x="2585160" y="1400760"/>
            <a:ext cx="3572280" cy="3455280"/>
          </a:xfrm>
          <a:prstGeom prst="rect">
            <a:avLst/>
          </a:prstGeom>
          <a:ln w="0">
            <a:noFill/>
          </a:ln>
        </p:spPr>
      </p:pic>
      <p:sp>
        <p:nvSpPr>
          <p:cNvPr id="170" name="Espace réservé du contenu 2"/>
          <p:cNvSpPr/>
          <p:nvPr/>
        </p:nvSpPr>
        <p:spPr>
          <a:xfrm>
            <a:off x="537480" y="436320"/>
            <a:ext cx="7667280" cy="12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000" spc="-1" strike="noStrike" u="sng">
                <a:solidFill>
                  <a:srgbClr val="0070c0"/>
                </a:solidFill>
                <a:uFillTx/>
                <a:latin typeface="Calibri"/>
              </a:rPr>
              <a:t>Question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: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écris la formule chromosomique d’un gamète humain </a:t>
            </a:r>
            <a:r>
              <a:rPr b="0" i="1" lang="fr-FR" sz="2000" spc="-1" strike="noStrike">
                <a:solidFill>
                  <a:srgbClr val="000000"/>
                </a:solidFill>
                <a:latin typeface="Calibri"/>
              </a:rPr>
              <a:t>(caryotype ci-dessous).</a:t>
            </a:r>
            <a:r>
              <a:rPr b="0" i="1" lang="fr-FR" sz="2000" spc="-1" strike="noStrike">
                <a:solidFill>
                  <a:srgbClr val="0070c0"/>
                </a:solidFill>
                <a:latin typeface="Calibri"/>
              </a:rPr>
              <a:t>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ZoneTexte 1"/>
          <p:cNvSpPr/>
          <p:nvPr/>
        </p:nvSpPr>
        <p:spPr>
          <a:xfrm>
            <a:off x="537480" y="5257440"/>
            <a:ext cx="62902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2000" spc="-1" strike="noStrike" u="sng">
                <a:solidFill>
                  <a:srgbClr val="0070c0"/>
                </a:solidFill>
                <a:uFillTx/>
                <a:latin typeface="Calibri"/>
              </a:rPr>
              <a:t>Réponse </a:t>
            </a:r>
            <a:r>
              <a:rPr b="1" lang="fr-FR" sz="2000" spc="-1" strike="noStrike">
                <a:solidFill>
                  <a:srgbClr val="0070c0"/>
                </a:solidFill>
                <a:latin typeface="Calibri"/>
              </a:rPr>
              <a:t>:</a:t>
            </a:r>
            <a:r>
              <a:rPr b="1" lang="fr-FR" sz="2000" spc="-1" strike="noStrike" u="sng">
                <a:solidFill>
                  <a:srgbClr val="0070c0"/>
                </a:solidFill>
                <a:uFillTx/>
                <a:latin typeface="Calibri"/>
              </a:rPr>
              <a:t>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/>
          </p:nvPr>
        </p:nvSpPr>
        <p:spPr>
          <a:xfrm>
            <a:off x="375840" y="633600"/>
            <a:ext cx="8489520" cy="557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1000"/>
          </a:bodyPr>
          <a:p>
            <a:pPr marL="224640" indent="-2246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Cette activité consiste en un ensemble de questions courtes.                 </a:t>
            </a:r>
            <a:r>
              <a:rPr b="1" lang="fr-FR" sz="2400" spc="-1" strike="noStrike">
                <a:solidFill>
                  <a:schemeClr val="accent6">
                    <a:lumMod val="75000"/>
                  </a:schemeClr>
                </a:solidFill>
                <a:latin typeface="Calibri"/>
              </a:rPr>
              <a:t>Tu dois répondre aux questions du diaporama sur ta feuille de cours.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4640" indent="-2246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La correction se trouve à la diapositive suivant la question.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449280" indent="0" algn="just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fr-FR" sz="2200" spc="-1" strike="noStrike" u="sng">
                <a:solidFill>
                  <a:srgbClr val="ff0000"/>
                </a:solidFill>
                <a:uFillTx/>
                <a:latin typeface="Calibri"/>
              </a:rPr>
              <a:t>Attention</a:t>
            </a:r>
            <a:r>
              <a:rPr b="0" lang="fr-FR" sz="2200" spc="-1" strike="noStrike">
                <a:solidFill>
                  <a:srgbClr val="ff0000"/>
                </a:solidFill>
                <a:latin typeface="Calibri"/>
              </a:rPr>
              <a:t> ! Il est impératif de jouer le jeu en essayant vraiment de trouver la réponse à chaque fois, avant de regarder la correction ! Sinon, tu n’auras pas </a:t>
            </a:r>
            <a:r>
              <a:rPr b="0" lang="fr-FR" sz="2200" spc="-1" strike="noStrike" u="sng">
                <a:solidFill>
                  <a:srgbClr val="ff0000"/>
                </a:solidFill>
                <a:uFillTx/>
                <a:latin typeface="Calibri"/>
              </a:rPr>
              <a:t>intégré</a:t>
            </a:r>
            <a:r>
              <a:rPr b="0" lang="fr-FR" sz="2200" spc="-1" strike="noStrike">
                <a:solidFill>
                  <a:srgbClr val="ff0000"/>
                </a:solidFill>
                <a:latin typeface="Calibri"/>
              </a:rPr>
              <a:t> les informations pour les activités qui suivront dans le plan de travail.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449280" indent="0" algn="just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fr-FR" sz="2200" spc="-1" strike="noStrike">
                <a:solidFill>
                  <a:srgbClr val="000000"/>
                </a:solidFill>
                <a:latin typeface="Calibri"/>
              </a:rPr>
              <a:t>Les informations de cette activité sont importantes pour la </a:t>
            </a:r>
            <a:r>
              <a:rPr b="0" lang="fr-FR" sz="2200" spc="-1" strike="noStrike" u="sng">
                <a:solidFill>
                  <a:srgbClr val="000000"/>
                </a:solidFill>
                <a:uFillTx/>
                <a:latin typeface="Calibri"/>
              </a:rPr>
              <a:t>spécialité terminale</a:t>
            </a:r>
            <a:r>
              <a:rPr b="0" lang="fr-FR" sz="2200" spc="-1" strike="noStrike">
                <a:solidFill>
                  <a:srgbClr val="000000"/>
                </a:solidFill>
                <a:latin typeface="Calibri"/>
              </a:rPr>
              <a:t>. 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4640" indent="-2246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fr-FR" sz="2400" spc="-1" strike="noStrike">
                <a:solidFill>
                  <a:schemeClr val="accent6">
                    <a:lumMod val="75000"/>
                  </a:schemeClr>
                </a:solidFill>
                <a:latin typeface="Calibri"/>
              </a:rPr>
              <a:t>Prends en note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les informations importantes et le nouveau vocabulaire.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4640" indent="-2246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N’oublie pas d’appeler l’enseignant si tu ne comprends pas une notion, un terme de vocabulaire, ou bien la correction d’une question !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2" descr=""/>
          <p:cNvPicPr/>
          <p:nvPr/>
        </p:nvPicPr>
        <p:blipFill>
          <a:blip r:embed="rId1"/>
          <a:srcRect l="51317" t="2772" r="1799" b="6440"/>
          <a:stretch/>
        </p:blipFill>
        <p:spPr>
          <a:xfrm>
            <a:off x="2585160" y="1202040"/>
            <a:ext cx="3572280" cy="3455280"/>
          </a:xfrm>
          <a:prstGeom prst="rect">
            <a:avLst/>
          </a:prstGeom>
          <a:ln w="0">
            <a:noFill/>
          </a:ln>
        </p:spPr>
      </p:pic>
      <p:sp>
        <p:nvSpPr>
          <p:cNvPr id="173" name="Espace réservé du contenu 2"/>
          <p:cNvSpPr/>
          <p:nvPr/>
        </p:nvSpPr>
        <p:spPr>
          <a:xfrm>
            <a:off x="184320" y="436320"/>
            <a:ext cx="8775000" cy="12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000" spc="-1" strike="noStrike" u="sng">
                <a:solidFill>
                  <a:srgbClr val="0070c0"/>
                </a:solidFill>
                <a:uFillTx/>
                <a:latin typeface="Calibri"/>
              </a:rPr>
              <a:t>Question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: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écris la formule chromosomique d’un gamète humain </a:t>
            </a:r>
            <a:r>
              <a:rPr b="0" i="1" lang="fr-FR" sz="2000" spc="-1" strike="noStrike">
                <a:solidFill>
                  <a:srgbClr val="000000"/>
                </a:solidFill>
                <a:latin typeface="Calibri"/>
              </a:rPr>
              <a:t>(caryotype ci-dessous). Retourne voir la diapositive précédente autant de temps que nécessaire !</a:t>
            </a:r>
            <a:r>
              <a:rPr b="0" i="1" lang="fr-FR" sz="2000" spc="-1" strike="noStrike">
                <a:solidFill>
                  <a:srgbClr val="0070c0"/>
                </a:solidFill>
                <a:latin typeface="Calibri"/>
              </a:rPr>
              <a:t>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Espace réservé du contenu 2"/>
          <p:cNvSpPr/>
          <p:nvPr/>
        </p:nvSpPr>
        <p:spPr>
          <a:xfrm>
            <a:off x="537480" y="4791960"/>
            <a:ext cx="8238240" cy="15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fr-FR" sz="2000" spc="-1" strike="noStrike" u="sng">
                <a:solidFill>
                  <a:srgbClr val="0070c0"/>
                </a:solidFill>
                <a:uFillTx/>
                <a:latin typeface="Calibri"/>
              </a:rPr>
              <a:t>Réponse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: </a:t>
            </a:r>
            <a:r>
              <a:rPr b="1" lang="fr-FR" sz="2000" spc="-1" strike="noStrike">
                <a:solidFill>
                  <a:srgbClr val="0070c0"/>
                </a:solidFill>
                <a:latin typeface="Calibri"/>
              </a:rPr>
              <a:t>n = 23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Dans les gamètes, les chromosomes ne sont pas par paire : il n’y a qu’un exemplaire de chaque chromosome (cellule haploïde) =&gt; n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Au total, il y a 23 chromosomes =&gt; n = 23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/>
          </p:nvPr>
        </p:nvSpPr>
        <p:spPr>
          <a:xfrm>
            <a:off x="314280" y="462600"/>
            <a:ext cx="851508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Wingdings" charset="2"/>
              <a:buChar char=""/>
            </a:pPr>
            <a:r>
              <a:rPr b="1" lang="fr-FR" sz="2000" spc="-1" strike="noStrike" u="sng">
                <a:solidFill>
                  <a:srgbClr val="0070c0"/>
                </a:solidFill>
                <a:uFillTx/>
                <a:latin typeface="Calibri"/>
                <a:ea typeface="Calibri"/>
              </a:rPr>
              <a:t>Question</a:t>
            </a:r>
            <a:r>
              <a:rPr b="1" lang="fr-FR" sz="2000" spc="-1" strike="noStrike">
                <a:solidFill>
                  <a:srgbClr val="0070c0"/>
                </a:solidFill>
                <a:latin typeface="Calibri"/>
                <a:ea typeface="Calibri"/>
              </a:rPr>
              <a:t> : </a:t>
            </a:r>
            <a:r>
              <a:rPr b="1" lang="fr-FR" sz="2000" spc="-1" strike="noStrike">
                <a:solidFill>
                  <a:srgbClr val="000000"/>
                </a:solidFill>
                <a:latin typeface="Calibri"/>
                <a:ea typeface="Calibri"/>
              </a:rPr>
              <a:t>complète le tableau à l’aide des schémas de cellules ci-dessous :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6" name="Image 3" descr=""/>
          <p:cNvPicPr/>
          <p:nvPr/>
        </p:nvPicPr>
        <p:blipFill>
          <a:blip r:embed="rId1"/>
          <a:stretch/>
        </p:blipFill>
        <p:spPr>
          <a:xfrm>
            <a:off x="0" y="1264320"/>
            <a:ext cx="9143640" cy="479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/>
          </p:nvPr>
        </p:nvSpPr>
        <p:spPr>
          <a:xfrm>
            <a:off x="628560" y="44244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Wingdings" charset="2"/>
              <a:buChar char=""/>
            </a:pPr>
            <a:r>
              <a:rPr b="1" lang="fr-FR" sz="1800" spc="-1" strike="noStrike">
                <a:solidFill>
                  <a:srgbClr val="0070c0"/>
                </a:solidFill>
                <a:latin typeface="Calibri"/>
                <a:ea typeface="Calibri"/>
              </a:rPr>
              <a:t>Complétez le tableau à l’aide des schémas de cellules ci-dessous : 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78" name="Groupe 5"/>
          <p:cNvGrpSpPr/>
          <p:nvPr/>
        </p:nvGrpSpPr>
        <p:grpSpPr>
          <a:xfrm>
            <a:off x="0" y="1264320"/>
            <a:ext cx="9143640" cy="4700160"/>
            <a:chOff x="0" y="1264320"/>
            <a:chExt cx="9143640" cy="4700160"/>
          </a:xfrm>
        </p:grpSpPr>
        <p:pic>
          <p:nvPicPr>
            <p:cNvPr id="179" name="Image 3" descr=""/>
            <p:cNvPicPr/>
            <p:nvPr/>
          </p:nvPicPr>
          <p:blipFill>
            <a:blip r:embed="rId1"/>
            <a:stretch/>
          </p:blipFill>
          <p:spPr>
            <a:xfrm>
              <a:off x="0" y="1264320"/>
              <a:ext cx="9143640" cy="47001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80" name="Groupe 4"/>
            <p:cNvGrpSpPr/>
            <p:nvPr/>
          </p:nvGrpSpPr>
          <p:grpSpPr>
            <a:xfrm>
              <a:off x="1701360" y="4338000"/>
              <a:ext cx="5286600" cy="1479960"/>
              <a:chOff x="1701360" y="4338000"/>
              <a:chExt cx="5286600" cy="1479960"/>
            </a:xfrm>
          </p:grpSpPr>
          <p:sp>
            <p:nvSpPr>
              <p:cNvPr id="181" name="ZoneTexte 1"/>
              <p:cNvSpPr/>
              <p:nvPr/>
            </p:nvSpPr>
            <p:spPr>
              <a:xfrm>
                <a:off x="1701360" y="4338000"/>
                <a:ext cx="155196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solidFill>
                      <a:srgbClr val="00b050"/>
                    </a:solidFill>
                    <a:latin typeface="Calibri"/>
                  </a:rPr>
                  <a:t>4</a:t>
                </a:r>
                <a:endParaRPr b="0" lang="fr-FR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2" name="ZoneTexte 6"/>
              <p:cNvSpPr/>
              <p:nvPr/>
            </p:nvSpPr>
            <p:spPr>
              <a:xfrm>
                <a:off x="1701360" y="4609440"/>
                <a:ext cx="155196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solidFill>
                      <a:srgbClr val="00b050"/>
                    </a:solidFill>
                    <a:latin typeface="Calibri"/>
                  </a:rPr>
                  <a:t>2</a:t>
                </a:r>
                <a:endParaRPr b="0" lang="fr-FR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3" name="ZoneTexte 7"/>
              <p:cNvSpPr/>
              <p:nvPr/>
            </p:nvSpPr>
            <p:spPr>
              <a:xfrm>
                <a:off x="1701360" y="4917600"/>
                <a:ext cx="155196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solidFill>
                      <a:srgbClr val="00b050"/>
                    </a:solidFill>
                    <a:latin typeface="Calibri"/>
                  </a:rPr>
                  <a:t>4</a:t>
                </a:r>
                <a:endParaRPr b="0" lang="fr-FR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4" name="ZoneTexte 8"/>
              <p:cNvSpPr/>
              <p:nvPr/>
            </p:nvSpPr>
            <p:spPr>
              <a:xfrm>
                <a:off x="1701360" y="5159880"/>
                <a:ext cx="155196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solidFill>
                      <a:srgbClr val="00b050"/>
                    </a:solidFill>
                    <a:latin typeface="Calibri"/>
                  </a:rPr>
                  <a:t>3</a:t>
                </a:r>
                <a:endParaRPr b="0" lang="fr-FR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5" name="ZoneTexte 9"/>
              <p:cNvSpPr/>
              <p:nvPr/>
            </p:nvSpPr>
            <p:spPr>
              <a:xfrm>
                <a:off x="1701360" y="5454000"/>
                <a:ext cx="155196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solidFill>
                      <a:srgbClr val="00b050"/>
                    </a:solidFill>
                    <a:latin typeface="Calibri"/>
                  </a:rPr>
                  <a:t>6</a:t>
                </a:r>
                <a:endParaRPr b="0" lang="fr-FR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" name="ZoneTexte 10"/>
              <p:cNvSpPr/>
              <p:nvPr/>
            </p:nvSpPr>
            <p:spPr>
              <a:xfrm>
                <a:off x="3402360" y="4338000"/>
                <a:ext cx="182844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solidFill>
                      <a:srgbClr val="00b050"/>
                    </a:solidFill>
                    <a:latin typeface="Calibri"/>
                  </a:rPr>
                  <a:t>Cellule diploïde</a:t>
                </a:r>
                <a:endParaRPr b="0" lang="fr-FR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" name="ZoneTexte 11"/>
              <p:cNvSpPr/>
              <p:nvPr/>
            </p:nvSpPr>
            <p:spPr>
              <a:xfrm>
                <a:off x="3411720" y="4607640"/>
                <a:ext cx="182844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solidFill>
                      <a:srgbClr val="00b050"/>
                    </a:solidFill>
                    <a:latin typeface="Calibri"/>
                  </a:rPr>
                  <a:t>Cellule haploïde</a:t>
                </a:r>
                <a:endParaRPr b="0" lang="fr-FR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8" name="ZoneTexte 12"/>
              <p:cNvSpPr/>
              <p:nvPr/>
            </p:nvSpPr>
            <p:spPr>
              <a:xfrm>
                <a:off x="3421080" y="4878720"/>
                <a:ext cx="182844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solidFill>
                      <a:srgbClr val="00b050"/>
                    </a:solidFill>
                    <a:latin typeface="Calibri"/>
                  </a:rPr>
                  <a:t>Cellule diploïde</a:t>
                </a:r>
                <a:endParaRPr b="0" lang="fr-FR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9" name="ZoneTexte 13"/>
              <p:cNvSpPr/>
              <p:nvPr/>
            </p:nvSpPr>
            <p:spPr>
              <a:xfrm>
                <a:off x="3402360" y="5148720"/>
                <a:ext cx="182844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solidFill>
                      <a:srgbClr val="00b050"/>
                    </a:solidFill>
                    <a:latin typeface="Calibri"/>
                  </a:rPr>
                  <a:t>Cellule haploïde</a:t>
                </a:r>
                <a:endParaRPr b="0" lang="fr-FR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0" name="ZoneTexte 14"/>
              <p:cNvSpPr/>
              <p:nvPr/>
            </p:nvSpPr>
            <p:spPr>
              <a:xfrm>
                <a:off x="3421080" y="5429520"/>
                <a:ext cx="182844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solidFill>
                      <a:srgbClr val="00b050"/>
                    </a:solidFill>
                    <a:latin typeface="Calibri"/>
                  </a:rPr>
                  <a:t>Cellule diploïde</a:t>
                </a:r>
                <a:endParaRPr b="0" lang="fr-FR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1" name="ZoneTexte 15"/>
              <p:cNvSpPr/>
              <p:nvPr/>
            </p:nvSpPr>
            <p:spPr>
              <a:xfrm>
                <a:off x="5417280" y="4613400"/>
                <a:ext cx="155196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solidFill>
                      <a:srgbClr val="00b050"/>
                    </a:solidFill>
                    <a:latin typeface="Calibri"/>
                  </a:rPr>
                  <a:t>n=2</a:t>
                </a:r>
                <a:endParaRPr b="0" lang="fr-FR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2" name="ZoneTexte 16"/>
              <p:cNvSpPr/>
              <p:nvPr/>
            </p:nvSpPr>
            <p:spPr>
              <a:xfrm>
                <a:off x="5426640" y="4878720"/>
                <a:ext cx="155196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solidFill>
                      <a:srgbClr val="00b050"/>
                    </a:solidFill>
                    <a:latin typeface="Calibri"/>
                  </a:rPr>
                  <a:t>2n=4</a:t>
                </a:r>
                <a:endParaRPr b="0" lang="fr-FR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3" name="ZoneTexte 17"/>
              <p:cNvSpPr/>
              <p:nvPr/>
            </p:nvSpPr>
            <p:spPr>
              <a:xfrm>
                <a:off x="5417280" y="5174280"/>
                <a:ext cx="155196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solidFill>
                      <a:srgbClr val="00b050"/>
                    </a:solidFill>
                    <a:latin typeface="Calibri"/>
                  </a:rPr>
                  <a:t>n=3</a:t>
                </a:r>
                <a:endParaRPr b="0" lang="fr-FR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4" name="ZoneTexte 18"/>
              <p:cNvSpPr/>
              <p:nvPr/>
            </p:nvSpPr>
            <p:spPr>
              <a:xfrm>
                <a:off x="5436000" y="5419440"/>
                <a:ext cx="155196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fr-FR" sz="1800" spc="-1" strike="noStrike">
                    <a:solidFill>
                      <a:srgbClr val="00b050"/>
                    </a:solidFill>
                    <a:latin typeface="Calibri"/>
                  </a:rPr>
                  <a:t>2n=6</a:t>
                </a:r>
                <a:endParaRPr b="0" lang="fr-FR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/>
          </p:nvPr>
        </p:nvSpPr>
        <p:spPr>
          <a:xfrm>
            <a:off x="612360" y="376560"/>
            <a:ext cx="75708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fr-FR" sz="2000" spc="-1" strike="noStrike" u="sng">
                <a:solidFill>
                  <a:srgbClr val="0070c0"/>
                </a:solidFill>
                <a:uFillTx/>
                <a:latin typeface="Calibri"/>
                <a:ea typeface="Calibri"/>
              </a:rPr>
              <a:t>Question</a:t>
            </a:r>
            <a:r>
              <a:rPr b="1" lang="fr-FR" sz="2000" spc="-1" strike="noStrike">
                <a:solidFill>
                  <a:srgbClr val="0070c0"/>
                </a:solidFill>
                <a:latin typeface="Calibri"/>
                <a:ea typeface="Calibri"/>
              </a:rPr>
              <a:t> : à l’aide des informations suivantes, légende les allèles sur le schéma des chromosomes :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Informations :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Calibri"/>
              </a:rPr>
              <a:t>- Pour le gène A (rouge), l’individu possède un allèle A1 et un allèle A2.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Calibri"/>
              </a:rPr>
              <a:t>- Pour le gène B (vert), l’individu possède deux allèles B3.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Calibri"/>
              </a:rPr>
              <a:t>- Pour le gène C (bleu), l’individu possède un allèle C2 et un allèle C3.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96" name="Groupe 3"/>
          <p:cNvGrpSpPr/>
          <p:nvPr/>
        </p:nvGrpSpPr>
        <p:grpSpPr>
          <a:xfrm>
            <a:off x="1623960" y="2941200"/>
            <a:ext cx="5661000" cy="3573000"/>
            <a:chOff x="1623960" y="2941200"/>
            <a:chExt cx="5661000" cy="3573000"/>
          </a:xfrm>
        </p:grpSpPr>
        <p:pic>
          <p:nvPicPr>
            <p:cNvPr id="197" name="Image 4" descr=""/>
            <p:cNvPicPr/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0" t="0" r="41477" b="0"/>
            <a:stretch/>
          </p:blipFill>
          <p:spPr>
            <a:xfrm>
              <a:off x="1623960" y="2941200"/>
              <a:ext cx="5661000" cy="3573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8" name="Rectangle 5"/>
            <p:cNvSpPr/>
            <p:nvPr/>
          </p:nvSpPr>
          <p:spPr>
            <a:xfrm>
              <a:off x="1623960" y="3207240"/>
              <a:ext cx="703440" cy="1778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anchor="ctr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99" name="Rectangle 6"/>
            <p:cNvSpPr/>
            <p:nvPr/>
          </p:nvSpPr>
          <p:spPr>
            <a:xfrm>
              <a:off x="4454640" y="3223800"/>
              <a:ext cx="703440" cy="1778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numCol="1" spcCol="0" anchor="ctr">
              <a:noAutofit/>
            </a:bodyPr>
            <a:p>
              <a:pPr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/>
          </p:nvPr>
        </p:nvSpPr>
        <p:spPr>
          <a:xfrm>
            <a:off x="628560" y="373320"/>
            <a:ext cx="7491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fr-FR" sz="2000" spc="-1" strike="noStrike" u="sng">
                <a:solidFill>
                  <a:srgbClr val="0070c0"/>
                </a:solidFill>
                <a:uFillTx/>
                <a:latin typeface="Calibri"/>
                <a:ea typeface="Calibri"/>
              </a:rPr>
              <a:t>Question</a:t>
            </a:r>
            <a:r>
              <a:rPr b="1" lang="fr-FR" sz="2000" spc="-1" strike="noStrike">
                <a:solidFill>
                  <a:srgbClr val="0070c0"/>
                </a:solidFill>
                <a:latin typeface="Calibri"/>
                <a:ea typeface="Calibri"/>
              </a:rPr>
              <a:t> : à l’aide des informations suivantes, légende les allèles sur le schéma des chromosomes :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Informations :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Calibri"/>
              </a:rPr>
              <a:t>- Pour le gène A (rouge), l’individu possède un allèle A1 et un allèle A2.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Calibri"/>
              </a:rPr>
              <a:t>- Pour le gène B (vert), l’individu possède deux allèles B3.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  <a:ea typeface="Calibri"/>
              </a:rPr>
              <a:t>- Pour le gène C (bleu), l’individu possède un allèle C2 et un allèle C3.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01" name="Groupe 18"/>
          <p:cNvGrpSpPr/>
          <p:nvPr/>
        </p:nvGrpSpPr>
        <p:grpSpPr>
          <a:xfrm>
            <a:off x="1483200" y="3003840"/>
            <a:ext cx="5793120" cy="3627720"/>
            <a:chOff x="1483200" y="3003840"/>
            <a:chExt cx="5793120" cy="3627720"/>
          </a:xfrm>
        </p:grpSpPr>
        <p:grpSp>
          <p:nvGrpSpPr>
            <p:cNvPr id="202" name="Groupe 3"/>
            <p:cNvGrpSpPr/>
            <p:nvPr/>
          </p:nvGrpSpPr>
          <p:grpSpPr>
            <a:xfrm>
              <a:off x="1483200" y="3003840"/>
              <a:ext cx="5793120" cy="3627720"/>
              <a:chOff x="1483200" y="3003840"/>
              <a:chExt cx="5793120" cy="3627720"/>
            </a:xfrm>
          </p:grpSpPr>
          <p:pic>
            <p:nvPicPr>
              <p:cNvPr id="203" name="Image 4" descr=""/>
              <p:cNvPicPr/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0" t="0" r="41477" b="0"/>
              <a:stretch/>
            </p:blipFill>
            <p:spPr>
              <a:xfrm>
                <a:off x="1483200" y="3003840"/>
                <a:ext cx="5793120" cy="36277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04" name="Rectangle 5"/>
              <p:cNvSpPr/>
              <p:nvPr/>
            </p:nvSpPr>
            <p:spPr>
              <a:xfrm>
                <a:off x="1483200" y="3273840"/>
                <a:ext cx="720000" cy="1805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numCol="1" spcCol="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205" name="Rectangle 6"/>
              <p:cNvSpPr/>
              <p:nvPr/>
            </p:nvSpPr>
            <p:spPr>
              <a:xfrm>
                <a:off x="4379760" y="3290760"/>
                <a:ext cx="720000" cy="1805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numCol="1" spcCol="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</p:grpSp>
        <p:sp>
          <p:nvSpPr>
            <p:cNvPr id="206" name="ZoneTexte 1"/>
            <p:cNvSpPr/>
            <p:nvPr/>
          </p:nvSpPr>
          <p:spPr>
            <a:xfrm>
              <a:off x="1783440" y="331200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ff0000"/>
                  </a:solidFill>
                  <a:latin typeface="Calibri"/>
                </a:rPr>
                <a:t>A1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" name="ZoneTexte 7"/>
            <p:cNvSpPr/>
            <p:nvPr/>
          </p:nvSpPr>
          <p:spPr>
            <a:xfrm>
              <a:off x="3151440" y="3308760"/>
              <a:ext cx="4755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ff0000"/>
                  </a:solidFill>
                  <a:latin typeface="Calibri"/>
                </a:rPr>
                <a:t>A2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8" name="ZoneTexte 8"/>
            <p:cNvSpPr/>
            <p:nvPr/>
          </p:nvSpPr>
          <p:spPr>
            <a:xfrm>
              <a:off x="4680000" y="329076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ff0000"/>
                  </a:solidFill>
                  <a:latin typeface="Calibri"/>
                </a:rPr>
                <a:t>A1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" name="ZoneTexte 9"/>
            <p:cNvSpPr/>
            <p:nvPr/>
          </p:nvSpPr>
          <p:spPr>
            <a:xfrm>
              <a:off x="6711480" y="329076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ff0000"/>
                  </a:solidFill>
                  <a:latin typeface="Calibri"/>
                </a:rPr>
                <a:t>A2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" name="ZoneTexte 10"/>
            <p:cNvSpPr/>
            <p:nvPr/>
          </p:nvSpPr>
          <p:spPr>
            <a:xfrm>
              <a:off x="5848560" y="312408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ff0000"/>
                  </a:solidFill>
                  <a:latin typeface="Calibri"/>
                </a:rPr>
                <a:t>A2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" name="ZoneTexte 11"/>
            <p:cNvSpPr/>
            <p:nvPr/>
          </p:nvSpPr>
          <p:spPr>
            <a:xfrm>
              <a:off x="5464080" y="313236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ff0000"/>
                  </a:solidFill>
                  <a:latin typeface="Calibri"/>
                </a:rPr>
                <a:t>A1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2" name="ZoneTexte 12"/>
            <p:cNvSpPr/>
            <p:nvPr/>
          </p:nvSpPr>
          <p:spPr>
            <a:xfrm>
              <a:off x="1785240" y="358452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B3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" name="ZoneTexte 13"/>
            <p:cNvSpPr/>
            <p:nvPr/>
          </p:nvSpPr>
          <p:spPr>
            <a:xfrm>
              <a:off x="3119040" y="361404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B3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4" name="ZoneTexte 14"/>
            <p:cNvSpPr/>
            <p:nvPr/>
          </p:nvSpPr>
          <p:spPr>
            <a:xfrm>
              <a:off x="4689720" y="354276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B3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5" name="ZoneTexte 15"/>
            <p:cNvSpPr/>
            <p:nvPr/>
          </p:nvSpPr>
          <p:spPr>
            <a:xfrm>
              <a:off x="6701760" y="354276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B3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6" name="ZoneTexte 16"/>
            <p:cNvSpPr/>
            <p:nvPr/>
          </p:nvSpPr>
          <p:spPr>
            <a:xfrm>
              <a:off x="5930640" y="367812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B3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7" name="ZoneTexte 17"/>
            <p:cNvSpPr/>
            <p:nvPr/>
          </p:nvSpPr>
          <p:spPr>
            <a:xfrm>
              <a:off x="5460840" y="367812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B3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8" name="ZoneTexte 19"/>
            <p:cNvSpPr/>
            <p:nvPr/>
          </p:nvSpPr>
          <p:spPr>
            <a:xfrm>
              <a:off x="1785240" y="476280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7030a0"/>
                  </a:solidFill>
                  <a:latin typeface="Calibri"/>
                </a:rPr>
                <a:t>C2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" name="ZoneTexte 20"/>
            <p:cNvSpPr/>
            <p:nvPr/>
          </p:nvSpPr>
          <p:spPr>
            <a:xfrm>
              <a:off x="3097080" y="476280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7030a0"/>
                  </a:solidFill>
                  <a:latin typeface="Calibri"/>
                </a:rPr>
                <a:t>C3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0" name="ZoneTexte 21"/>
            <p:cNvSpPr/>
            <p:nvPr/>
          </p:nvSpPr>
          <p:spPr>
            <a:xfrm>
              <a:off x="5908680" y="462816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7030a0"/>
                  </a:solidFill>
                  <a:latin typeface="Calibri"/>
                </a:rPr>
                <a:t>C3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1" name="ZoneTexte 22"/>
            <p:cNvSpPr/>
            <p:nvPr/>
          </p:nvSpPr>
          <p:spPr>
            <a:xfrm>
              <a:off x="6312600" y="460764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7030a0"/>
                  </a:solidFill>
                  <a:latin typeface="Calibri"/>
                </a:rPr>
                <a:t>C3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2" name="ZoneTexte 23"/>
            <p:cNvSpPr/>
            <p:nvPr/>
          </p:nvSpPr>
          <p:spPr>
            <a:xfrm>
              <a:off x="4719240" y="476172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7030a0"/>
                  </a:solidFill>
                  <a:latin typeface="Calibri"/>
                </a:rPr>
                <a:t>C2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3" name="ZoneTexte 24"/>
            <p:cNvSpPr/>
            <p:nvPr/>
          </p:nvSpPr>
          <p:spPr>
            <a:xfrm>
              <a:off x="5465160" y="460404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7030a0"/>
                  </a:solidFill>
                  <a:latin typeface="Calibri"/>
                </a:rPr>
                <a:t>C2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/>
          </p:nvPr>
        </p:nvSpPr>
        <p:spPr>
          <a:xfrm>
            <a:off x="628560" y="373320"/>
            <a:ext cx="816336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fr-FR" sz="2000" spc="-1" strike="noStrike">
                <a:solidFill>
                  <a:srgbClr val="0070c0"/>
                </a:solidFill>
                <a:latin typeface="Calibri"/>
                <a:ea typeface="Calibri"/>
              </a:rPr>
              <a:t>NE </a:t>
            </a:r>
            <a:r>
              <a:rPr b="1" lang="fr-FR" sz="2000" spc="-1" strike="noStrike" u="sng">
                <a:solidFill>
                  <a:srgbClr val="0070c0"/>
                </a:solidFill>
                <a:uFillTx/>
                <a:latin typeface="Calibri"/>
                <a:ea typeface="Calibri"/>
              </a:rPr>
              <a:t>JAMAIS</a:t>
            </a:r>
            <a:r>
              <a:rPr b="1" lang="fr-FR" sz="2000" spc="-1" strike="noStrike">
                <a:solidFill>
                  <a:srgbClr val="0070c0"/>
                </a:solidFill>
                <a:latin typeface="Calibri"/>
                <a:ea typeface="Calibri"/>
              </a:rPr>
              <a:t> OUBLIER : LES DEUX CHROMATIDES D’UN CHROMOSOME SONT </a:t>
            </a:r>
            <a:r>
              <a:rPr b="1" lang="fr-FR" sz="2000" spc="-1" strike="noStrike" u="sng">
                <a:solidFill>
                  <a:srgbClr val="0070c0"/>
                </a:solidFill>
                <a:uFillTx/>
                <a:latin typeface="Calibri"/>
                <a:ea typeface="Calibri"/>
              </a:rPr>
              <a:t>IDENTIQUES</a:t>
            </a:r>
            <a:r>
              <a:rPr b="1" lang="fr-FR" sz="2000" spc="-1" strike="noStrike">
                <a:solidFill>
                  <a:srgbClr val="0070c0"/>
                </a:solidFill>
                <a:latin typeface="Calibri"/>
                <a:ea typeface="Calibri"/>
              </a:rPr>
              <a:t> !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25" name="Groupe 18"/>
          <p:cNvGrpSpPr/>
          <p:nvPr/>
        </p:nvGrpSpPr>
        <p:grpSpPr>
          <a:xfrm>
            <a:off x="1144800" y="1758960"/>
            <a:ext cx="7647120" cy="3655440"/>
            <a:chOff x="1144800" y="1758960"/>
            <a:chExt cx="7647120" cy="3655440"/>
          </a:xfrm>
        </p:grpSpPr>
        <p:grpSp>
          <p:nvGrpSpPr>
            <p:cNvPr id="226" name="Groupe 3"/>
            <p:cNvGrpSpPr/>
            <p:nvPr/>
          </p:nvGrpSpPr>
          <p:grpSpPr>
            <a:xfrm>
              <a:off x="1144800" y="1786680"/>
              <a:ext cx="5793120" cy="3627720"/>
              <a:chOff x="1144800" y="1786680"/>
              <a:chExt cx="5793120" cy="3627720"/>
            </a:xfrm>
          </p:grpSpPr>
          <p:pic>
            <p:nvPicPr>
              <p:cNvPr id="227" name="Image 4" descr=""/>
              <p:cNvPicPr/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0" t="0" r="41477" b="0"/>
              <a:stretch/>
            </p:blipFill>
            <p:spPr>
              <a:xfrm>
                <a:off x="1144800" y="1786680"/>
                <a:ext cx="5793120" cy="36277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28" name="Rectangle 5"/>
              <p:cNvSpPr/>
              <p:nvPr/>
            </p:nvSpPr>
            <p:spPr>
              <a:xfrm>
                <a:off x="1144800" y="2056680"/>
                <a:ext cx="720000" cy="1805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numCol="1" spcCol="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229" name="Rectangle 6"/>
              <p:cNvSpPr/>
              <p:nvPr/>
            </p:nvSpPr>
            <p:spPr>
              <a:xfrm>
                <a:off x="4041360" y="2073600"/>
                <a:ext cx="720000" cy="1805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numCol="1" spcCol="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fr-FR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</p:grpSp>
        <p:sp>
          <p:nvSpPr>
            <p:cNvPr id="230" name="ZoneTexte 1"/>
            <p:cNvSpPr/>
            <p:nvPr/>
          </p:nvSpPr>
          <p:spPr>
            <a:xfrm>
              <a:off x="1445040" y="210924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ff0000"/>
                  </a:solidFill>
                  <a:latin typeface="Calibri"/>
                </a:rPr>
                <a:t>A1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1" name="ZoneTexte 7"/>
            <p:cNvSpPr/>
            <p:nvPr/>
          </p:nvSpPr>
          <p:spPr>
            <a:xfrm>
              <a:off x="2813040" y="2106360"/>
              <a:ext cx="4755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ff0000"/>
                  </a:solidFill>
                  <a:latin typeface="Calibri"/>
                </a:rPr>
                <a:t>A2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2" name="ZoneTexte 8"/>
            <p:cNvSpPr/>
            <p:nvPr/>
          </p:nvSpPr>
          <p:spPr>
            <a:xfrm>
              <a:off x="4341600" y="208800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ff0000"/>
                  </a:solidFill>
                  <a:latin typeface="Calibri"/>
                </a:rPr>
                <a:t>A1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3" name="ZoneTexte 9"/>
            <p:cNvSpPr/>
            <p:nvPr/>
          </p:nvSpPr>
          <p:spPr>
            <a:xfrm>
              <a:off x="6373080" y="208800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ff0000"/>
                  </a:solidFill>
                  <a:latin typeface="Calibri"/>
                </a:rPr>
                <a:t>A2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4" name="ZoneTexte 10"/>
            <p:cNvSpPr/>
            <p:nvPr/>
          </p:nvSpPr>
          <p:spPr>
            <a:xfrm>
              <a:off x="5575680" y="191088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ff0000"/>
                  </a:solidFill>
                  <a:latin typeface="Calibri"/>
                </a:rPr>
                <a:t>A1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5" name="ZoneTexte 11"/>
            <p:cNvSpPr/>
            <p:nvPr/>
          </p:nvSpPr>
          <p:spPr>
            <a:xfrm>
              <a:off x="5125680" y="192960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ff0000"/>
                  </a:solidFill>
                  <a:latin typeface="Calibri"/>
                </a:rPr>
                <a:t>A2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6" name="ZoneTexte 12"/>
            <p:cNvSpPr/>
            <p:nvPr/>
          </p:nvSpPr>
          <p:spPr>
            <a:xfrm>
              <a:off x="1446840" y="238176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B3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7" name="ZoneTexte 13"/>
            <p:cNvSpPr/>
            <p:nvPr/>
          </p:nvSpPr>
          <p:spPr>
            <a:xfrm>
              <a:off x="2780280" y="241128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B3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8" name="ZoneTexte 14"/>
            <p:cNvSpPr/>
            <p:nvPr/>
          </p:nvSpPr>
          <p:spPr>
            <a:xfrm>
              <a:off x="4351320" y="234000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B3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9" name="ZoneTexte 15"/>
            <p:cNvSpPr/>
            <p:nvPr/>
          </p:nvSpPr>
          <p:spPr>
            <a:xfrm>
              <a:off x="6363360" y="234000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B3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0" name="ZoneTexte 16"/>
            <p:cNvSpPr/>
            <p:nvPr/>
          </p:nvSpPr>
          <p:spPr>
            <a:xfrm>
              <a:off x="5592240" y="247572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B3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1" name="ZoneTexte 17"/>
            <p:cNvSpPr/>
            <p:nvPr/>
          </p:nvSpPr>
          <p:spPr>
            <a:xfrm>
              <a:off x="5122440" y="247572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chemeClr val="accent6">
                      <a:lumMod val="50000"/>
                    </a:schemeClr>
                  </a:solidFill>
                  <a:latin typeface="Calibri"/>
                </a:rPr>
                <a:t>B3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2" name="Ellipse 19"/>
            <p:cNvSpPr/>
            <p:nvPr/>
          </p:nvSpPr>
          <p:spPr>
            <a:xfrm rot="20928600">
              <a:off x="4341600" y="1929600"/>
              <a:ext cx="1250280" cy="527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43" name="Ellipse 20"/>
            <p:cNvSpPr/>
            <p:nvPr/>
          </p:nvSpPr>
          <p:spPr>
            <a:xfrm rot="547800">
              <a:off x="5589000" y="1883520"/>
              <a:ext cx="1250280" cy="527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fr-FR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44" name="ZoneTexte 21"/>
            <p:cNvSpPr/>
            <p:nvPr/>
          </p:nvSpPr>
          <p:spPr>
            <a:xfrm>
              <a:off x="6860160" y="1758960"/>
              <a:ext cx="1931760" cy="118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marL="285840" indent="-285840">
                <a:lnSpc>
                  <a:spcPct val="100000"/>
                </a:lnSpc>
                <a:buClr>
                  <a:srgbClr val="ff0000"/>
                </a:buClr>
                <a:buFont typeface="Wingdings" charset="2"/>
                <a:buChar char=""/>
              </a:pPr>
              <a:r>
                <a:rPr b="1" lang="fr-FR" sz="1800" spc="-1" strike="noStrike" u="sng">
                  <a:solidFill>
                    <a:srgbClr val="ff0000"/>
                  </a:solidFill>
                  <a:uFillTx/>
                  <a:latin typeface="Calibri"/>
                </a:rPr>
                <a:t>Ecrire cela est une ERREUR à ne surtout pas commettre !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5" name="ZoneTexte 22"/>
            <p:cNvSpPr/>
            <p:nvPr/>
          </p:nvSpPr>
          <p:spPr>
            <a:xfrm>
              <a:off x="1446840" y="356004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7030a0"/>
                  </a:solidFill>
                  <a:latin typeface="Calibri"/>
                </a:rPr>
                <a:t>C2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6" name="ZoneTexte 23"/>
            <p:cNvSpPr/>
            <p:nvPr/>
          </p:nvSpPr>
          <p:spPr>
            <a:xfrm>
              <a:off x="4371840" y="353664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7030a0"/>
                  </a:solidFill>
                  <a:latin typeface="Calibri"/>
                </a:rPr>
                <a:t>C2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7" name="ZoneTexte 24"/>
            <p:cNvSpPr/>
            <p:nvPr/>
          </p:nvSpPr>
          <p:spPr>
            <a:xfrm>
              <a:off x="5126760" y="338508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7030a0"/>
                  </a:solidFill>
                  <a:latin typeface="Calibri"/>
                </a:rPr>
                <a:t>C2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8" name="ZoneTexte 25"/>
            <p:cNvSpPr/>
            <p:nvPr/>
          </p:nvSpPr>
          <p:spPr>
            <a:xfrm>
              <a:off x="2750400" y="352332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7030a0"/>
                  </a:solidFill>
                  <a:latin typeface="Calibri"/>
                </a:rPr>
                <a:t>C3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9" name="ZoneTexte 26"/>
            <p:cNvSpPr/>
            <p:nvPr/>
          </p:nvSpPr>
          <p:spPr>
            <a:xfrm>
              <a:off x="5594760" y="339804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7030a0"/>
                  </a:solidFill>
                  <a:latin typeface="Calibri"/>
                </a:rPr>
                <a:t>C3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0" name="ZoneTexte 27"/>
            <p:cNvSpPr/>
            <p:nvPr/>
          </p:nvSpPr>
          <p:spPr>
            <a:xfrm>
              <a:off x="5934600" y="3369600"/>
              <a:ext cx="5590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fr-FR" sz="1800" spc="-1" strike="noStrike">
                  <a:solidFill>
                    <a:srgbClr val="7030a0"/>
                  </a:solidFill>
                  <a:latin typeface="Calibri"/>
                </a:rPr>
                <a:t>C3</a:t>
              </a:r>
              <a:endParaRPr b="0" lang="fr-FR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fr-FR" sz="5400" spc="-1" strike="noStrike">
                <a:solidFill>
                  <a:srgbClr val="0070c0"/>
                </a:solidFill>
                <a:latin typeface="Calibri Light"/>
              </a:rPr>
              <a:t>Conclusion</a:t>
            </a: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81374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Sans regarder le diaporama ni tes notes, prends un temps pour noter les mots de vocabulaire appris dans ce diaporama (et dont tu te souviens…).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Auto-corrige-toi à l’aide du diaporama.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687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fr-FR" sz="5400" spc="-1" strike="noStrike">
                <a:solidFill>
                  <a:srgbClr val="0070c0"/>
                </a:solidFill>
                <a:latin typeface="Calibri Light"/>
              </a:rPr>
              <a:t>Mémorisation active</a:t>
            </a:r>
            <a:endParaRPr b="0" lang="en-US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628560" y="1338480"/>
            <a:ext cx="81871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Wingdings" charset="2"/>
              <a:buChar char=""/>
            </a:pPr>
            <a:r>
              <a:rPr b="1" lang="fr-FR" sz="2000" spc="-1" strike="noStrike" u="sng">
                <a:solidFill>
                  <a:srgbClr val="0070c0"/>
                </a:solidFill>
                <a:uFillTx/>
                <a:latin typeface="Calibri"/>
              </a:rPr>
              <a:t> </a:t>
            </a:r>
            <a:r>
              <a:rPr b="1" lang="fr-FR" sz="2000" spc="-1" strike="noStrike" u="sng">
                <a:solidFill>
                  <a:srgbClr val="0070c0"/>
                </a:solidFill>
                <a:uFillTx/>
                <a:latin typeface="Calibri"/>
              </a:rPr>
              <a:t>Réponds aux questions suivantes :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Comment appelle-t-on les cellules à l’origine des gamètes ?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Comment appelle-t-on l’ensemble des cellules de l’organisme, à l’exception des cellules à l’origine des gamètes ?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Comment appelle-t-on une division cellulaire qui conserve l’information génétique ?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De quoi est constituée chaque chromatide d’un chromosome double ? Que peut-on dire des deux chromatides d’un chromosome double ?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Comment appelle-t-on les deux chromosomes d’une paire ?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Comment appelle-t-on une cellule dont les chromosomes sont par paire ?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Comment appelle-t-on une cellule dont chaque chromosome n’est présent qu’en un exemplaire ?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687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fr-FR" sz="5400" spc="-1" strike="noStrike">
                <a:solidFill>
                  <a:srgbClr val="0070c0"/>
                </a:solidFill>
                <a:latin typeface="Calibri Light"/>
              </a:rPr>
              <a:t>Mémorisation active</a:t>
            </a:r>
            <a:endParaRPr b="0" lang="en-US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477000" y="1338480"/>
            <a:ext cx="8378280" cy="5153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Wingdings" charset="2"/>
              <a:buChar char=""/>
            </a:pPr>
            <a:r>
              <a:rPr b="1" lang="fr-FR" sz="2000" spc="-1" strike="noStrike" u="sng">
                <a:solidFill>
                  <a:srgbClr val="0070c0"/>
                </a:solidFill>
                <a:uFillTx/>
                <a:latin typeface="Calibri"/>
              </a:rPr>
              <a:t> </a:t>
            </a:r>
            <a:r>
              <a:rPr b="1" lang="fr-FR" sz="2000" spc="-1" strike="noStrike" u="sng">
                <a:solidFill>
                  <a:srgbClr val="0070c0"/>
                </a:solidFill>
                <a:uFillTx/>
                <a:latin typeface="Calibri"/>
              </a:rPr>
              <a:t>Réponds aux questions suivantes :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Comment appelle-t-on les cellules à l’origine des gamètes ? </a:t>
            </a: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Cellules germinales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Comment appelle-t-on l’ensemble des cellules de l’organisme, à l’exception des cellules à l’origine des gamètes ? </a:t>
            </a: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Cellules somatiques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Comment appelle-t-on une division cellulaire qui conserve l’information génétique ? </a:t>
            </a: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Reproduction conforme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De quoi est constituée chaque chromatide d’un chromosome double ? </a:t>
            </a:r>
            <a:r>
              <a:rPr b="0" lang="fr-FR" sz="2000" spc="-1" strike="noStrike" u="sng">
                <a:solidFill>
                  <a:srgbClr val="0070c0"/>
                </a:solidFill>
                <a:uFillTx/>
                <a:latin typeface="Calibri"/>
              </a:rPr>
              <a:t>UNE</a:t>
            </a: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 molécule d’ADN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Que peut-on dire des deux chromatides d’un chromosome double ? </a:t>
            </a: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Elles sont </a:t>
            </a:r>
            <a:r>
              <a:rPr b="0" lang="fr-FR" sz="2000" spc="-1" strike="noStrike" u="sng">
                <a:solidFill>
                  <a:srgbClr val="0070c0"/>
                </a:solidFill>
                <a:uFillTx/>
                <a:latin typeface="Calibri"/>
              </a:rPr>
              <a:t>identiques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Comment appelle-t-on les deux chromosomes d’une paire ? </a:t>
            </a: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Chromosomes homologues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Comment appelle-t-on une cellule dont les chromosomes sont par paire ? </a:t>
            </a: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Cellule diploïde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Comment appelle-t-on une cellule dont chaque chromosome n’est présent qu’en un exemplaire ? </a:t>
            </a: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Cellule haploïde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Video-croissance-pois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08080" y="61560"/>
            <a:ext cx="2962800" cy="6734160"/>
          </a:xfrm>
          <a:prstGeom prst="rect">
            <a:avLst/>
          </a:prstGeom>
          <a:ln w="0">
            <a:noFill/>
          </a:ln>
        </p:spPr>
      </p:pic>
      <p:sp>
        <p:nvSpPr>
          <p:cNvPr id="96" name="ZoneTexte 1"/>
          <p:cNvSpPr/>
          <p:nvPr/>
        </p:nvSpPr>
        <p:spPr>
          <a:xfrm>
            <a:off x="3452040" y="901800"/>
            <a:ext cx="5483520" cy="40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fr-FR" sz="2000" spc="-1" strike="noStrike" u="sng">
                <a:solidFill>
                  <a:srgbClr val="0070c0"/>
                </a:solidFill>
                <a:uFillTx/>
                <a:latin typeface="Calibri"/>
              </a:rPr>
              <a:t>Consigne</a:t>
            </a:r>
            <a:r>
              <a:rPr b="1" lang="fr-FR" sz="2000" spc="-1" strike="noStrike">
                <a:solidFill>
                  <a:srgbClr val="0070c0"/>
                </a:solidFill>
                <a:latin typeface="Calibri"/>
              </a:rPr>
              <a:t> : </a:t>
            </a: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visionne la vidéo ci-contre (germination d’une graine de pois) et réponds aux deux questions suivantes :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arenR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Quel phénomène biologique à l’échelle de l’organisme cette vidéo met-elle en évidence ?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 </a:t>
            </a: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Réponse </a:t>
            </a:r>
            <a:r>
              <a:rPr b="0" i="1" lang="fr-FR" sz="2000" spc="-1" strike="noStrike">
                <a:solidFill>
                  <a:srgbClr val="0070c0"/>
                </a:solidFill>
                <a:latin typeface="Calibri"/>
              </a:rPr>
              <a:t>(1 mot) </a:t>
            </a: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: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2) Par quel processus au niveau cellulaire ce phénomène s’explique-t-il ?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 </a:t>
            </a: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Réponse </a:t>
            </a:r>
            <a:r>
              <a:rPr b="0" i="1" lang="fr-FR" sz="2000" spc="-1" strike="noStrike">
                <a:solidFill>
                  <a:srgbClr val="0070c0"/>
                </a:solidFill>
                <a:latin typeface="Calibri"/>
              </a:rPr>
              <a:t>(1 mot) </a:t>
            </a: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: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>
              <p:cMediaNode>
                <p:cTn>
                  <p:stCondLst>
                    <p:cond delay="indefinite"/>
                  </p:stCondLst>
                </p:cTn>
                <p:tgtEl>
                  <p:spTgt spid="95"/>
                </p:tgtEl>
              </p:cMediaNode>
            </p:video>
            <p:seq>
              <p:cTn id="7" restart="whenNotActive" nodeType="interactiveSeq" fill="hold">
                <p:stCondLst>
                  <p:cond delay="0" evt="onClick">
                    <p:tgtEl>
                      <p:spTgt spid="95"/>
                    </p:tgtEl>
                  </p:cond>
                </p:stCondLst>
                <p:childTnLst>
                  <p:par>
                    <p:cTn id="8" fill="hold">
                      <p:stCondLst>
                        <p:cond delay="0" evt="onClick">
                          <p:tgtEl>
                            <p:spTgt spid="95"/>
                          </p:tgtEl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ZoneTexte 1"/>
          <p:cNvSpPr/>
          <p:nvPr/>
        </p:nvSpPr>
        <p:spPr>
          <a:xfrm>
            <a:off x="485280" y="474840"/>
            <a:ext cx="8071920" cy="46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arenR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Quel phénomène biologique à l’échelle de l’organisme cette vidéo met-elle en évidence ?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fr-FR" sz="2000" spc="-1" strike="noStrike" u="sng">
                <a:solidFill>
                  <a:srgbClr val="0070c0"/>
                </a:solidFill>
                <a:uFillTx/>
                <a:latin typeface="Calibri"/>
              </a:rPr>
              <a:t>Réponse</a:t>
            </a:r>
            <a:r>
              <a:rPr b="0" i="1" lang="fr-FR" sz="2000" spc="-1" strike="noStrike">
                <a:solidFill>
                  <a:srgbClr val="0070c0"/>
                </a:solidFill>
                <a:latin typeface="Calibri"/>
              </a:rPr>
              <a:t> </a:t>
            </a: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: la </a:t>
            </a:r>
            <a:r>
              <a:rPr b="1" lang="fr-FR" sz="2000" spc="-1" strike="noStrike">
                <a:solidFill>
                  <a:srgbClr val="0070c0"/>
                </a:solidFill>
                <a:latin typeface="Calibri"/>
              </a:rPr>
              <a:t>croissance </a:t>
            </a: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d’un organisme.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2) Par quel processus au niveau cellulaire ce phénomène s’explique-t-il ?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fr-FR" sz="2000" spc="-1" strike="noStrike" u="sng">
                <a:solidFill>
                  <a:srgbClr val="0070c0"/>
                </a:solidFill>
                <a:uFillTx/>
                <a:latin typeface="Calibri"/>
              </a:rPr>
              <a:t>Réponse</a:t>
            </a:r>
            <a:r>
              <a:rPr b="0" i="1" lang="fr-FR" sz="2000" spc="-1" strike="noStrike">
                <a:solidFill>
                  <a:srgbClr val="0070c0"/>
                </a:solidFill>
                <a:latin typeface="Calibri"/>
              </a:rPr>
              <a:t> </a:t>
            </a: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: la multiplication cellulaire, qui est le résultat d’une succession de  </a:t>
            </a:r>
            <a:r>
              <a:rPr b="1" lang="fr-FR" sz="2000" spc="-1" strike="noStrike">
                <a:solidFill>
                  <a:srgbClr val="0070c0"/>
                </a:solidFill>
                <a:latin typeface="Calibri"/>
              </a:rPr>
              <a:t>divisions cellulaires</a:t>
            </a: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.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fr-FR" sz="2000" spc="-1" strike="noStrike" u="sng">
                <a:solidFill>
                  <a:schemeClr val="accent6">
                    <a:lumMod val="50000"/>
                  </a:schemeClr>
                </a:solidFill>
                <a:uFillTx/>
                <a:latin typeface="Calibri"/>
              </a:rPr>
              <a:t>Information complémentaire </a:t>
            </a:r>
            <a:r>
              <a:rPr b="1" lang="fr-FR" sz="2000" spc="-1" strike="noStrike">
                <a:solidFill>
                  <a:schemeClr val="accent6">
                    <a:lumMod val="50000"/>
                  </a:schemeClr>
                </a:solidFill>
                <a:latin typeface="Calibri"/>
              </a:rPr>
              <a:t>: </a:t>
            </a:r>
            <a:r>
              <a:rPr b="0" lang="fr-FR" sz="2000" spc="-1" strike="noStrike">
                <a:solidFill>
                  <a:schemeClr val="accent6">
                    <a:lumMod val="50000"/>
                  </a:schemeClr>
                </a:solidFill>
                <a:latin typeface="Calibri"/>
              </a:rPr>
              <a:t>les </a:t>
            </a:r>
            <a:r>
              <a:rPr b="0" lang="fr-FR" sz="2000" spc="-1" strike="noStrike" u="sng">
                <a:solidFill>
                  <a:schemeClr val="accent6">
                    <a:lumMod val="50000"/>
                  </a:schemeClr>
                </a:solidFill>
                <a:uFillTx/>
                <a:latin typeface="Calibri"/>
              </a:rPr>
              <a:t>divisions cellulaires</a:t>
            </a:r>
            <a:r>
              <a:rPr b="0" lang="fr-FR" sz="2000" spc="-1" strike="noStrike">
                <a:solidFill>
                  <a:schemeClr val="accent6">
                    <a:lumMod val="50000"/>
                  </a:schemeClr>
                </a:solidFill>
                <a:latin typeface="Calibri"/>
              </a:rPr>
              <a:t> permettent à l’organisme de </a:t>
            </a:r>
            <a:r>
              <a:rPr b="0" lang="fr-FR" sz="2000" spc="-1" strike="noStrike" u="sng">
                <a:solidFill>
                  <a:schemeClr val="accent6">
                    <a:lumMod val="50000"/>
                  </a:schemeClr>
                </a:solidFill>
                <a:uFillTx/>
                <a:latin typeface="Calibri"/>
              </a:rPr>
              <a:t>croître</a:t>
            </a:r>
            <a:r>
              <a:rPr b="0" lang="fr-FR" sz="2000" spc="-1" strike="noStrike">
                <a:solidFill>
                  <a:schemeClr val="accent6">
                    <a:lumMod val="50000"/>
                  </a:schemeClr>
                </a:solidFill>
                <a:latin typeface="Calibri"/>
              </a:rPr>
              <a:t>. Mais elles permettent également de </a:t>
            </a:r>
            <a:r>
              <a:rPr b="0" lang="fr-FR" sz="2000" spc="-1" strike="noStrike" u="sng">
                <a:solidFill>
                  <a:schemeClr val="accent6">
                    <a:lumMod val="50000"/>
                  </a:schemeClr>
                </a:solidFill>
                <a:uFillTx/>
                <a:latin typeface="Calibri"/>
              </a:rPr>
              <a:t>renouveler</a:t>
            </a:r>
            <a:r>
              <a:rPr b="0" lang="fr-FR" sz="2000" spc="-1" strike="noStrike">
                <a:solidFill>
                  <a:schemeClr val="accent6">
                    <a:lumMod val="50000"/>
                  </a:schemeClr>
                </a:solidFill>
                <a:latin typeface="Calibri"/>
              </a:rPr>
              <a:t> certains tissus (par exemple l’épiderme ou l’épithélium intestinal qui sont en permanence renouvelés) et de </a:t>
            </a:r>
            <a:r>
              <a:rPr b="0" lang="fr-FR" sz="2000" spc="-1" strike="noStrike" u="sng">
                <a:solidFill>
                  <a:schemeClr val="accent6">
                    <a:lumMod val="50000"/>
                  </a:schemeClr>
                </a:solidFill>
                <a:uFillTx/>
                <a:latin typeface="Calibri"/>
              </a:rPr>
              <a:t>réparer</a:t>
            </a:r>
            <a:r>
              <a:rPr b="0" lang="fr-FR" sz="2000" spc="-1" strike="noStrike">
                <a:solidFill>
                  <a:schemeClr val="accent6">
                    <a:lumMod val="50000"/>
                  </a:schemeClr>
                </a:solidFill>
                <a:latin typeface="Calibri"/>
              </a:rPr>
              <a:t> des tissus qui ont été endommagés.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ZoneTexte 9"/>
          <p:cNvSpPr/>
          <p:nvPr/>
        </p:nvSpPr>
        <p:spPr>
          <a:xfrm>
            <a:off x="419040" y="984600"/>
            <a:ext cx="8135640" cy="374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fr-FR" sz="2400" spc="-1" strike="noStrike" u="sng">
                <a:solidFill>
                  <a:srgbClr val="000000"/>
                </a:solidFill>
                <a:uFillTx/>
                <a:latin typeface="Calibri"/>
              </a:rPr>
              <a:t>Vocabulaire :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fr-FR" sz="2400" spc="-1" strike="noStrike" u="sng">
                <a:solidFill>
                  <a:srgbClr val="000000"/>
                </a:solidFill>
                <a:uFillTx/>
                <a:latin typeface="Calibri"/>
              </a:rPr>
              <a:t>Rappel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: les </a:t>
            </a:r>
            <a:r>
              <a:rPr b="1" lang="fr-FR" sz="2400" spc="-1" strike="noStrike" u="sng">
                <a:solidFill>
                  <a:srgbClr val="000000"/>
                </a:solidFill>
                <a:uFillTx/>
                <a:latin typeface="Calibri"/>
              </a:rPr>
              <a:t>gamètes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sont les cellules sexuelles : ovules chez la femelle, et spermatozoïdes chez le mâle. 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Les </a:t>
            </a:r>
            <a:r>
              <a:rPr b="1" lang="fr-FR" sz="2400" spc="-1" strike="noStrike" u="sng">
                <a:solidFill>
                  <a:srgbClr val="00b050"/>
                </a:solidFill>
                <a:uFillTx/>
                <a:latin typeface="Calibri"/>
              </a:rPr>
              <a:t>cellules germinales</a:t>
            </a:r>
            <a:r>
              <a:rPr b="1" lang="fr-FR" sz="2400" spc="-1" strike="noStrike">
                <a:solidFill>
                  <a:srgbClr val="00b050"/>
                </a:solidFill>
                <a:latin typeface="Calibri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sont les cellules qui sont à l’origine des gamètes (ovules et spermatozoïdes).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Les </a:t>
            </a:r>
            <a:r>
              <a:rPr b="1" lang="fr-FR" sz="2400" spc="-1" strike="noStrike" u="sng">
                <a:solidFill>
                  <a:srgbClr val="00b050"/>
                </a:solidFill>
                <a:uFillTx/>
                <a:latin typeface="Calibri"/>
              </a:rPr>
              <a:t>cellules somatiques</a:t>
            </a:r>
            <a:r>
              <a:rPr b="1" lang="fr-FR" sz="2400" spc="-1" strike="noStrike">
                <a:solidFill>
                  <a:srgbClr val="00b050"/>
                </a:solidFill>
                <a:latin typeface="Calibri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sont toutes les cellules de l’organisme, à l’exception des cellules germinales.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/>
          </p:nvPr>
        </p:nvSpPr>
        <p:spPr>
          <a:xfrm>
            <a:off x="278640" y="3645360"/>
            <a:ext cx="8586000" cy="2510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Wingdings" charset="2"/>
              <a:buChar char=""/>
            </a:pP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 </a:t>
            </a:r>
            <a:r>
              <a:rPr b="1" lang="fr-FR" sz="2000" spc="-1" strike="noStrike" u="sng">
                <a:solidFill>
                  <a:srgbClr val="0070c0"/>
                </a:solidFill>
                <a:uFillTx/>
                <a:latin typeface="Calibri"/>
              </a:rPr>
              <a:t>Question</a:t>
            </a:r>
            <a:r>
              <a:rPr b="1" lang="fr-FR" sz="2000" spc="-1" strike="noStrike">
                <a:solidFill>
                  <a:srgbClr val="0070c0"/>
                </a:solidFill>
                <a:latin typeface="Calibri"/>
              </a:rPr>
              <a:t> :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à quelle catégorie de cellules appartiennent les cellules nerveuses et les cellules de la bouche ?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Wingdings" charset="2"/>
              <a:buChar char=""/>
            </a:pP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 </a:t>
            </a:r>
            <a:r>
              <a:rPr b="1" lang="fr-FR" sz="2000" spc="-1" strike="noStrike" u="sng">
                <a:solidFill>
                  <a:srgbClr val="0070c0"/>
                </a:solidFill>
                <a:uFillTx/>
                <a:latin typeface="Calibri"/>
              </a:rPr>
              <a:t>Réponse</a:t>
            </a: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 :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0" name="Image 10" descr="caryotype"/>
          <p:cNvPicPr/>
          <p:nvPr/>
        </p:nvPicPr>
        <p:blipFill>
          <a:blip r:embed="rId1"/>
          <a:srcRect l="0" t="0" r="0" b="62108"/>
          <a:stretch/>
        </p:blipFill>
        <p:spPr>
          <a:xfrm>
            <a:off x="43200" y="890280"/>
            <a:ext cx="9057600" cy="2322000"/>
          </a:xfrm>
          <a:prstGeom prst="rect">
            <a:avLst/>
          </a:prstGeom>
          <a:ln w="0">
            <a:noFill/>
          </a:ln>
        </p:spPr>
      </p:pic>
      <p:sp>
        <p:nvSpPr>
          <p:cNvPr id="101" name="ZoneTexte 4"/>
          <p:cNvSpPr/>
          <p:nvPr/>
        </p:nvSpPr>
        <p:spPr>
          <a:xfrm>
            <a:off x="419040" y="249120"/>
            <a:ext cx="8135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fr-FR" sz="2400" spc="-1" strike="noStrike" u="sng">
                <a:solidFill>
                  <a:srgbClr val="000000"/>
                </a:solidFill>
                <a:uFillTx/>
                <a:latin typeface="Calibri"/>
              </a:rPr>
              <a:t>Application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: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/>
          </p:nvPr>
        </p:nvSpPr>
        <p:spPr>
          <a:xfrm>
            <a:off x="278640" y="3645360"/>
            <a:ext cx="8586000" cy="2510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Wingdings" charset="2"/>
              <a:buChar char=""/>
            </a:pP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 </a:t>
            </a:r>
            <a:r>
              <a:rPr b="1" lang="fr-FR" sz="2000" spc="-1" strike="noStrike" u="sng">
                <a:solidFill>
                  <a:srgbClr val="0070c0"/>
                </a:solidFill>
                <a:uFillTx/>
                <a:latin typeface="Calibri"/>
              </a:rPr>
              <a:t>Question</a:t>
            </a:r>
            <a:r>
              <a:rPr b="1" lang="fr-FR" sz="2000" spc="-1" strike="noStrike">
                <a:solidFill>
                  <a:srgbClr val="0070c0"/>
                </a:solidFill>
                <a:latin typeface="Calibri"/>
              </a:rPr>
              <a:t> :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à quelle catégorie de cellules appartiennent les cellules nerveuses et les cellules de la bouche ?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Wingdings" charset="2"/>
              <a:buChar char=""/>
            </a:pP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 </a:t>
            </a:r>
            <a:r>
              <a:rPr b="1" lang="fr-FR" sz="2000" spc="-1" strike="noStrike" u="sng">
                <a:solidFill>
                  <a:srgbClr val="0070c0"/>
                </a:solidFill>
                <a:uFillTx/>
                <a:latin typeface="Calibri"/>
              </a:rPr>
              <a:t>Réponse</a:t>
            </a:r>
            <a:r>
              <a:rPr b="0" lang="fr-FR" sz="2000" spc="-1" strike="noStrike">
                <a:solidFill>
                  <a:srgbClr val="0070c0"/>
                </a:solidFill>
                <a:latin typeface="Calibri"/>
              </a:rPr>
              <a:t> : </a:t>
            </a:r>
            <a:r>
              <a:rPr b="1" lang="fr-FR" sz="2000" spc="-1" strike="noStrike">
                <a:solidFill>
                  <a:srgbClr val="0070c0"/>
                </a:solidFill>
                <a:latin typeface="Calibri"/>
              </a:rPr>
              <a:t>cellules somatiques.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3" name="Image 10" descr="caryotype"/>
          <p:cNvPicPr/>
          <p:nvPr/>
        </p:nvPicPr>
        <p:blipFill>
          <a:blip r:embed="rId1"/>
          <a:srcRect l="0" t="0" r="0" b="62108"/>
          <a:stretch/>
        </p:blipFill>
        <p:spPr>
          <a:xfrm>
            <a:off x="43200" y="890280"/>
            <a:ext cx="9057600" cy="2322000"/>
          </a:xfrm>
          <a:prstGeom prst="rect">
            <a:avLst/>
          </a:prstGeom>
          <a:ln w="0">
            <a:noFill/>
          </a:ln>
        </p:spPr>
      </p:pic>
      <p:sp>
        <p:nvSpPr>
          <p:cNvPr id="104" name="ZoneTexte 4"/>
          <p:cNvSpPr/>
          <p:nvPr/>
        </p:nvSpPr>
        <p:spPr>
          <a:xfrm>
            <a:off x="419040" y="249120"/>
            <a:ext cx="8135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fr-FR" sz="2400" spc="-1" strike="noStrike" u="sng">
                <a:solidFill>
                  <a:srgbClr val="000000"/>
                </a:solidFill>
                <a:uFillTx/>
                <a:latin typeface="Calibri"/>
              </a:rPr>
              <a:t>Application</a:t>
            </a: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: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/>
          </p:nvPr>
        </p:nvSpPr>
        <p:spPr>
          <a:xfrm>
            <a:off x="385560" y="337680"/>
            <a:ext cx="8509680" cy="1531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000" spc="-1" strike="noStrike" u="sng">
                <a:solidFill>
                  <a:srgbClr val="0070c0"/>
                </a:solidFill>
                <a:uFillTx/>
                <a:latin typeface="Calibri"/>
              </a:rPr>
              <a:t>Question</a:t>
            </a:r>
            <a:r>
              <a:rPr b="1" lang="fr-FR" sz="2000" spc="-1" strike="noStrike">
                <a:solidFill>
                  <a:srgbClr val="0070c0"/>
                </a:solidFill>
                <a:latin typeface="Calibri"/>
              </a:rPr>
              <a:t> : 1)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Comparer les caryotypes des trois cellules du document suivant.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000" spc="-1" strike="noStrike">
                <a:solidFill>
                  <a:srgbClr val="0070c0"/>
                </a:solidFill>
                <a:latin typeface="Calibri"/>
              </a:rPr>
              <a:t>2) </a:t>
            </a: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Que peut-on en déduire sur les divisions cellulaires qui permettent de former l’ensemble des cellules somatiques à partir d’une cellule-œuf ?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6" name="Image 10" descr="caryotype"/>
          <p:cNvPicPr/>
          <p:nvPr/>
        </p:nvPicPr>
        <p:blipFill>
          <a:blip r:embed="rId1"/>
          <a:srcRect l="0" t="0" r="0" b="26566"/>
          <a:stretch/>
        </p:blipFill>
        <p:spPr>
          <a:xfrm>
            <a:off x="43200" y="1869840"/>
            <a:ext cx="9057600" cy="450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/>
          </p:nvPr>
        </p:nvSpPr>
        <p:spPr>
          <a:xfrm>
            <a:off x="447840" y="56952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fr-FR" sz="2400" spc="-1" strike="noStrike" u="sng">
                <a:solidFill>
                  <a:srgbClr val="0070c0"/>
                </a:solidFill>
                <a:uFillTx/>
                <a:latin typeface="Calibri"/>
              </a:rPr>
              <a:t>Ecris ta réponse :</a:t>
            </a:r>
            <a:r>
              <a:rPr b="1" lang="fr-FR" sz="2400" spc="-1" strike="noStrike">
                <a:solidFill>
                  <a:srgbClr val="0070c0"/>
                </a:solidFill>
                <a:latin typeface="Calibri"/>
              </a:rPr>
              <a:t> </a:t>
            </a:r>
            <a:r>
              <a:rPr b="1" lang="fr-FR" sz="2400" spc="-1" strike="noStrike" u="sng">
                <a:solidFill>
                  <a:srgbClr val="0070c0"/>
                </a:solidFill>
                <a:uFillTx/>
                <a:latin typeface="Calibr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Application>LibreOffice/7.5.9.2$Windows_X86_64 LibreOffice_project/cdeefe45c17511d326101eed8008ac4092f278a9</Application>
  <AppVersion>15.0000</AppVersion>
  <Words>1470</Words>
  <Paragraphs>195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2023-11-28T14:08:05Z</dcterms:created>
  <dc:creator>Microsoft Office User</dc:creator>
  <dc:description/>
  <dc:language>fr-FR</dc:language>
  <cp:lastModifiedBy/>
  <dcterms:modified xsi:type="dcterms:W3CDTF">2024-06-12T20:41:11Z</dcterms:modified>
  <cp:revision>28</cp:revision>
  <dc:subject/>
  <dc:title>LE CYCLE CELLULAIRE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3</vt:i4>
  </property>
  <property fmtid="{D5CDD505-2E9C-101B-9397-08002B2CF9AE}" pid="4" name="PresentationFormat">
    <vt:lpwstr>Affichage à l'écran (4:3)</vt:lpwstr>
  </property>
  <property fmtid="{D5CDD505-2E9C-101B-9397-08002B2CF9AE}" pid="5" name="Slides">
    <vt:i4>28</vt:i4>
  </property>
</Properties>
</file>