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5"/>
  </p:notesMasterIdLst>
  <p:sldIdLst>
    <p:sldId id="256" r:id="rId2"/>
    <p:sldId id="276" r:id="rId3"/>
    <p:sldId id="277" r:id="rId4"/>
    <p:sldId id="261" r:id="rId5"/>
    <p:sldId id="259" r:id="rId6"/>
    <p:sldId id="263" r:id="rId7"/>
    <p:sldId id="268" r:id="rId8"/>
    <p:sldId id="262" r:id="rId9"/>
    <p:sldId id="264" r:id="rId10"/>
    <p:sldId id="258" r:id="rId11"/>
    <p:sldId id="260" r:id="rId12"/>
    <p:sldId id="265" r:id="rId13"/>
    <p:sldId id="266" r:id="rId14"/>
    <p:sldId id="271" r:id="rId15"/>
    <p:sldId id="270" r:id="rId16"/>
    <p:sldId id="267" r:id="rId17"/>
    <p:sldId id="272" r:id="rId18"/>
    <p:sldId id="273" r:id="rId19"/>
    <p:sldId id="269" r:id="rId20"/>
    <p:sldId id="275" r:id="rId21"/>
    <p:sldId id="278" r:id="rId22"/>
    <p:sldId id="279"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7" autoAdjust="0"/>
    <p:restoredTop sz="45902" autoAdjust="0"/>
  </p:normalViewPr>
  <p:slideViewPr>
    <p:cSldViewPr snapToGrid="0">
      <p:cViewPr varScale="1">
        <p:scale>
          <a:sx n="39" d="100"/>
          <a:sy n="39" d="100"/>
        </p:scale>
        <p:origin x="229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BFCD1-596B-46A5-982A-0425795A9C57}" type="datetimeFigureOut">
              <a:rPr lang="fr-FR" smtClean="0"/>
              <a:t>12/09/2025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7A749-032E-45CB-B2C7-AE5EB51B84BD}" type="slidenum">
              <a:rPr lang="fr-FR" smtClean="0"/>
              <a:t>‹N°›</a:t>
            </a:fld>
            <a:endParaRPr lang="fr-FR"/>
          </a:p>
        </p:txBody>
      </p:sp>
    </p:spTree>
    <p:extLst>
      <p:ext uri="{BB962C8B-B14F-4D97-AF65-F5344CB8AC3E}">
        <p14:creationId xmlns:p14="http://schemas.microsoft.com/office/powerpoint/2010/main" val="194101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eoconfluences.ens-lyon.fr/glossaire/ale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geoconfluences.ens-lyon.fr/glossaire/enjeu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déclinaison programme </a:t>
            </a:r>
            <a:r>
              <a:rPr lang="fr-FR" dirty="0" err="1"/>
              <a:t>Arriskua</a:t>
            </a:r>
            <a:r>
              <a:rPr lang="fr-FR" dirty="0"/>
              <a:t> </a:t>
            </a:r>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1</a:t>
            </a:fld>
            <a:endParaRPr lang="fr-FR"/>
          </a:p>
        </p:txBody>
      </p:sp>
    </p:spTree>
    <p:extLst>
      <p:ext uri="{BB962C8B-B14F-4D97-AF65-F5344CB8AC3E}">
        <p14:creationId xmlns:p14="http://schemas.microsoft.com/office/powerpoint/2010/main" val="421919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https://sealevelrise.brgm.fr/slr/#lng=-1.71002;lat=46.87214;zoom=9;level=1.0;layer=0 </a:t>
            </a:r>
          </a:p>
          <a:p>
            <a:r>
              <a:rPr lang="fr-FR" dirty="0"/>
              <a:t>https://www.georisques.gouv.fr/cartes-interactives#/ </a:t>
            </a:r>
          </a:p>
          <a:p>
            <a:r>
              <a:rPr lang="fr-FR" dirty="0"/>
              <a:t>https://www.charente-maritime.gouv.fr/Actions-de-l-Etat/Environnement-risques-naturels-et-technologiques/Risques-naturels-et-technologiques/Generalites-sur-la-prevention-des-risques-naturels/Reperes-de-submersion </a:t>
            </a:r>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10</a:t>
            </a:fld>
            <a:endParaRPr lang="fr-FR"/>
          </a:p>
        </p:txBody>
      </p:sp>
    </p:spTree>
    <p:extLst>
      <p:ext uri="{BB962C8B-B14F-4D97-AF65-F5344CB8AC3E}">
        <p14:creationId xmlns:p14="http://schemas.microsoft.com/office/powerpoint/2010/main" val="2267935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Résultat des choix </a:t>
            </a:r>
          </a:p>
          <a:p>
            <a:r>
              <a:rPr lang="fr-FR" dirty="0">
                <a:highlight>
                  <a:srgbClr val="FFFF00"/>
                </a:highlight>
              </a:rPr>
              <a:t>A. Bonne décision, cela permet de mobiliser les moyens logistiques et humains rapidement</a:t>
            </a:r>
            <a:r>
              <a:rPr lang="fr-FR" dirty="0"/>
              <a:t>.</a:t>
            </a:r>
          </a:p>
          <a:p>
            <a:pPr lvl="0"/>
            <a:r>
              <a:rPr lang="fr-FR" dirty="0"/>
              <a:t>C. Bonne initiative pour coordonner les forces de terrain.</a:t>
            </a:r>
          </a:p>
          <a:p>
            <a:pPr lvl="0"/>
            <a:r>
              <a:rPr lang="fr-FR" dirty="0"/>
              <a:t>D. Permet une communication rapide, mais doit être accompagnée de mesures concrètes.</a:t>
            </a:r>
          </a:p>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12</a:t>
            </a:fld>
            <a:endParaRPr lang="fr-FR"/>
          </a:p>
        </p:txBody>
      </p:sp>
    </p:spTree>
    <p:extLst>
      <p:ext uri="{BB962C8B-B14F-4D97-AF65-F5344CB8AC3E}">
        <p14:creationId xmlns:p14="http://schemas.microsoft.com/office/powerpoint/2010/main" val="2431807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Résultat des choix :</a:t>
            </a:r>
          </a:p>
          <a:p>
            <a:r>
              <a:rPr lang="fr-FR" dirty="0"/>
              <a:t>A. Bonne décision, cela permet de mobiliser les moyens logistiques et humains rapidement.</a:t>
            </a:r>
          </a:p>
          <a:p>
            <a:pPr lvl="0"/>
            <a:r>
              <a:rPr lang="fr-FR" dirty="0"/>
              <a:t>C. Bonne initiative pour coordonner les forces de terrain.</a:t>
            </a:r>
          </a:p>
          <a:p>
            <a:pPr lvl="0"/>
            <a:r>
              <a:rPr lang="fr-FR" dirty="0"/>
              <a:t>D. Permet une communication rapide, mais doit être accompagnée de mesures concrètes.</a:t>
            </a:r>
          </a:p>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13</a:t>
            </a:fld>
            <a:endParaRPr lang="fr-FR"/>
          </a:p>
        </p:txBody>
      </p:sp>
    </p:spTree>
    <p:extLst>
      <p:ext uri="{BB962C8B-B14F-4D97-AF65-F5344CB8AC3E}">
        <p14:creationId xmlns:p14="http://schemas.microsoft.com/office/powerpoint/2010/main" val="255028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TOUS OK mais d’abord PCC et organisation local de la gestion de crise puis alerte et information pop </a:t>
            </a:r>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14</a:t>
            </a:fld>
            <a:endParaRPr lang="fr-FR"/>
          </a:p>
        </p:txBody>
      </p:sp>
    </p:spTree>
    <p:extLst>
      <p:ext uri="{BB962C8B-B14F-4D97-AF65-F5344CB8AC3E}">
        <p14:creationId xmlns:p14="http://schemas.microsoft.com/office/powerpoint/2010/main" val="370664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15</a:t>
            </a:fld>
            <a:endParaRPr lang="fr-FR"/>
          </a:p>
        </p:txBody>
      </p:sp>
    </p:spTree>
    <p:extLst>
      <p:ext uri="{BB962C8B-B14F-4D97-AF65-F5344CB8AC3E}">
        <p14:creationId xmlns:p14="http://schemas.microsoft.com/office/powerpoint/2010/main" val="2172183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16</a:t>
            </a:fld>
            <a:endParaRPr lang="fr-FR"/>
          </a:p>
        </p:txBody>
      </p:sp>
    </p:spTree>
    <p:extLst>
      <p:ext uri="{BB962C8B-B14F-4D97-AF65-F5344CB8AC3E}">
        <p14:creationId xmlns:p14="http://schemas.microsoft.com/office/powerpoint/2010/main" val="230438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L’alerte des populations constitue un élément essentiel de la gestion de crise. Le maire en est responsable au titre de ses pouvoirs de police. Les modalités de l’alerte doivent donc être soigneusement planifiées dans le cadre du PCS. Une attention particulière devra être portée à l’alerte et à l’information des établissements particulièrement vulnérables par leur nature tels que les campings ou en raison de la vulnérabilité particulière des populations qu’elles accueillent (établissements scolaires du premier degré, crèches, établissements médico-sociaux…). Il existe plusieurs moyens pour diffuser les messages et consignes auprès de la population. Afin de faciliter et accélérer la dissémination des messages, il convient dans la mesure du possible de s’appuyer sur l’ensemble des moyens de communication disponibles sur le territoire, et ce, d’autant plus, qu’une partie d’entre eux, tributaires du fonctionnement des réseaux notamment téléphoniques et électriques, pourraient s’avérer pour partie inopérants. En complément des médias de masse traditionnels (télévision, radio, presse écrite), d’autres vecteurs de communication pourront être utilisés.</a:t>
            </a:r>
          </a:p>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17</a:t>
            </a:fld>
            <a:endParaRPr lang="fr-FR"/>
          </a:p>
        </p:txBody>
      </p:sp>
    </p:spTree>
    <p:extLst>
      <p:ext uri="{BB962C8B-B14F-4D97-AF65-F5344CB8AC3E}">
        <p14:creationId xmlns:p14="http://schemas.microsoft.com/office/powerpoint/2010/main" val="3951568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Réponse A évacuation préventive + KIT de suivit </a:t>
            </a:r>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18</a:t>
            </a:fld>
            <a:endParaRPr lang="fr-FR"/>
          </a:p>
        </p:txBody>
      </p:sp>
    </p:spTree>
    <p:extLst>
      <p:ext uri="{BB962C8B-B14F-4D97-AF65-F5344CB8AC3E}">
        <p14:creationId xmlns:p14="http://schemas.microsoft.com/office/powerpoint/2010/main" val="1150109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19</a:t>
            </a:fld>
            <a:endParaRPr lang="fr-FR"/>
          </a:p>
        </p:txBody>
      </p:sp>
    </p:spTree>
    <p:extLst>
      <p:ext uri="{BB962C8B-B14F-4D97-AF65-F5344CB8AC3E}">
        <p14:creationId xmlns:p14="http://schemas.microsoft.com/office/powerpoint/2010/main" val="1452901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Réponse B &gt;identifier les infrastructures susceptibles d’être en danger ou de mettre en danger + évaluer les dommages + cellule pour le sinistré + retour d’expérience </a:t>
            </a:r>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20</a:t>
            </a:fld>
            <a:endParaRPr lang="fr-FR"/>
          </a:p>
        </p:txBody>
      </p:sp>
    </p:spTree>
    <p:extLst>
      <p:ext uri="{BB962C8B-B14F-4D97-AF65-F5344CB8AC3E}">
        <p14:creationId xmlns:p14="http://schemas.microsoft.com/office/powerpoint/2010/main" val="125273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15 min pour faire une carte mentale sur la « culture du risque »  avec un stylo bleu &gt; Puis mise en commun et construire la carte mentale avec les élèves sur la culture du risques : mots-clés dans le PPT, puis dans un 2</a:t>
            </a:r>
            <a:r>
              <a:rPr lang="fr-FR" baseline="30000" dirty="0"/>
              <a:t>nd</a:t>
            </a:r>
            <a:r>
              <a:rPr lang="fr-FR" dirty="0"/>
              <a:t> temps à la fin de l’animation, rajouter d’autres mots-clés avec un stylo vert, selon le retour des élèves. </a:t>
            </a:r>
          </a:p>
          <a:p>
            <a:endParaRPr lang="fr-FR" dirty="0"/>
          </a:p>
          <a:p>
            <a:r>
              <a:rPr lang="fr-FR" b="1" dirty="0"/>
              <a:t>Culture </a:t>
            </a:r>
            <a:r>
              <a:rPr lang="fr-FR" dirty="0"/>
              <a:t>&gt; ensembles de croyances et comportement partagés par une population/individu : </a:t>
            </a:r>
            <a:r>
              <a:rPr lang="fr-FR" b="1" dirty="0"/>
              <a:t>mémoire du risque </a:t>
            </a:r>
            <a:r>
              <a:rPr lang="fr-FR" dirty="0"/>
              <a:t>: information, préparation, réaction, alerte, outils , prévention, adaptation </a:t>
            </a:r>
          </a:p>
          <a:p>
            <a:r>
              <a:rPr lang="fr-FR" dirty="0"/>
              <a:t>Risques &gt; feu de foret, aléa retrait-gonflement des argiles, érosion, submersion… </a:t>
            </a:r>
          </a:p>
          <a:p>
            <a:pPr lvl="0"/>
            <a:r>
              <a:rPr lang="fr-FR" b="1" dirty="0"/>
              <a:t>Acteurs impliqués </a:t>
            </a:r>
            <a:r>
              <a:rPr lang="fr-FR" dirty="0"/>
              <a:t>&gt; </a:t>
            </a:r>
            <a:r>
              <a:rPr lang="fr-FR" sz="1200" b="1" kern="1200" dirty="0">
                <a:solidFill>
                  <a:schemeClr val="tx1"/>
                </a:solidFill>
                <a:effectLst/>
                <a:latin typeface="+mn-lt"/>
                <a:ea typeface="+mn-ea"/>
                <a:cs typeface="+mn-cs"/>
              </a:rPr>
              <a:t>Citoyens</a:t>
            </a:r>
            <a:r>
              <a:rPr lang="fr-FR" sz="1200" kern="1200" dirty="0">
                <a:solidFill>
                  <a:schemeClr val="tx1"/>
                </a:solidFill>
                <a:effectLst/>
                <a:latin typeface="+mn-lt"/>
                <a:ea typeface="+mn-ea"/>
                <a:cs typeface="+mn-cs"/>
              </a:rPr>
              <a:t> : acteurs de leur propre sécurité. / </a:t>
            </a:r>
            <a:r>
              <a:rPr lang="fr-FR" sz="1200" b="1" kern="1200" dirty="0">
                <a:solidFill>
                  <a:schemeClr val="tx1"/>
                </a:solidFill>
                <a:effectLst/>
                <a:latin typeface="+mn-lt"/>
                <a:ea typeface="+mn-ea"/>
                <a:cs typeface="+mn-cs"/>
              </a:rPr>
              <a:t>Collectivités locales</a:t>
            </a:r>
            <a:r>
              <a:rPr lang="fr-FR" sz="1200" kern="1200" dirty="0">
                <a:solidFill>
                  <a:schemeClr val="tx1"/>
                </a:solidFill>
                <a:effectLst/>
                <a:latin typeface="+mn-lt"/>
                <a:ea typeface="+mn-ea"/>
                <a:cs typeface="+mn-cs"/>
              </a:rPr>
              <a:t> : planification, aménagement, sensibilisation. / </a:t>
            </a:r>
            <a:r>
              <a:rPr lang="fr-FR" sz="1200" b="1" kern="1200" dirty="0">
                <a:solidFill>
                  <a:schemeClr val="tx1"/>
                </a:solidFill>
                <a:effectLst/>
                <a:latin typeface="+mn-lt"/>
                <a:ea typeface="+mn-ea"/>
                <a:cs typeface="+mn-cs"/>
              </a:rPr>
              <a:t>État</a:t>
            </a:r>
            <a:r>
              <a:rPr lang="fr-FR" sz="1200" kern="1200" dirty="0">
                <a:solidFill>
                  <a:schemeClr val="tx1"/>
                </a:solidFill>
                <a:effectLst/>
                <a:latin typeface="+mn-lt"/>
                <a:ea typeface="+mn-ea"/>
                <a:cs typeface="+mn-cs"/>
              </a:rPr>
              <a:t> : régulation, législation, coordination.</a:t>
            </a:r>
          </a:p>
          <a:p>
            <a:pPr lvl="0"/>
            <a:r>
              <a:rPr lang="fr-FR" sz="1200" b="1" kern="1200" dirty="0">
                <a:solidFill>
                  <a:schemeClr val="tx1"/>
                </a:solidFill>
                <a:effectLst/>
                <a:latin typeface="+mn-lt"/>
                <a:ea typeface="+mn-ea"/>
                <a:cs typeface="+mn-cs"/>
              </a:rPr>
              <a:t>Entreprises</a:t>
            </a:r>
            <a:r>
              <a:rPr lang="fr-FR" sz="1200" kern="1200" dirty="0">
                <a:solidFill>
                  <a:schemeClr val="tx1"/>
                </a:solidFill>
                <a:effectLst/>
                <a:latin typeface="+mn-lt"/>
                <a:ea typeface="+mn-ea"/>
                <a:cs typeface="+mn-cs"/>
              </a:rPr>
              <a:t> : prévention, responsabilité sociétale./ </a:t>
            </a:r>
            <a:r>
              <a:rPr lang="fr-FR" sz="1200" b="1" kern="1200" dirty="0">
                <a:solidFill>
                  <a:schemeClr val="tx1"/>
                </a:solidFill>
                <a:effectLst/>
                <a:latin typeface="+mn-lt"/>
                <a:ea typeface="+mn-ea"/>
                <a:cs typeface="+mn-cs"/>
              </a:rPr>
              <a:t>Associations / ONG</a:t>
            </a:r>
            <a:r>
              <a:rPr lang="fr-FR" sz="1200" kern="1200" dirty="0">
                <a:solidFill>
                  <a:schemeClr val="tx1"/>
                </a:solidFill>
                <a:effectLst/>
                <a:latin typeface="+mn-lt"/>
                <a:ea typeface="+mn-ea"/>
                <a:cs typeface="+mn-cs"/>
              </a:rPr>
              <a:t> : soutien, éducation, solidarité</a:t>
            </a:r>
            <a:endParaRPr lang="fr-FR" dirty="0"/>
          </a:p>
          <a:p>
            <a:r>
              <a:rPr lang="fr-FR" dirty="0"/>
              <a:t>Actions &gt; </a:t>
            </a:r>
            <a:r>
              <a:rPr lang="fr-FR" sz="1200" b="1" kern="1200" dirty="0">
                <a:solidFill>
                  <a:schemeClr val="tx1"/>
                </a:solidFill>
                <a:effectLst/>
                <a:latin typeface="+mn-lt"/>
                <a:ea typeface="+mn-ea"/>
                <a:cs typeface="+mn-cs"/>
              </a:rPr>
              <a:t>Formation et information</a:t>
            </a:r>
            <a:r>
              <a:rPr lang="fr-FR" sz="1200" kern="1200" dirty="0">
                <a:solidFill>
                  <a:schemeClr val="tx1"/>
                </a:solidFill>
                <a:effectLst/>
                <a:latin typeface="+mn-lt"/>
                <a:ea typeface="+mn-ea"/>
                <a:cs typeface="+mn-cs"/>
              </a:rPr>
              <a:t> : campagnes, ateliers, médias. / </a:t>
            </a:r>
            <a:r>
              <a:rPr lang="fr-FR" sz="1200" b="1" kern="1200" dirty="0">
                <a:solidFill>
                  <a:schemeClr val="tx1"/>
                </a:solidFill>
                <a:effectLst/>
                <a:latin typeface="+mn-lt"/>
                <a:ea typeface="+mn-ea"/>
                <a:cs typeface="+mn-cs"/>
              </a:rPr>
              <a:t>Systèmes d'alerte</a:t>
            </a:r>
            <a:r>
              <a:rPr lang="fr-FR" sz="1200" kern="1200" dirty="0">
                <a:solidFill>
                  <a:schemeClr val="tx1"/>
                </a:solidFill>
                <a:effectLst/>
                <a:latin typeface="+mn-lt"/>
                <a:ea typeface="+mn-ea"/>
                <a:cs typeface="+mn-cs"/>
              </a:rPr>
              <a:t> : sirènes, SMS, applications mobiles. / </a:t>
            </a:r>
            <a:r>
              <a:rPr lang="fr-FR" sz="1200" b="1" kern="1200" dirty="0">
                <a:solidFill>
                  <a:schemeClr val="tx1"/>
                </a:solidFill>
                <a:effectLst/>
                <a:latin typeface="+mn-lt"/>
                <a:ea typeface="+mn-ea"/>
                <a:cs typeface="+mn-cs"/>
              </a:rPr>
              <a:t>Plans de prévention</a:t>
            </a:r>
            <a:r>
              <a:rPr lang="fr-FR" sz="1200" kern="1200" dirty="0">
                <a:solidFill>
                  <a:schemeClr val="tx1"/>
                </a:solidFill>
                <a:effectLst/>
                <a:latin typeface="+mn-lt"/>
                <a:ea typeface="+mn-ea"/>
                <a:cs typeface="+mn-cs"/>
              </a:rPr>
              <a:t> : PPR, zonage, normes de construction. / </a:t>
            </a:r>
            <a:r>
              <a:rPr lang="fr-FR" sz="1200" b="1" kern="1200" dirty="0">
                <a:solidFill>
                  <a:schemeClr val="tx1"/>
                </a:solidFill>
                <a:effectLst/>
                <a:latin typeface="+mn-lt"/>
                <a:ea typeface="+mn-ea"/>
                <a:cs typeface="+mn-cs"/>
              </a:rPr>
              <a:t>Participation citoyenne</a:t>
            </a:r>
            <a:r>
              <a:rPr lang="fr-FR" sz="1200" kern="1200" dirty="0">
                <a:solidFill>
                  <a:schemeClr val="tx1"/>
                </a:solidFill>
                <a:effectLst/>
                <a:latin typeface="+mn-lt"/>
                <a:ea typeface="+mn-ea"/>
                <a:cs typeface="+mn-cs"/>
              </a:rPr>
              <a:t> : implication dans la gestion du risque. / </a:t>
            </a:r>
            <a:r>
              <a:rPr lang="fr-FR" sz="1200" b="1" kern="1200" dirty="0">
                <a:solidFill>
                  <a:schemeClr val="tx1"/>
                </a:solidFill>
                <a:effectLst/>
                <a:latin typeface="+mn-lt"/>
                <a:ea typeface="+mn-ea"/>
                <a:cs typeface="+mn-cs"/>
              </a:rPr>
              <a:t>Culture organisationnelle</a:t>
            </a:r>
            <a:r>
              <a:rPr lang="fr-FR" sz="1200" kern="1200" dirty="0">
                <a:solidFill>
                  <a:schemeClr val="tx1"/>
                </a:solidFill>
                <a:effectLst/>
                <a:latin typeface="+mn-lt"/>
                <a:ea typeface="+mn-ea"/>
                <a:cs typeface="+mn-cs"/>
              </a:rPr>
              <a:t> : adoption de comportements sécuritaires en groupe.</a:t>
            </a:r>
            <a:endParaRPr lang="fr-FR" dirty="0"/>
          </a:p>
          <a:p>
            <a:pPr lvl="0"/>
            <a:r>
              <a:rPr lang="fr-FR" dirty="0"/>
              <a:t>Enjeux &gt; </a:t>
            </a:r>
            <a:r>
              <a:rPr lang="fr-FR" sz="1200" b="1" kern="1200" dirty="0">
                <a:solidFill>
                  <a:schemeClr val="tx1"/>
                </a:solidFill>
                <a:effectLst/>
                <a:latin typeface="+mn-lt"/>
                <a:ea typeface="+mn-ea"/>
                <a:cs typeface="+mn-cs"/>
              </a:rPr>
              <a:t>Réduction de la vulnérabilité</a:t>
            </a:r>
            <a:r>
              <a:rPr lang="fr-FR" sz="1200" kern="1200" dirty="0">
                <a:solidFill>
                  <a:schemeClr val="tx1"/>
                </a:solidFill>
                <a:effectLst/>
                <a:latin typeface="+mn-lt"/>
                <a:ea typeface="+mn-ea"/>
                <a:cs typeface="+mn-cs"/>
              </a:rPr>
              <a:t> : anticiper les impacts. / </a:t>
            </a:r>
            <a:r>
              <a:rPr lang="fr-FR" sz="1200" b="1" kern="1200" dirty="0">
                <a:solidFill>
                  <a:schemeClr val="tx1"/>
                </a:solidFill>
                <a:effectLst/>
                <a:latin typeface="+mn-lt"/>
                <a:ea typeface="+mn-ea"/>
                <a:cs typeface="+mn-cs"/>
              </a:rPr>
              <a:t>Préparation collective</a:t>
            </a:r>
            <a:r>
              <a:rPr lang="fr-FR" sz="1200" kern="1200" dirty="0">
                <a:solidFill>
                  <a:schemeClr val="tx1"/>
                </a:solidFill>
                <a:effectLst/>
                <a:latin typeface="+mn-lt"/>
                <a:ea typeface="+mn-ea"/>
                <a:cs typeface="+mn-cs"/>
              </a:rPr>
              <a:t> : exercices, plans de secours. / </a:t>
            </a:r>
            <a:r>
              <a:rPr lang="fr-FR" sz="1200" b="1" kern="1200" dirty="0">
                <a:solidFill>
                  <a:schemeClr val="tx1"/>
                </a:solidFill>
                <a:effectLst/>
                <a:latin typeface="+mn-lt"/>
                <a:ea typeface="+mn-ea"/>
                <a:cs typeface="+mn-cs"/>
              </a:rPr>
              <a:t>Réduction des dommages</a:t>
            </a:r>
            <a:r>
              <a:rPr lang="fr-FR" sz="1200" kern="1200" dirty="0">
                <a:solidFill>
                  <a:schemeClr val="tx1"/>
                </a:solidFill>
                <a:effectLst/>
                <a:latin typeface="+mn-lt"/>
                <a:ea typeface="+mn-ea"/>
                <a:cs typeface="+mn-cs"/>
              </a:rPr>
              <a:t> : matériels, humains, environnementaux.</a:t>
            </a:r>
          </a:p>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2</a:t>
            </a:fld>
            <a:endParaRPr lang="fr-FR"/>
          </a:p>
        </p:txBody>
      </p:sp>
    </p:spTree>
    <p:extLst>
      <p:ext uri="{BB962C8B-B14F-4D97-AF65-F5344CB8AC3E}">
        <p14:creationId xmlns:p14="http://schemas.microsoft.com/office/powerpoint/2010/main" val="1830742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15 min pour faire une carte mentale sur la « culture du risque »  avec un stylo bleu &gt; Puis mise en commun et construire la carte mentale avec les élèves sur la culture du risques : mots-clés dans le PPT, puis dans un 2</a:t>
            </a:r>
            <a:r>
              <a:rPr lang="fr-FR" baseline="30000" dirty="0"/>
              <a:t>nd</a:t>
            </a:r>
            <a:r>
              <a:rPr lang="fr-FR" dirty="0"/>
              <a:t> temps à la fin de l’animation, rajouter d’autres mots-clés avec un stylo vert, selon le retour des élèves. </a:t>
            </a:r>
          </a:p>
          <a:p>
            <a:endParaRPr lang="fr-FR" dirty="0"/>
          </a:p>
          <a:p>
            <a:r>
              <a:rPr lang="fr-FR" b="1" dirty="0"/>
              <a:t>Culture </a:t>
            </a:r>
            <a:r>
              <a:rPr lang="fr-FR" dirty="0"/>
              <a:t>&gt; ensembles de croyances et comportement partagés par une population/individu : </a:t>
            </a:r>
            <a:r>
              <a:rPr lang="fr-FR" b="1" dirty="0"/>
              <a:t>mémoire du risque </a:t>
            </a:r>
            <a:r>
              <a:rPr lang="fr-FR" dirty="0"/>
              <a:t>: information, préparation, réaction, alerte, outils , prévention, adaptation </a:t>
            </a:r>
          </a:p>
          <a:p>
            <a:r>
              <a:rPr lang="fr-FR" dirty="0"/>
              <a:t>Risques &gt; feu de foret, aléa retrait-gonflement des argiles, érosion, submersion… </a:t>
            </a:r>
          </a:p>
          <a:p>
            <a:pPr lvl="0"/>
            <a:r>
              <a:rPr lang="fr-FR" b="1" dirty="0"/>
              <a:t>Acteurs impliqués </a:t>
            </a:r>
            <a:r>
              <a:rPr lang="fr-FR" dirty="0"/>
              <a:t>&gt; </a:t>
            </a:r>
            <a:r>
              <a:rPr lang="fr-FR" sz="1200" b="1" kern="1200" dirty="0">
                <a:solidFill>
                  <a:schemeClr val="tx1"/>
                </a:solidFill>
                <a:effectLst/>
                <a:latin typeface="+mn-lt"/>
                <a:ea typeface="+mn-ea"/>
                <a:cs typeface="+mn-cs"/>
              </a:rPr>
              <a:t>Citoyens</a:t>
            </a:r>
            <a:r>
              <a:rPr lang="fr-FR" sz="1200" kern="1200" dirty="0">
                <a:solidFill>
                  <a:schemeClr val="tx1"/>
                </a:solidFill>
                <a:effectLst/>
                <a:latin typeface="+mn-lt"/>
                <a:ea typeface="+mn-ea"/>
                <a:cs typeface="+mn-cs"/>
              </a:rPr>
              <a:t> : acteurs de leur propre sécurité. / </a:t>
            </a:r>
            <a:r>
              <a:rPr lang="fr-FR" sz="1200" b="1" kern="1200" dirty="0">
                <a:solidFill>
                  <a:schemeClr val="tx1"/>
                </a:solidFill>
                <a:effectLst/>
                <a:latin typeface="+mn-lt"/>
                <a:ea typeface="+mn-ea"/>
                <a:cs typeface="+mn-cs"/>
              </a:rPr>
              <a:t>Collectivités locales</a:t>
            </a:r>
            <a:r>
              <a:rPr lang="fr-FR" sz="1200" kern="1200" dirty="0">
                <a:solidFill>
                  <a:schemeClr val="tx1"/>
                </a:solidFill>
                <a:effectLst/>
                <a:latin typeface="+mn-lt"/>
                <a:ea typeface="+mn-ea"/>
                <a:cs typeface="+mn-cs"/>
              </a:rPr>
              <a:t> : planification, aménagement, sensibilisation. / </a:t>
            </a:r>
            <a:r>
              <a:rPr lang="fr-FR" sz="1200" b="1" kern="1200" dirty="0">
                <a:solidFill>
                  <a:schemeClr val="tx1"/>
                </a:solidFill>
                <a:effectLst/>
                <a:latin typeface="+mn-lt"/>
                <a:ea typeface="+mn-ea"/>
                <a:cs typeface="+mn-cs"/>
              </a:rPr>
              <a:t>État</a:t>
            </a:r>
            <a:r>
              <a:rPr lang="fr-FR" sz="1200" kern="1200" dirty="0">
                <a:solidFill>
                  <a:schemeClr val="tx1"/>
                </a:solidFill>
                <a:effectLst/>
                <a:latin typeface="+mn-lt"/>
                <a:ea typeface="+mn-ea"/>
                <a:cs typeface="+mn-cs"/>
              </a:rPr>
              <a:t> : régulation, législation, coordination.</a:t>
            </a:r>
          </a:p>
          <a:p>
            <a:pPr lvl="0"/>
            <a:r>
              <a:rPr lang="fr-FR" sz="1200" b="1" kern="1200" dirty="0">
                <a:solidFill>
                  <a:schemeClr val="tx1"/>
                </a:solidFill>
                <a:effectLst/>
                <a:latin typeface="+mn-lt"/>
                <a:ea typeface="+mn-ea"/>
                <a:cs typeface="+mn-cs"/>
              </a:rPr>
              <a:t>Entreprises</a:t>
            </a:r>
            <a:r>
              <a:rPr lang="fr-FR" sz="1200" kern="1200" dirty="0">
                <a:solidFill>
                  <a:schemeClr val="tx1"/>
                </a:solidFill>
                <a:effectLst/>
                <a:latin typeface="+mn-lt"/>
                <a:ea typeface="+mn-ea"/>
                <a:cs typeface="+mn-cs"/>
              </a:rPr>
              <a:t> : prévention, responsabilité sociétale./ </a:t>
            </a:r>
            <a:r>
              <a:rPr lang="fr-FR" sz="1200" b="1" kern="1200" dirty="0">
                <a:solidFill>
                  <a:schemeClr val="tx1"/>
                </a:solidFill>
                <a:effectLst/>
                <a:latin typeface="+mn-lt"/>
                <a:ea typeface="+mn-ea"/>
                <a:cs typeface="+mn-cs"/>
              </a:rPr>
              <a:t>Associations / ONG</a:t>
            </a:r>
            <a:r>
              <a:rPr lang="fr-FR" sz="1200" kern="1200" dirty="0">
                <a:solidFill>
                  <a:schemeClr val="tx1"/>
                </a:solidFill>
                <a:effectLst/>
                <a:latin typeface="+mn-lt"/>
                <a:ea typeface="+mn-ea"/>
                <a:cs typeface="+mn-cs"/>
              </a:rPr>
              <a:t> : soutien, éducation, solidarité</a:t>
            </a:r>
            <a:endParaRPr lang="fr-FR" dirty="0"/>
          </a:p>
          <a:p>
            <a:r>
              <a:rPr lang="fr-FR" dirty="0"/>
              <a:t>Actions &gt; </a:t>
            </a:r>
            <a:r>
              <a:rPr lang="fr-FR" sz="1200" b="1" kern="1200" dirty="0">
                <a:solidFill>
                  <a:schemeClr val="tx1"/>
                </a:solidFill>
                <a:effectLst/>
                <a:latin typeface="+mn-lt"/>
                <a:ea typeface="+mn-ea"/>
                <a:cs typeface="+mn-cs"/>
              </a:rPr>
              <a:t>Formation et information</a:t>
            </a:r>
            <a:r>
              <a:rPr lang="fr-FR" sz="1200" kern="1200" dirty="0">
                <a:solidFill>
                  <a:schemeClr val="tx1"/>
                </a:solidFill>
                <a:effectLst/>
                <a:latin typeface="+mn-lt"/>
                <a:ea typeface="+mn-ea"/>
                <a:cs typeface="+mn-cs"/>
              </a:rPr>
              <a:t> : campagnes, ateliers, médias. / </a:t>
            </a:r>
            <a:r>
              <a:rPr lang="fr-FR" sz="1200" b="1" kern="1200" dirty="0">
                <a:solidFill>
                  <a:schemeClr val="tx1"/>
                </a:solidFill>
                <a:effectLst/>
                <a:latin typeface="+mn-lt"/>
                <a:ea typeface="+mn-ea"/>
                <a:cs typeface="+mn-cs"/>
              </a:rPr>
              <a:t>Systèmes d'alerte</a:t>
            </a:r>
            <a:r>
              <a:rPr lang="fr-FR" sz="1200" kern="1200" dirty="0">
                <a:solidFill>
                  <a:schemeClr val="tx1"/>
                </a:solidFill>
                <a:effectLst/>
                <a:latin typeface="+mn-lt"/>
                <a:ea typeface="+mn-ea"/>
                <a:cs typeface="+mn-cs"/>
              </a:rPr>
              <a:t> : sirènes, SMS, applications mobiles. / </a:t>
            </a:r>
            <a:r>
              <a:rPr lang="fr-FR" sz="1200" b="1" kern="1200" dirty="0">
                <a:solidFill>
                  <a:schemeClr val="tx1"/>
                </a:solidFill>
                <a:effectLst/>
                <a:latin typeface="+mn-lt"/>
                <a:ea typeface="+mn-ea"/>
                <a:cs typeface="+mn-cs"/>
              </a:rPr>
              <a:t>Plans de prévention</a:t>
            </a:r>
            <a:r>
              <a:rPr lang="fr-FR" sz="1200" kern="1200" dirty="0">
                <a:solidFill>
                  <a:schemeClr val="tx1"/>
                </a:solidFill>
                <a:effectLst/>
                <a:latin typeface="+mn-lt"/>
                <a:ea typeface="+mn-ea"/>
                <a:cs typeface="+mn-cs"/>
              </a:rPr>
              <a:t> : PPR, zonage, normes de construction. / </a:t>
            </a:r>
            <a:r>
              <a:rPr lang="fr-FR" sz="1200" b="1" kern="1200" dirty="0">
                <a:solidFill>
                  <a:schemeClr val="tx1"/>
                </a:solidFill>
                <a:effectLst/>
                <a:latin typeface="+mn-lt"/>
                <a:ea typeface="+mn-ea"/>
                <a:cs typeface="+mn-cs"/>
              </a:rPr>
              <a:t>Participation citoyenne</a:t>
            </a:r>
            <a:r>
              <a:rPr lang="fr-FR" sz="1200" kern="1200" dirty="0">
                <a:solidFill>
                  <a:schemeClr val="tx1"/>
                </a:solidFill>
                <a:effectLst/>
                <a:latin typeface="+mn-lt"/>
                <a:ea typeface="+mn-ea"/>
                <a:cs typeface="+mn-cs"/>
              </a:rPr>
              <a:t> : implication dans la gestion du risque. / </a:t>
            </a:r>
            <a:r>
              <a:rPr lang="fr-FR" sz="1200" b="1" kern="1200" dirty="0">
                <a:solidFill>
                  <a:schemeClr val="tx1"/>
                </a:solidFill>
                <a:effectLst/>
                <a:latin typeface="+mn-lt"/>
                <a:ea typeface="+mn-ea"/>
                <a:cs typeface="+mn-cs"/>
              </a:rPr>
              <a:t>Culture organisationnelle</a:t>
            </a:r>
            <a:r>
              <a:rPr lang="fr-FR" sz="1200" kern="1200" dirty="0">
                <a:solidFill>
                  <a:schemeClr val="tx1"/>
                </a:solidFill>
                <a:effectLst/>
                <a:latin typeface="+mn-lt"/>
                <a:ea typeface="+mn-ea"/>
                <a:cs typeface="+mn-cs"/>
              </a:rPr>
              <a:t> : adoption de comportements sécuritaires en groupe.</a:t>
            </a:r>
            <a:endParaRPr lang="fr-FR" dirty="0"/>
          </a:p>
          <a:p>
            <a:pPr lvl="0"/>
            <a:r>
              <a:rPr lang="fr-FR" dirty="0"/>
              <a:t>Enjeux &gt; </a:t>
            </a:r>
            <a:r>
              <a:rPr lang="fr-FR" sz="1200" b="1" kern="1200" dirty="0">
                <a:solidFill>
                  <a:schemeClr val="tx1"/>
                </a:solidFill>
                <a:effectLst/>
                <a:latin typeface="+mn-lt"/>
                <a:ea typeface="+mn-ea"/>
                <a:cs typeface="+mn-cs"/>
              </a:rPr>
              <a:t>Réduction de la vulnérabilité</a:t>
            </a:r>
            <a:r>
              <a:rPr lang="fr-FR" sz="1200" kern="1200" dirty="0">
                <a:solidFill>
                  <a:schemeClr val="tx1"/>
                </a:solidFill>
                <a:effectLst/>
                <a:latin typeface="+mn-lt"/>
                <a:ea typeface="+mn-ea"/>
                <a:cs typeface="+mn-cs"/>
              </a:rPr>
              <a:t> : anticiper les impacts. / </a:t>
            </a:r>
            <a:r>
              <a:rPr lang="fr-FR" sz="1200" b="1" kern="1200" dirty="0">
                <a:solidFill>
                  <a:schemeClr val="tx1"/>
                </a:solidFill>
                <a:effectLst/>
                <a:latin typeface="+mn-lt"/>
                <a:ea typeface="+mn-ea"/>
                <a:cs typeface="+mn-cs"/>
              </a:rPr>
              <a:t>Préparation collective</a:t>
            </a:r>
            <a:r>
              <a:rPr lang="fr-FR" sz="1200" kern="1200" dirty="0">
                <a:solidFill>
                  <a:schemeClr val="tx1"/>
                </a:solidFill>
                <a:effectLst/>
                <a:latin typeface="+mn-lt"/>
                <a:ea typeface="+mn-ea"/>
                <a:cs typeface="+mn-cs"/>
              </a:rPr>
              <a:t> : exercices, plans de secours. / </a:t>
            </a:r>
            <a:r>
              <a:rPr lang="fr-FR" sz="1200" b="1" kern="1200" dirty="0">
                <a:solidFill>
                  <a:schemeClr val="tx1"/>
                </a:solidFill>
                <a:effectLst/>
                <a:latin typeface="+mn-lt"/>
                <a:ea typeface="+mn-ea"/>
                <a:cs typeface="+mn-cs"/>
              </a:rPr>
              <a:t>Réduction des dommages</a:t>
            </a:r>
            <a:r>
              <a:rPr lang="fr-FR" sz="1200" kern="1200" dirty="0">
                <a:solidFill>
                  <a:schemeClr val="tx1"/>
                </a:solidFill>
                <a:effectLst/>
                <a:latin typeface="+mn-lt"/>
                <a:ea typeface="+mn-ea"/>
                <a:cs typeface="+mn-cs"/>
              </a:rPr>
              <a:t> : matériels, humains, environnementaux.</a:t>
            </a:r>
          </a:p>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21</a:t>
            </a:fld>
            <a:endParaRPr lang="fr-FR"/>
          </a:p>
        </p:txBody>
      </p:sp>
    </p:spTree>
    <p:extLst>
      <p:ext uri="{BB962C8B-B14F-4D97-AF65-F5344CB8AC3E}">
        <p14:creationId xmlns:p14="http://schemas.microsoft.com/office/powerpoint/2010/main" val="2424896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22</a:t>
            </a:fld>
            <a:endParaRPr lang="fr-FR"/>
          </a:p>
        </p:txBody>
      </p:sp>
    </p:spTree>
    <p:extLst>
      <p:ext uri="{BB962C8B-B14F-4D97-AF65-F5344CB8AC3E}">
        <p14:creationId xmlns:p14="http://schemas.microsoft.com/office/powerpoint/2010/main" val="1578036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23</a:t>
            </a:fld>
            <a:endParaRPr lang="fr-FR"/>
          </a:p>
        </p:txBody>
      </p:sp>
    </p:spTree>
    <p:extLst>
      <p:ext uri="{BB962C8B-B14F-4D97-AF65-F5344CB8AC3E}">
        <p14:creationId xmlns:p14="http://schemas.microsoft.com/office/powerpoint/2010/main" val="335385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3</a:t>
            </a:fld>
            <a:endParaRPr lang="fr-FR"/>
          </a:p>
        </p:txBody>
      </p:sp>
    </p:spTree>
    <p:extLst>
      <p:ext uri="{BB962C8B-B14F-4D97-AF65-F5344CB8AC3E}">
        <p14:creationId xmlns:p14="http://schemas.microsoft.com/office/powerpoint/2010/main" val="396793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Avant de parler de risque, il est important d’introduire la notion de « catastrophe naturelle » il s’agit d’</a:t>
            </a:r>
            <a:r>
              <a:rPr lang="fr-FR" sz="1200" b="0" i="0" kern="1200" dirty="0">
                <a:solidFill>
                  <a:schemeClr val="tx1"/>
                </a:solidFill>
                <a:effectLst/>
                <a:latin typeface="+mn-lt"/>
                <a:ea typeface="+mn-ea"/>
                <a:cs typeface="+mn-cs"/>
              </a:rPr>
              <a:t>un événement (inondation, sécheresse, tremblement de terre, avalanche…) qui, par l’ampleur et le coût des dégâts causés par les seules forces de la nature, revêt un caractère catastrophique. </a:t>
            </a:r>
          </a:p>
          <a:p>
            <a:endParaRPr lang="fr-FR" sz="1200" b="1"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Définition : Un risque naturel se définit comme le croisement entre un aléa et des enjeux. ( Risque = Aléa x Enjeux)</a:t>
            </a:r>
          </a:p>
          <a:p>
            <a:r>
              <a:rPr lang="fr-FR" sz="1200" b="1" i="0" kern="1200" dirty="0">
                <a:solidFill>
                  <a:schemeClr val="tx1"/>
                </a:solidFill>
                <a:effectLst/>
                <a:latin typeface="+mn-lt"/>
                <a:ea typeface="+mn-ea"/>
                <a:cs typeface="+mn-cs"/>
              </a:rPr>
              <a:t>Un aléa est la manifestation d’un </a:t>
            </a:r>
            <a:r>
              <a:rPr lang="fr-FR" sz="1200" b="1" i="0" u="sng" kern="1200" dirty="0">
                <a:solidFill>
                  <a:schemeClr val="tx1"/>
                </a:solidFill>
                <a:effectLst/>
                <a:latin typeface="+mn-lt"/>
                <a:ea typeface="+mn-ea"/>
                <a:cs typeface="+mn-cs"/>
              </a:rPr>
              <a:t>phénomène d’origine naturel </a:t>
            </a:r>
            <a:r>
              <a:rPr lang="fr-FR" sz="1200" b="1" i="0" kern="1200" dirty="0">
                <a:solidFill>
                  <a:schemeClr val="tx1"/>
                </a:solidFill>
                <a:effectLst/>
                <a:latin typeface="+mn-lt"/>
                <a:ea typeface="+mn-ea"/>
                <a:cs typeface="+mn-cs"/>
              </a:rPr>
              <a:t>susceptible de produire des dommages se caractérisant par une occurrence (où?), une intensité (pourquoi ? Comment ?), une emprise spatiale (ou?) et une durée (quand?) , tandis que les enjeux sont l’ensemble des personnes et des biens susceptibles d’être affectés par l’aléa. </a:t>
            </a:r>
          </a:p>
          <a:p>
            <a:endParaRPr lang="fr-FR" sz="1200" b="1"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Un aléa naturel comme l’érosion côtière, la submersion marine ou l’avancée dunaire ne devient un risque </a:t>
            </a:r>
            <a:r>
              <a:rPr lang="fr-FR" sz="1200" b="1" i="0" u="sng" kern="1200" dirty="0">
                <a:solidFill>
                  <a:schemeClr val="tx1"/>
                </a:solidFill>
                <a:effectLst/>
                <a:latin typeface="+mn-lt"/>
                <a:ea typeface="+mn-ea"/>
                <a:cs typeface="+mn-cs"/>
              </a:rPr>
              <a:t>que si des enjeux sont présents</a:t>
            </a:r>
          </a:p>
          <a:p>
            <a:endParaRPr lang="fr-FR" sz="1200" b="1"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Faire également la différence avec la notion de Vulnérabilité &gt; </a:t>
            </a:r>
            <a:r>
              <a:rPr lang="fr-FR" sz="1200" b="0" i="0" kern="1200" dirty="0">
                <a:solidFill>
                  <a:schemeClr val="tx1"/>
                </a:solidFill>
                <a:effectLst/>
                <a:latin typeface="+mn-lt"/>
                <a:ea typeface="+mn-ea"/>
                <a:cs typeface="+mn-cs"/>
              </a:rPr>
              <a:t>La </a:t>
            </a:r>
            <a:r>
              <a:rPr lang="fr-FR" sz="1200" b="1" i="0" kern="1200" dirty="0">
                <a:solidFill>
                  <a:schemeClr val="tx1"/>
                </a:solidFill>
                <a:effectLst/>
                <a:latin typeface="+mn-lt"/>
                <a:ea typeface="+mn-ea"/>
                <a:cs typeface="+mn-cs"/>
              </a:rPr>
              <a:t>vulnérabilité</a:t>
            </a:r>
            <a:r>
              <a:rPr lang="fr-FR" sz="1200" b="0" i="0" kern="1200" dirty="0">
                <a:solidFill>
                  <a:schemeClr val="tx1"/>
                </a:solidFill>
                <a:effectLst/>
                <a:latin typeface="+mn-lt"/>
                <a:ea typeface="+mn-ea"/>
                <a:cs typeface="+mn-cs"/>
              </a:rPr>
              <a:t> exprime le niveau d'effet prévisible d'un phénomène naturel (un </a:t>
            </a:r>
            <a:r>
              <a:rPr lang="fr-FR" sz="1200" b="0" i="0" u="none" strike="noStrike" kern="1200" dirty="0">
                <a:solidFill>
                  <a:schemeClr val="tx1"/>
                </a:solidFill>
                <a:effectLst/>
                <a:latin typeface="+mn-lt"/>
                <a:ea typeface="+mn-ea"/>
                <a:cs typeface="+mn-cs"/>
                <a:hlinkClick r:id="rId3"/>
              </a:rPr>
              <a:t>aléa</a:t>
            </a:r>
            <a:r>
              <a:rPr lang="fr-FR" sz="1200" b="0" i="0" kern="1200" dirty="0">
                <a:solidFill>
                  <a:schemeClr val="tx1"/>
                </a:solidFill>
                <a:effectLst/>
                <a:latin typeface="+mn-lt"/>
                <a:ea typeface="+mn-ea"/>
                <a:cs typeface="+mn-cs"/>
              </a:rPr>
              <a:t>) sur des </a:t>
            </a:r>
            <a:r>
              <a:rPr lang="fr-FR" sz="1200" b="0" i="0" u="none" strike="noStrike" kern="1200" dirty="0">
                <a:solidFill>
                  <a:schemeClr val="tx1"/>
                </a:solidFill>
                <a:effectLst/>
                <a:latin typeface="+mn-lt"/>
                <a:ea typeface="+mn-ea"/>
                <a:cs typeface="+mn-cs"/>
                <a:hlinkClick r:id="rId4"/>
              </a:rPr>
              <a:t>enjeux</a:t>
            </a:r>
            <a:r>
              <a:rPr lang="fr-FR" sz="1200" b="0" i="0" kern="1200" dirty="0">
                <a:solidFill>
                  <a:schemeClr val="tx1"/>
                </a:solidFill>
                <a:effectLst/>
                <a:latin typeface="+mn-lt"/>
                <a:ea typeface="+mn-ea"/>
                <a:cs typeface="+mn-cs"/>
              </a:rPr>
              <a:t> (les sociétés humaines et leurs activités). Elle est traduite en anglais par les termes </a:t>
            </a:r>
            <a:r>
              <a:rPr lang="fr-FR" sz="1200" b="0" i="1" kern="1200" dirty="0" err="1">
                <a:solidFill>
                  <a:schemeClr val="tx1"/>
                </a:solidFill>
                <a:effectLst/>
                <a:latin typeface="+mn-lt"/>
                <a:ea typeface="+mn-ea"/>
                <a:cs typeface="+mn-cs"/>
              </a:rPr>
              <a:t>vulnerability</a:t>
            </a:r>
            <a:r>
              <a:rPr lang="fr-FR" sz="1200" b="0" i="0" kern="1200" dirty="0">
                <a:solidFill>
                  <a:schemeClr val="tx1"/>
                </a:solidFill>
                <a:effectLst/>
                <a:latin typeface="+mn-lt"/>
                <a:ea typeface="+mn-ea"/>
                <a:cs typeface="+mn-cs"/>
              </a:rPr>
              <a:t> ou </a:t>
            </a:r>
            <a:r>
              <a:rPr lang="fr-FR" sz="1200" b="0" i="1" kern="1200" dirty="0" err="1">
                <a:solidFill>
                  <a:schemeClr val="tx1"/>
                </a:solidFill>
                <a:effectLst/>
                <a:latin typeface="+mn-lt"/>
                <a:ea typeface="+mn-ea"/>
                <a:cs typeface="+mn-cs"/>
              </a:rPr>
              <a:t>sensitivity</a:t>
            </a:r>
            <a:r>
              <a:rPr lang="fr-FR" sz="1200" b="0" i="0" kern="1200" dirty="0">
                <a:solidFill>
                  <a:schemeClr val="tx1"/>
                </a:solidFill>
                <a:effectLst/>
                <a:latin typeface="+mn-lt"/>
                <a:ea typeface="+mn-ea"/>
                <a:cs typeface="+mn-cs"/>
              </a:rPr>
              <a:t>. La notion de vulnérabilité évalue dans quelle mesure un système socio-spatial risque d’être affecté par les effets d’un aléa et cherche à quantifier ce qui est perdu.</a:t>
            </a:r>
          </a:p>
          <a:p>
            <a:r>
              <a:rPr lang="fr-FR" sz="1200" b="1" i="0" kern="1200" dirty="0">
                <a:solidFill>
                  <a:schemeClr val="tx1"/>
                </a:solidFill>
                <a:effectLst/>
                <a:latin typeface="+mn-lt"/>
                <a:ea typeface="+mn-ea"/>
                <a:cs typeface="+mn-cs"/>
              </a:rPr>
              <a:t>Résilience</a:t>
            </a:r>
            <a:r>
              <a:rPr lang="fr-FR" sz="1200" b="0" i="0" kern="1200" dirty="0">
                <a:solidFill>
                  <a:schemeClr val="tx1"/>
                </a:solidFill>
                <a:effectLst/>
                <a:latin typeface="+mn-lt"/>
                <a:ea typeface="+mn-ea"/>
                <a:cs typeface="+mn-cs"/>
              </a:rPr>
              <a:t> : capacité à récupérer après un événement&gt; adaptation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Il existe différents types de risque sur Oléron : inondation, feux de forêt, retrait gonflement des argiles, érosion, submersion marine […] </a:t>
            </a:r>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4</a:t>
            </a:fld>
            <a:endParaRPr lang="fr-FR"/>
          </a:p>
        </p:txBody>
      </p:sp>
    </p:spTree>
    <p:extLst>
      <p:ext uri="{BB962C8B-B14F-4D97-AF65-F5344CB8AC3E}">
        <p14:creationId xmlns:p14="http://schemas.microsoft.com/office/powerpoint/2010/main" val="262056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exemples : submersion Marine et érosion côtière </a:t>
            </a:r>
          </a:p>
          <a:p>
            <a:endParaRPr lang="fr-FR" dirty="0"/>
          </a:p>
          <a:p>
            <a:r>
              <a:rPr lang="fr-FR" sz="1200" b="1" i="0" kern="1200" dirty="0">
                <a:solidFill>
                  <a:schemeClr val="tx1"/>
                </a:solidFill>
                <a:effectLst/>
                <a:latin typeface="+mn-lt"/>
                <a:ea typeface="+mn-ea"/>
                <a:cs typeface="+mn-cs"/>
              </a:rPr>
              <a:t>Qu’est-ce que la submersion marine ?</a:t>
            </a:r>
          </a:p>
          <a:p>
            <a:r>
              <a:rPr lang="fr-FR" sz="1200" b="0" i="0" kern="1200" dirty="0">
                <a:solidFill>
                  <a:schemeClr val="tx1"/>
                </a:solidFill>
                <a:effectLst/>
                <a:latin typeface="+mn-lt"/>
                <a:ea typeface="+mn-ea"/>
                <a:cs typeface="+mn-cs"/>
              </a:rPr>
              <a:t>"Les submersions marines sont des inondations temporaires de la zone côtière par la mer lors de conditions météorologiques et océaniques défavorables (basses pressions atmosphériques et fort vent d’afflux agissant, pour les mers à marée, lors d’une pleine mer) ; elles peuvent durer de quelques heures à quelques jours (</a:t>
            </a:r>
            <a:r>
              <a:rPr lang="fr-FR" sz="1200" b="0" i="1" kern="1200" dirty="0">
                <a:solidFill>
                  <a:schemeClr val="tx1"/>
                </a:solidFill>
                <a:effectLst/>
                <a:latin typeface="+mn-lt"/>
                <a:ea typeface="+mn-ea"/>
                <a:cs typeface="+mn-cs"/>
              </a:rPr>
              <a:t>Guide méthodologique, ministère de l’Environnement, de l’Énergie et de la Mer, mai 2014</a:t>
            </a:r>
            <a:r>
              <a:rPr lang="fr-FR" sz="1200" b="0" i="0" kern="1200" dirty="0">
                <a:solidFill>
                  <a:schemeClr val="tx1"/>
                </a:solidFill>
                <a:effectLst/>
                <a:latin typeface="+mn-lt"/>
                <a:ea typeface="+mn-ea"/>
                <a:cs typeface="+mn-cs"/>
              </a:rPr>
              <a:t>)". Elles sont le plus souvent associées à des surélévations temporaires du niveau de la mer lors de tempêtes ou de cyclones, voire de tsunamis.</a:t>
            </a:r>
          </a:p>
          <a:p>
            <a:r>
              <a:rPr lang="fr-FR" sz="1200" b="0" i="0" kern="1200" dirty="0">
                <a:solidFill>
                  <a:schemeClr val="tx1"/>
                </a:solidFill>
                <a:effectLst/>
                <a:latin typeface="+mn-lt"/>
                <a:ea typeface="+mn-ea"/>
                <a:cs typeface="+mn-cs"/>
              </a:rPr>
              <a:t>Autrement dit, il s’agit d’un phénomène naturel, principalement lié aux conditions de marée, d’états de mer (houles et vagues), de vent et de pression atmosphérique, qui se définit comme l’inondation temporaire ou définitive de la zone côtière par la mer. La submersion marine intervient selon 3 modes : par rupture d’ouvrages ou de cordons dunaires, par débordement (surverse) ou par franchissement de paquets de mer. Elle est souvent temporaire lors de tempêtes (lors de Xynthia, certains territoires sont restés inondés plus de 15 jours) mais parfois définitive si la topographie est modifiée par surélévation du niveau moyen de la mer ou par l’affaissement de terrains en bordure littorale. Dans ce cas, elle se traduit par un recul du trait de côte.</a:t>
            </a:r>
          </a:p>
          <a:p>
            <a:endParaRPr lang="fr-FR" dirty="0"/>
          </a:p>
          <a:p>
            <a:r>
              <a:rPr lang="fr-FR" dirty="0"/>
              <a:t>3 vidéos pour expliquer la submersion marine &gt; Observatoire de NV Aquitaine. </a:t>
            </a:r>
            <a:br>
              <a:rPr lang="fr-FR" dirty="0"/>
            </a:br>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5</a:t>
            </a:fld>
            <a:endParaRPr lang="fr-FR"/>
          </a:p>
        </p:txBody>
      </p:sp>
    </p:spTree>
    <p:extLst>
      <p:ext uri="{BB962C8B-B14F-4D97-AF65-F5344CB8AC3E}">
        <p14:creationId xmlns:p14="http://schemas.microsoft.com/office/powerpoint/2010/main" val="43359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exemples : submersion Marine et érosion côtière </a:t>
            </a:r>
          </a:p>
          <a:p>
            <a:endParaRPr lang="fr-FR" dirty="0"/>
          </a:p>
          <a:p>
            <a:r>
              <a:rPr lang="fr-FR" sz="1200" b="1" i="0" kern="1200" dirty="0">
                <a:solidFill>
                  <a:schemeClr val="tx1"/>
                </a:solidFill>
                <a:effectLst/>
                <a:latin typeface="+mn-lt"/>
                <a:ea typeface="+mn-ea"/>
                <a:cs typeface="+mn-cs"/>
              </a:rPr>
              <a:t>Qu’est-ce que l’érosion côtière ?</a:t>
            </a:r>
          </a:p>
          <a:p>
            <a:r>
              <a:rPr lang="fr-FR" sz="1200" b="0" i="0" kern="1200" dirty="0">
                <a:solidFill>
                  <a:schemeClr val="tx1"/>
                </a:solidFill>
                <a:effectLst/>
                <a:latin typeface="+mn-lt"/>
                <a:ea typeface="+mn-ea"/>
                <a:cs typeface="+mn-cs"/>
              </a:rPr>
              <a:t>C’est un phénomène naturel qui se définit comme une perte de matériaux vers la mer touchant tous les types de littoraux, qu’ils soient sableux, vaseux ou rocheux. Il résulte des effets combinés de la marée, de la houle et des courants induits, des vents et des processus continentaux (par exemple pluie, ruissellement, gel…), ainsi que du déficit des sédiments côtiers. </a:t>
            </a:r>
            <a:r>
              <a:rPr lang="fr-FR" sz="1200" b="0" i="0" kern="1200" dirty="0">
                <a:solidFill>
                  <a:schemeClr val="tx1"/>
                </a:solidFill>
                <a:effectLst/>
                <a:highlight>
                  <a:srgbClr val="FFFF00"/>
                </a:highlight>
                <a:latin typeface="+mn-lt"/>
                <a:ea typeface="+mn-ea"/>
                <a:cs typeface="+mn-cs"/>
              </a:rPr>
              <a:t>Lorsqu’elle touche les falaises rocheuses, on parle plutôt de mouvements de terrain (ex. : éboulement, glissement).</a:t>
            </a:r>
          </a:p>
          <a:p>
            <a:r>
              <a:rPr lang="fr-FR" sz="1200" b="0" i="0" kern="1200" dirty="0">
                <a:solidFill>
                  <a:schemeClr val="tx1"/>
                </a:solidFill>
                <a:effectLst/>
                <a:latin typeface="+mn-lt"/>
                <a:ea typeface="+mn-ea"/>
                <a:cs typeface="+mn-cs"/>
              </a:rPr>
              <a:t>L’érosion se traduit par un recul du trait de côte et/ou un abaissement du niveau des plages, temporaire(s) ou permanent(s), avec la disparition progressive des stocks sédimentaires.</a:t>
            </a:r>
          </a:p>
          <a:p>
            <a:r>
              <a:rPr lang="fr-FR" sz="1200" b="0" i="0" kern="1200" dirty="0">
                <a:solidFill>
                  <a:schemeClr val="tx1"/>
                </a:solidFill>
                <a:effectLst/>
                <a:latin typeface="+mn-lt"/>
                <a:ea typeface="+mn-ea"/>
                <a:cs typeface="+mn-cs"/>
              </a:rPr>
              <a:t>Les apports sédimentaires récents sur le littoral ont atteint leur maximum pendant le dernier stade glaciaire (le Würm), quand le niveau marin se situait 120 m environ en-dessous de sa position actuelle. La plateforme continentale était alors largement exondée et les fleuves charriaient des sédiments grossiers selon des volumes considérables. Au fur et à mesure de la transgression, la capacité de transport sédimentaire des fleuves a diminué. Cette évolution progressive s’est traduite par une modification du type de dépôts sédimentaires : les galets ont été remplacés par des sables. C’est à la fin de cette remontée, vers 6 000 ans environ BP (avant le présent), quand le niveau marin s’est globalement stabilisé aux alentours de sa position actuelle, que les plages contemporaines se sont formées sous l’action des vagues.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À l’heure actuelle, on considère que les apports de sables fluviaux sont négligeables par rapport aux volumes transportés par les processus dynamiques littoraux. Ce déficit de sédiments côtiers est probablement la cause de l’érosion + intensification des événements tempétueux,</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Certaines activités humaines et aménagements du territoire peuvent avoir un rôle aggravant sur l’érosion côtière : par exemple, les ouvrages de protection (digues, épis…) permettent de maîtriser l’érosion localement et de manière temporaire, mais ils ont généralement des effets négatifs sur les côtes voisines. Le tourisme balnéaire peut également favoriser l’érosion côtière en fragilisant les dunes par le piétinement par exemple.</a:t>
            </a:r>
          </a:p>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6</a:t>
            </a:fld>
            <a:endParaRPr lang="fr-FR"/>
          </a:p>
        </p:txBody>
      </p:sp>
    </p:spTree>
    <p:extLst>
      <p:ext uri="{BB962C8B-B14F-4D97-AF65-F5344CB8AC3E}">
        <p14:creationId xmlns:p14="http://schemas.microsoft.com/office/powerpoint/2010/main" val="406658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r>
              <a:rPr lang="fr-FR" sz="1200" b="1" i="0" kern="1200" dirty="0">
                <a:solidFill>
                  <a:schemeClr val="tx1"/>
                </a:solidFill>
                <a:effectLst/>
                <a:latin typeface="+mn-lt"/>
                <a:ea typeface="+mn-ea"/>
                <a:cs typeface="+mn-cs"/>
              </a:rPr>
              <a:t>Comment le changement climatique aggrave le phénomène : </a:t>
            </a:r>
          </a:p>
          <a:p>
            <a:r>
              <a:rPr lang="fr-FR" sz="1200" b="0" i="0" kern="1200" dirty="0">
                <a:solidFill>
                  <a:schemeClr val="tx1"/>
                </a:solidFill>
                <a:effectLst/>
                <a:latin typeface="+mn-lt"/>
                <a:ea typeface="+mn-ea"/>
                <a:cs typeface="+mn-cs"/>
              </a:rPr>
              <a:t>L’érosion des côtes s’aggrave avec le changement climatique qui accentue la montée des eaux et modifie le régime des tempêtes. En cause :</a:t>
            </a:r>
          </a:p>
          <a:p>
            <a:r>
              <a:rPr lang="fr-FR" sz="1200" b="0" i="0" kern="1200" dirty="0">
                <a:solidFill>
                  <a:schemeClr val="tx1"/>
                </a:solidFill>
                <a:effectLst/>
                <a:latin typeface="+mn-lt"/>
                <a:ea typeface="+mn-ea"/>
                <a:cs typeface="+mn-cs"/>
              </a:rPr>
              <a:t>La </a:t>
            </a:r>
            <a:r>
              <a:rPr lang="fr-FR" sz="1200" b="1" i="0" kern="1200" dirty="0">
                <a:solidFill>
                  <a:schemeClr val="tx1"/>
                </a:solidFill>
                <a:effectLst/>
                <a:latin typeface="+mn-lt"/>
                <a:ea typeface="+mn-ea"/>
                <a:cs typeface="+mn-cs"/>
              </a:rPr>
              <a:t>dilatation de l’océan</a:t>
            </a:r>
            <a:r>
              <a:rPr lang="fr-FR" sz="1200" b="0" i="0" kern="1200" dirty="0">
                <a:solidFill>
                  <a:schemeClr val="tx1"/>
                </a:solidFill>
                <a:effectLst/>
                <a:latin typeface="+mn-lt"/>
                <a:ea typeface="+mn-ea"/>
                <a:cs typeface="+mn-cs"/>
              </a:rPr>
              <a:t>. Comme la température de la mer s’élève, les molécules d’eau prennent plus de place, la mer se dilate et son niveau s’élève.</a:t>
            </a:r>
          </a:p>
          <a:p>
            <a:r>
              <a:rPr lang="fr-FR" sz="1200" b="0" i="0" kern="1200" dirty="0">
                <a:solidFill>
                  <a:schemeClr val="tx1"/>
                </a:solidFill>
                <a:effectLst/>
                <a:latin typeface="+mn-lt"/>
                <a:ea typeface="+mn-ea"/>
                <a:cs typeface="+mn-cs"/>
              </a:rPr>
              <a:t>La </a:t>
            </a:r>
            <a:r>
              <a:rPr lang="fr-FR" sz="1200" b="1" i="0" kern="1200" dirty="0">
                <a:solidFill>
                  <a:schemeClr val="tx1"/>
                </a:solidFill>
                <a:effectLst/>
                <a:latin typeface="+mn-lt"/>
                <a:ea typeface="+mn-ea"/>
                <a:cs typeface="+mn-cs"/>
              </a:rPr>
              <a:t>fonte des glaces</a:t>
            </a:r>
            <a:r>
              <a:rPr lang="fr-FR" sz="1200" b="0" i="0" kern="1200" dirty="0">
                <a:solidFill>
                  <a:schemeClr val="tx1"/>
                </a:solidFill>
                <a:effectLst/>
                <a:latin typeface="+mn-lt"/>
                <a:ea typeface="+mn-ea"/>
                <a:cs typeface="+mn-cs"/>
              </a:rPr>
              <a:t> continentales, glaciers et calottes glaciaires : les apports en eau douce de ces fontes font monter le niveau de la mer.</a:t>
            </a:r>
          </a:p>
          <a:p>
            <a:r>
              <a:rPr lang="fr-FR" sz="1200" b="0" i="0" kern="1200" dirty="0">
                <a:solidFill>
                  <a:schemeClr val="tx1"/>
                </a:solidFill>
                <a:effectLst/>
                <a:latin typeface="+mn-lt"/>
                <a:ea typeface="+mn-ea"/>
                <a:cs typeface="+mn-cs"/>
              </a:rPr>
              <a:t>La mer monte de plus en plus vite. En 30 ans, le rythme a presque doublé. Son niveau s’est élevé de 20 cm depuis 1900. Cette hausse favorise la propagation des vagues de forte énergie sur le littoral.</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D’autres modifications induites par le changement climatique pourraient également être des facteurs aggravants de l’érosion côtière, ou de la submersion marine. C’est le cas notamment d’une modification des régimes de précipitations, de vagues, de vents et de tempêtes (e.g. saisonnalité, intensité, fréquence…) qui pourrait advenir à la suite d’un changement des variations atmosphériques à l’échelle du bassin atlantique. Néanmoins, en l’état des connaissances actuelles, les évolutions anticipées de ces régimes pour les prochaines décennies ne laissent pas présager d’impacts significatifs sur les aléas littoraux. </a:t>
            </a:r>
          </a:p>
          <a:p>
            <a:endParaRPr lang="fr-FR"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&gt; L’important de la mémoire du risque/culture du risque : évènement comme repère + projection = pour mieux anticiper les futurs événements.</a:t>
            </a:r>
          </a:p>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7</a:t>
            </a:fld>
            <a:endParaRPr lang="fr-FR"/>
          </a:p>
        </p:txBody>
      </p:sp>
    </p:spTree>
    <p:extLst>
      <p:ext uri="{BB962C8B-B14F-4D97-AF65-F5344CB8AC3E}">
        <p14:creationId xmlns:p14="http://schemas.microsoft.com/office/powerpoint/2010/main" val="100228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Retour sur la tempête Xynthia 2010 &gt; </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8</a:t>
            </a:fld>
            <a:endParaRPr lang="fr-FR"/>
          </a:p>
        </p:txBody>
      </p:sp>
    </p:spTree>
    <p:extLst>
      <p:ext uri="{BB962C8B-B14F-4D97-AF65-F5344CB8AC3E}">
        <p14:creationId xmlns:p14="http://schemas.microsoft.com/office/powerpoint/2010/main" val="403743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DA7A749-032E-45CB-B2C7-AE5EB51B84BD}" type="slidenum">
              <a:rPr lang="fr-FR" smtClean="0"/>
              <a:t>9</a:t>
            </a:fld>
            <a:endParaRPr lang="fr-FR"/>
          </a:p>
        </p:txBody>
      </p:sp>
    </p:spTree>
    <p:extLst>
      <p:ext uri="{BB962C8B-B14F-4D97-AF65-F5344CB8AC3E}">
        <p14:creationId xmlns:p14="http://schemas.microsoft.com/office/powerpoint/2010/main" val="36500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9/12/2025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9/12/2025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9/12/2025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xr7tNylolJU" TargetMode="External"/><Relationship Id="rId5" Type="http://schemas.openxmlformats.org/officeDocument/2006/relationships/hyperlink" Target="https://www.youtube.com/watch?v=swXUrIPwcdw&amp;t=33s" TargetMode="External"/><Relationship Id="rId4" Type="http://schemas.openxmlformats.org/officeDocument/2006/relationships/hyperlink" Target="https://www.youtube.com/watch?v=b2BB4XxOv4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l5SuMlsgqy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E4226-2AE5-4EFD-BED3-A15F7EAAEF5A}"/>
              </a:ext>
            </a:extLst>
          </p:cNvPr>
          <p:cNvSpPr>
            <a:spLocks noGrp="1"/>
          </p:cNvSpPr>
          <p:nvPr>
            <p:ph type="ctrTitle"/>
          </p:nvPr>
        </p:nvSpPr>
        <p:spPr>
          <a:xfrm>
            <a:off x="1482224" y="1155346"/>
            <a:ext cx="7315200" cy="510630"/>
          </a:xfrm>
        </p:spPr>
        <p:txBody>
          <a:bodyPr>
            <a:normAutofit/>
          </a:bodyPr>
          <a:lstStyle/>
          <a:p>
            <a:r>
              <a:rPr lang="fr-FR" sz="2400" b="1" dirty="0">
                <a:solidFill>
                  <a:schemeClr val="accent1">
                    <a:lumMod val="20000"/>
                    <a:lumOff val="80000"/>
                  </a:schemeClr>
                </a:solidFill>
              </a:rPr>
              <a:t>Programme </a:t>
            </a:r>
            <a:r>
              <a:rPr lang="fr-FR" sz="2400" b="1" dirty="0" err="1">
                <a:solidFill>
                  <a:schemeClr val="accent1">
                    <a:lumMod val="20000"/>
                    <a:lumOff val="80000"/>
                  </a:schemeClr>
                </a:solidFill>
              </a:rPr>
              <a:t>Arriskua</a:t>
            </a:r>
            <a:r>
              <a:rPr lang="fr-FR" sz="2400" b="1" dirty="0">
                <a:solidFill>
                  <a:schemeClr val="accent1">
                    <a:lumMod val="20000"/>
                    <a:lumOff val="80000"/>
                  </a:schemeClr>
                </a:solidFill>
              </a:rPr>
              <a:t> vers une culture du risque </a:t>
            </a:r>
          </a:p>
        </p:txBody>
      </p:sp>
      <p:sp>
        <p:nvSpPr>
          <p:cNvPr id="3" name="Sous-titre 2">
            <a:extLst>
              <a:ext uri="{FF2B5EF4-FFF2-40B4-BE49-F238E27FC236}">
                <a16:creationId xmlns:a16="http://schemas.microsoft.com/office/drawing/2014/main" id="{D2EF028C-A647-43D3-A4B5-FEBD7CC43DA4}"/>
              </a:ext>
            </a:extLst>
          </p:cNvPr>
          <p:cNvSpPr>
            <a:spLocks noGrp="1"/>
          </p:cNvSpPr>
          <p:nvPr>
            <p:ph type="subTitle" idx="1"/>
          </p:nvPr>
        </p:nvSpPr>
        <p:spPr>
          <a:xfrm>
            <a:off x="1986786" y="1916808"/>
            <a:ext cx="7315200" cy="914400"/>
          </a:xfrm>
        </p:spPr>
        <p:txBody>
          <a:bodyPr>
            <a:normAutofit/>
          </a:bodyPr>
          <a:lstStyle/>
          <a:p>
            <a:r>
              <a:rPr lang="fr-FR" sz="1600" dirty="0">
                <a:solidFill>
                  <a:schemeClr val="bg1"/>
                </a:solidFill>
              </a:rPr>
              <a:t>Introduction à la culture du risque sur l’île d’Oléron </a:t>
            </a:r>
          </a:p>
        </p:txBody>
      </p:sp>
      <p:pic>
        <p:nvPicPr>
          <p:cNvPr id="1026" name="Picture 2" descr="Île d'Oléron : un livre qui raconte le paysage littoral douze ans après  Xynthia">
            <a:extLst>
              <a:ext uri="{FF2B5EF4-FFF2-40B4-BE49-F238E27FC236}">
                <a16:creationId xmlns:a16="http://schemas.microsoft.com/office/drawing/2014/main" id="{26EFAF26-1C9A-4A44-881F-D56B9365F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78" y="3180652"/>
            <a:ext cx="3592640" cy="23907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B93DAEA-EB0A-41CF-9F4D-45DCDAB79E65}"/>
              </a:ext>
            </a:extLst>
          </p:cNvPr>
          <p:cNvSpPr/>
          <p:nvPr/>
        </p:nvSpPr>
        <p:spPr>
          <a:xfrm>
            <a:off x="0" y="2617694"/>
            <a:ext cx="9191871" cy="188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descr="Trois ans après la tempête Xynthia, Oléron attend encore ses digues de  protection">
            <a:extLst>
              <a:ext uri="{FF2B5EF4-FFF2-40B4-BE49-F238E27FC236}">
                <a16:creationId xmlns:a16="http://schemas.microsoft.com/office/drawing/2014/main" id="{A36D0DAC-5529-46F6-95AD-8685B6C4D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003050"/>
            <a:ext cx="2343890" cy="15597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s d'inondations à Saint-Trojan-les-Bains (Ile d'Oléron, 28 février  2010) - Le blog de Bernard Maingot">
            <a:extLst>
              <a:ext uri="{FF2B5EF4-FFF2-40B4-BE49-F238E27FC236}">
                <a16:creationId xmlns:a16="http://schemas.microsoft.com/office/drawing/2014/main" id="{470073AC-BF77-4FD4-AA6C-F4063F70C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930" y="4693711"/>
            <a:ext cx="2418921" cy="1302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MJN de base">
            <a:extLst>
              <a:ext uri="{FF2B5EF4-FFF2-40B4-BE49-F238E27FC236}">
                <a16:creationId xmlns:a16="http://schemas.microsoft.com/office/drawing/2014/main" id="{3FD55D5C-B9C9-4D39-8101-11ED29ADB6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172" y="2945489"/>
            <a:ext cx="1555796" cy="16339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n France, bientôt des zones côtières inhabitables, 500 communes  identifiées - MySweetimmo">
            <a:extLst>
              <a:ext uri="{FF2B5EF4-FFF2-40B4-BE49-F238E27FC236}">
                <a16:creationId xmlns:a16="http://schemas.microsoft.com/office/drawing/2014/main" id="{AA13CCE4-825D-4A2A-AA59-9FA3683509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952" y="4734644"/>
            <a:ext cx="2203744" cy="100894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rriskua, Culture du risque naturel sur le littoral basque">
            <a:extLst>
              <a:ext uri="{FF2B5EF4-FFF2-40B4-BE49-F238E27FC236}">
                <a16:creationId xmlns:a16="http://schemas.microsoft.com/office/drawing/2014/main" id="{5ACD8ED7-A67C-483D-9A06-781C27BCFB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7018" y="1028002"/>
            <a:ext cx="1589692" cy="15896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a région dévoile le logo de la Nouvelle-Aquitaine - ici">
            <a:extLst>
              <a:ext uri="{FF2B5EF4-FFF2-40B4-BE49-F238E27FC236}">
                <a16:creationId xmlns:a16="http://schemas.microsoft.com/office/drawing/2014/main" id="{062970C8-F183-4028-8CCB-9FF9C83580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194" y="2919636"/>
            <a:ext cx="1796336" cy="101872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PIE Marennes-Oléron">
            <a:extLst>
              <a:ext uri="{FF2B5EF4-FFF2-40B4-BE49-F238E27FC236}">
                <a16:creationId xmlns:a16="http://schemas.microsoft.com/office/drawing/2014/main" id="{2F2AED45-0941-4C17-A86C-F3251D30EE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74013" y="4240305"/>
            <a:ext cx="1422697" cy="142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1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1104B-5F24-4138-9AD2-780642600B3E}"/>
              </a:ext>
            </a:extLst>
          </p:cNvPr>
          <p:cNvSpPr>
            <a:spLocks noGrp="1"/>
          </p:cNvSpPr>
          <p:nvPr>
            <p:ph type="title"/>
          </p:nvPr>
        </p:nvSpPr>
        <p:spPr>
          <a:xfrm>
            <a:off x="252918" y="1123837"/>
            <a:ext cx="3148959" cy="4601183"/>
          </a:xfrm>
        </p:spPr>
        <p:txBody>
          <a:bodyPr>
            <a:normAutofit/>
          </a:bodyPr>
          <a:lstStyle/>
          <a:p>
            <a:pPr algn="ctr"/>
            <a:r>
              <a:rPr lang="fr-FR" sz="3200" dirty="0"/>
              <a:t>Atelier </a:t>
            </a:r>
            <a:br>
              <a:rPr lang="fr-FR" sz="3200" dirty="0"/>
            </a:br>
            <a:r>
              <a:rPr lang="fr-FR" sz="2800" dirty="0"/>
              <a:t>« différents regards »</a:t>
            </a:r>
          </a:p>
        </p:txBody>
      </p:sp>
      <p:sp>
        <p:nvSpPr>
          <p:cNvPr id="3" name="Espace réservé du contenu 2">
            <a:extLst>
              <a:ext uri="{FF2B5EF4-FFF2-40B4-BE49-F238E27FC236}">
                <a16:creationId xmlns:a16="http://schemas.microsoft.com/office/drawing/2014/main" id="{888B1E61-AE8D-4E2D-A154-1A6EA6A116CF}"/>
              </a:ext>
            </a:extLst>
          </p:cNvPr>
          <p:cNvSpPr>
            <a:spLocks noGrp="1"/>
          </p:cNvSpPr>
          <p:nvPr>
            <p:ph idx="1"/>
          </p:nvPr>
        </p:nvSpPr>
        <p:spPr>
          <a:xfrm>
            <a:off x="0" y="-115556"/>
            <a:ext cx="7659713" cy="590309"/>
          </a:xfrm>
        </p:spPr>
        <p:txBody>
          <a:bodyPr>
            <a:normAutofit/>
          </a:bodyPr>
          <a:lstStyle/>
          <a:p>
            <a:pPr marL="0" indent="0">
              <a:buNone/>
            </a:pPr>
            <a:r>
              <a:rPr lang="fr-FR" dirty="0"/>
              <a:t>Des sources pour s’informer des risques autour de soi :  </a:t>
            </a:r>
          </a:p>
        </p:txBody>
      </p:sp>
      <p:pic>
        <p:nvPicPr>
          <p:cNvPr id="6" name="Image 5">
            <a:extLst>
              <a:ext uri="{FF2B5EF4-FFF2-40B4-BE49-F238E27FC236}">
                <a16:creationId xmlns:a16="http://schemas.microsoft.com/office/drawing/2014/main" id="{04B5547C-EB27-444C-8052-E3BAFAF747A1}"/>
              </a:ext>
            </a:extLst>
          </p:cNvPr>
          <p:cNvPicPr>
            <a:picLocks noChangeAspect="1"/>
          </p:cNvPicPr>
          <p:nvPr/>
        </p:nvPicPr>
        <p:blipFill>
          <a:blip r:embed="rId3"/>
          <a:stretch>
            <a:fillRect/>
          </a:stretch>
        </p:blipFill>
        <p:spPr>
          <a:xfrm>
            <a:off x="3795947" y="880210"/>
            <a:ext cx="6499362" cy="2620162"/>
          </a:xfrm>
          <a:prstGeom prst="rect">
            <a:avLst/>
          </a:prstGeom>
        </p:spPr>
      </p:pic>
      <p:sp>
        <p:nvSpPr>
          <p:cNvPr id="7" name="ZoneTexte 6">
            <a:extLst>
              <a:ext uri="{FF2B5EF4-FFF2-40B4-BE49-F238E27FC236}">
                <a16:creationId xmlns:a16="http://schemas.microsoft.com/office/drawing/2014/main" id="{DF84174B-E355-4D64-ACBE-7DA1B8F5E02B}"/>
              </a:ext>
            </a:extLst>
          </p:cNvPr>
          <p:cNvSpPr txBox="1"/>
          <p:nvPr/>
        </p:nvSpPr>
        <p:spPr>
          <a:xfrm>
            <a:off x="3703582" y="2988297"/>
            <a:ext cx="184731" cy="369332"/>
          </a:xfrm>
          <a:prstGeom prst="rect">
            <a:avLst/>
          </a:prstGeom>
          <a:noFill/>
        </p:spPr>
        <p:txBody>
          <a:bodyPr wrap="none" rtlCol="0">
            <a:spAutoFit/>
          </a:bodyPr>
          <a:lstStyle/>
          <a:p>
            <a:endParaRPr lang="fr-FR" dirty="0"/>
          </a:p>
        </p:txBody>
      </p:sp>
      <p:pic>
        <p:nvPicPr>
          <p:cNvPr id="8" name="Image 7">
            <a:extLst>
              <a:ext uri="{FF2B5EF4-FFF2-40B4-BE49-F238E27FC236}">
                <a16:creationId xmlns:a16="http://schemas.microsoft.com/office/drawing/2014/main" id="{5C4E50F6-33CD-4ED7-BAF4-06854B47D967}"/>
              </a:ext>
            </a:extLst>
          </p:cNvPr>
          <p:cNvPicPr>
            <a:picLocks noChangeAspect="1"/>
          </p:cNvPicPr>
          <p:nvPr/>
        </p:nvPicPr>
        <p:blipFill>
          <a:blip r:embed="rId4"/>
          <a:stretch>
            <a:fillRect/>
          </a:stretch>
        </p:blipFill>
        <p:spPr>
          <a:xfrm>
            <a:off x="3795947" y="3987446"/>
            <a:ext cx="5490381" cy="2502419"/>
          </a:xfrm>
          <a:prstGeom prst="rect">
            <a:avLst/>
          </a:prstGeom>
        </p:spPr>
      </p:pic>
      <p:pic>
        <p:nvPicPr>
          <p:cNvPr id="9" name="Image 8">
            <a:extLst>
              <a:ext uri="{FF2B5EF4-FFF2-40B4-BE49-F238E27FC236}">
                <a16:creationId xmlns:a16="http://schemas.microsoft.com/office/drawing/2014/main" id="{B0B6CD80-F66B-4B2B-B9BA-465210ED3C1D}"/>
              </a:ext>
            </a:extLst>
          </p:cNvPr>
          <p:cNvPicPr>
            <a:picLocks noChangeAspect="1"/>
          </p:cNvPicPr>
          <p:nvPr/>
        </p:nvPicPr>
        <p:blipFill>
          <a:blip r:embed="rId5"/>
          <a:stretch>
            <a:fillRect/>
          </a:stretch>
        </p:blipFill>
        <p:spPr>
          <a:xfrm>
            <a:off x="7217906" y="3153818"/>
            <a:ext cx="4351064" cy="2084837"/>
          </a:xfrm>
          <a:prstGeom prst="rect">
            <a:avLst/>
          </a:prstGeom>
        </p:spPr>
      </p:pic>
    </p:spTree>
    <p:extLst>
      <p:ext uri="{BB962C8B-B14F-4D97-AF65-F5344CB8AC3E}">
        <p14:creationId xmlns:p14="http://schemas.microsoft.com/office/powerpoint/2010/main" val="2729453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1104B-5F24-4138-9AD2-780642600B3E}"/>
              </a:ext>
            </a:extLst>
          </p:cNvPr>
          <p:cNvSpPr>
            <a:spLocks noGrp="1"/>
          </p:cNvSpPr>
          <p:nvPr>
            <p:ph type="title"/>
          </p:nvPr>
        </p:nvSpPr>
        <p:spPr>
          <a:xfrm>
            <a:off x="252918" y="1123837"/>
            <a:ext cx="3148959" cy="4601183"/>
          </a:xfrm>
        </p:spPr>
        <p:txBody>
          <a:bodyPr>
            <a:normAutofit/>
          </a:bodyPr>
          <a:lstStyle/>
          <a:p>
            <a:pPr algn="ctr"/>
            <a:r>
              <a:rPr lang="fr-FR" sz="3200" dirty="0"/>
              <a:t>Atelier </a:t>
            </a:r>
            <a:br>
              <a:rPr lang="fr-FR" sz="3200" dirty="0"/>
            </a:br>
            <a:r>
              <a:rPr lang="fr-FR" sz="2800" dirty="0"/>
              <a:t>« un rôle à jouer »</a:t>
            </a:r>
          </a:p>
        </p:txBody>
      </p:sp>
      <p:sp>
        <p:nvSpPr>
          <p:cNvPr id="3" name="Espace réservé du contenu 2">
            <a:extLst>
              <a:ext uri="{FF2B5EF4-FFF2-40B4-BE49-F238E27FC236}">
                <a16:creationId xmlns:a16="http://schemas.microsoft.com/office/drawing/2014/main" id="{888B1E61-AE8D-4E2D-A154-1A6EA6A116CF}"/>
              </a:ext>
            </a:extLst>
          </p:cNvPr>
          <p:cNvSpPr>
            <a:spLocks noGrp="1"/>
          </p:cNvSpPr>
          <p:nvPr>
            <p:ph idx="1"/>
          </p:nvPr>
        </p:nvSpPr>
        <p:spPr>
          <a:xfrm>
            <a:off x="3699586" y="427340"/>
            <a:ext cx="7315200" cy="5994175"/>
          </a:xfrm>
        </p:spPr>
        <p:txBody>
          <a:bodyPr>
            <a:normAutofit lnSpcReduction="10000"/>
          </a:bodyPr>
          <a:lstStyle/>
          <a:p>
            <a:pPr marL="0" indent="0">
              <a:buNone/>
            </a:pPr>
            <a:r>
              <a:rPr lang="fr-FR" b="1" dirty="0"/>
              <a:t>Lundi, 10h00 – Bulletin météo spécial</a:t>
            </a:r>
            <a:endParaRPr lang="fr-FR" dirty="0"/>
          </a:p>
          <a:p>
            <a:pPr marL="0" indent="0">
              <a:buNone/>
            </a:pPr>
            <a:r>
              <a:rPr lang="fr-FR" dirty="0"/>
              <a:t>Météo France émet une </a:t>
            </a:r>
            <a:r>
              <a:rPr lang="fr-FR" b="1" dirty="0"/>
              <a:t>alerte orange pour vents violents</a:t>
            </a:r>
            <a:r>
              <a:rPr lang="fr-FR" dirty="0"/>
              <a:t> et </a:t>
            </a:r>
            <a:r>
              <a:rPr lang="fr-FR" b="1" dirty="0"/>
              <a:t>risque de submersion marine</a:t>
            </a:r>
            <a:r>
              <a:rPr lang="fr-FR" dirty="0"/>
              <a:t>. Une marée exceptionnelle est attendue mardi soir avec des vents de plus de 110 km/h. Le niveau de la mer pourrait monter de 1,5 mètre au-dessus de la normale.</a:t>
            </a:r>
          </a:p>
          <a:p>
            <a:pPr marL="0" indent="0">
              <a:buNone/>
            </a:pPr>
            <a:r>
              <a:rPr lang="fr-FR" dirty="0"/>
              <a:t> </a:t>
            </a:r>
          </a:p>
          <a:p>
            <a:pPr marL="0" indent="0">
              <a:buNone/>
            </a:pPr>
            <a:r>
              <a:rPr lang="fr-FR" b="1" dirty="0"/>
              <a:t>Mardi, 15h00  - Alerte rouge météo</a:t>
            </a:r>
            <a:endParaRPr lang="fr-FR" dirty="0"/>
          </a:p>
          <a:p>
            <a:pPr marL="0" indent="0">
              <a:buNone/>
            </a:pPr>
            <a:r>
              <a:rPr lang="fr-FR" dirty="0"/>
              <a:t>La préfecture reçoit une </a:t>
            </a:r>
            <a:r>
              <a:rPr lang="fr-FR" b="1" dirty="0">
                <a:solidFill>
                  <a:srgbClr val="FF0000"/>
                </a:solidFill>
              </a:rPr>
              <a:t>alerte rouge </a:t>
            </a:r>
            <a:r>
              <a:rPr lang="fr-FR" dirty="0">
                <a:solidFill>
                  <a:srgbClr val="FF0000"/>
                </a:solidFill>
              </a:rPr>
              <a:t> </a:t>
            </a:r>
            <a:r>
              <a:rPr lang="fr-FR" dirty="0"/>
              <a:t>pour vents violents et fortes marées. Quelques instants plus tard le téléphone sonne : c’est le directeur de la DDTM (Direction départementale des territoires et de la mer).</a:t>
            </a:r>
          </a:p>
          <a:p>
            <a:pPr marL="0" indent="0">
              <a:buNone/>
            </a:pPr>
            <a:r>
              <a:rPr lang="fr-FR" dirty="0"/>
              <a:t>« Monsieur le préfet, on a une élévation possible de 1,5m au-dessus du niveau habituel, vents de force 10. On peut déclencher la cellule de crise. La submersion marine est inévitable.»</a:t>
            </a:r>
          </a:p>
          <a:p>
            <a:pPr marL="0" indent="0">
              <a:buNone/>
            </a:pPr>
            <a:r>
              <a:rPr lang="fr-FR" b="1" dirty="0"/>
              <a:t>Vous êtes convoqués en cellule de crise à la mairie avec les acteurs concernées : Maire, DDTM, secours [...]</a:t>
            </a:r>
          </a:p>
          <a:p>
            <a:pPr marL="0" indent="0">
              <a:buNone/>
            </a:pPr>
            <a:r>
              <a:rPr lang="fr-FR" b="1" dirty="0"/>
              <a:t> Des décisions urgentes doivent être prises pour assurer la sécurité de la population.</a:t>
            </a:r>
          </a:p>
          <a:p>
            <a:pPr marL="0" indent="0" algn="ctr">
              <a:buNone/>
            </a:pPr>
            <a:r>
              <a:rPr lang="fr-FR" b="1" dirty="0">
                <a:solidFill>
                  <a:schemeClr val="accent5"/>
                </a:solidFill>
              </a:rPr>
              <a:t>A vous de jouer !</a:t>
            </a:r>
          </a:p>
          <a:p>
            <a:endParaRPr lang="fr-FR" dirty="0"/>
          </a:p>
        </p:txBody>
      </p:sp>
    </p:spTree>
    <p:extLst>
      <p:ext uri="{BB962C8B-B14F-4D97-AF65-F5344CB8AC3E}">
        <p14:creationId xmlns:p14="http://schemas.microsoft.com/office/powerpoint/2010/main" val="1622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441EB-C4FE-4F0F-B6A8-695E2857CFC1}"/>
              </a:ext>
            </a:extLst>
          </p:cNvPr>
          <p:cNvSpPr>
            <a:spLocks noGrp="1"/>
          </p:cNvSpPr>
          <p:nvPr>
            <p:ph type="title"/>
          </p:nvPr>
        </p:nvSpPr>
        <p:spPr>
          <a:xfrm>
            <a:off x="252919" y="1123837"/>
            <a:ext cx="2895634" cy="4601183"/>
          </a:xfrm>
        </p:spPr>
        <p:txBody>
          <a:bodyPr>
            <a:normAutofit/>
          </a:bodyPr>
          <a:lstStyle/>
          <a:p>
            <a:pPr algn="ctr"/>
            <a:r>
              <a:rPr lang="fr-FR" sz="2800" dirty="0"/>
              <a:t>Atelier </a:t>
            </a:r>
            <a:br>
              <a:rPr lang="fr-FR" sz="2800" dirty="0"/>
            </a:br>
            <a:r>
              <a:rPr lang="fr-FR" sz="2800" dirty="0"/>
              <a:t>«  un rôle à jouer »</a:t>
            </a:r>
          </a:p>
        </p:txBody>
      </p:sp>
      <p:sp>
        <p:nvSpPr>
          <p:cNvPr id="3" name="Espace réservé du contenu 2">
            <a:extLst>
              <a:ext uri="{FF2B5EF4-FFF2-40B4-BE49-F238E27FC236}">
                <a16:creationId xmlns:a16="http://schemas.microsoft.com/office/drawing/2014/main" id="{9D187063-27E0-46A9-A6A5-66BD23CA417E}"/>
              </a:ext>
            </a:extLst>
          </p:cNvPr>
          <p:cNvSpPr>
            <a:spLocks noGrp="1"/>
          </p:cNvSpPr>
          <p:nvPr>
            <p:ph idx="1"/>
          </p:nvPr>
        </p:nvSpPr>
        <p:spPr>
          <a:xfrm>
            <a:off x="3869268" y="518474"/>
            <a:ext cx="7315200" cy="5466274"/>
          </a:xfrm>
        </p:spPr>
        <p:txBody>
          <a:bodyPr>
            <a:normAutofit/>
          </a:bodyPr>
          <a:lstStyle/>
          <a:p>
            <a:pPr marL="0" indent="0" algn="ctr">
              <a:buNone/>
            </a:pPr>
            <a:r>
              <a:rPr lang="fr-FR" b="1" dirty="0"/>
              <a:t>CHOIX – Que décidez-vous de faire en premier ? </a:t>
            </a:r>
          </a:p>
          <a:p>
            <a:pPr marL="0" indent="0" algn="ctr">
              <a:buNone/>
            </a:pPr>
            <a:endParaRPr lang="fr-FR" dirty="0"/>
          </a:p>
          <a:p>
            <a:pPr marL="0" indent="0">
              <a:buNone/>
            </a:pPr>
            <a:r>
              <a:rPr lang="fr-FR" dirty="0"/>
              <a:t>A. Déclencher le Plan Communal de Sauvegarde (PCS)</a:t>
            </a:r>
          </a:p>
          <a:p>
            <a:pPr marL="0" indent="0">
              <a:buNone/>
            </a:pPr>
            <a:br>
              <a:rPr lang="fr-FR" dirty="0"/>
            </a:br>
            <a:br>
              <a:rPr lang="fr-FR" dirty="0"/>
            </a:br>
            <a:r>
              <a:rPr lang="fr-FR" dirty="0"/>
              <a:t>B. Contacter immédiatement les services de secours et la gendarmerie</a:t>
            </a:r>
          </a:p>
          <a:p>
            <a:pPr marL="0" indent="0">
              <a:buNone/>
            </a:pPr>
            <a:br>
              <a:rPr lang="fr-FR" dirty="0"/>
            </a:br>
            <a:r>
              <a:rPr lang="fr-FR" dirty="0"/>
              <a:t>C. Informer la population via les réseaux sociaux et le site de la mairie</a:t>
            </a:r>
          </a:p>
          <a:p>
            <a:endParaRPr lang="fr-FR" b="1" dirty="0"/>
          </a:p>
          <a:p>
            <a:endParaRPr lang="fr-FR" dirty="0"/>
          </a:p>
        </p:txBody>
      </p:sp>
    </p:spTree>
    <p:extLst>
      <p:ext uri="{BB962C8B-B14F-4D97-AF65-F5344CB8AC3E}">
        <p14:creationId xmlns:p14="http://schemas.microsoft.com/office/powerpoint/2010/main" val="40976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441EB-C4FE-4F0F-B6A8-695E2857CFC1}"/>
              </a:ext>
            </a:extLst>
          </p:cNvPr>
          <p:cNvSpPr>
            <a:spLocks noGrp="1"/>
          </p:cNvSpPr>
          <p:nvPr>
            <p:ph type="title"/>
          </p:nvPr>
        </p:nvSpPr>
        <p:spPr>
          <a:xfrm>
            <a:off x="252919" y="1123837"/>
            <a:ext cx="2895634" cy="4601183"/>
          </a:xfrm>
        </p:spPr>
        <p:txBody>
          <a:bodyPr>
            <a:normAutofit/>
          </a:bodyPr>
          <a:lstStyle/>
          <a:p>
            <a:pPr algn="ctr"/>
            <a:r>
              <a:rPr lang="fr-FR" sz="2800" dirty="0"/>
              <a:t>Atelier </a:t>
            </a:r>
            <a:br>
              <a:rPr lang="fr-FR" sz="2800" dirty="0"/>
            </a:br>
            <a:r>
              <a:rPr lang="fr-FR" sz="2800" dirty="0"/>
              <a:t>«  un rôle à jouer »</a:t>
            </a:r>
          </a:p>
        </p:txBody>
      </p:sp>
      <p:sp>
        <p:nvSpPr>
          <p:cNvPr id="3" name="Espace réservé du contenu 2">
            <a:extLst>
              <a:ext uri="{FF2B5EF4-FFF2-40B4-BE49-F238E27FC236}">
                <a16:creationId xmlns:a16="http://schemas.microsoft.com/office/drawing/2014/main" id="{9D187063-27E0-46A9-A6A5-66BD23CA417E}"/>
              </a:ext>
            </a:extLst>
          </p:cNvPr>
          <p:cNvSpPr>
            <a:spLocks noGrp="1"/>
          </p:cNvSpPr>
          <p:nvPr>
            <p:ph idx="1"/>
          </p:nvPr>
        </p:nvSpPr>
        <p:spPr>
          <a:xfrm>
            <a:off x="3869268" y="518474"/>
            <a:ext cx="7315200" cy="5466274"/>
          </a:xfrm>
        </p:spPr>
        <p:txBody>
          <a:bodyPr>
            <a:normAutofit fontScale="77500" lnSpcReduction="20000"/>
          </a:bodyPr>
          <a:lstStyle/>
          <a:p>
            <a:pPr marL="0" indent="0">
              <a:buNone/>
            </a:pPr>
            <a:endParaRPr lang="fr-FR" b="1" dirty="0"/>
          </a:p>
          <a:p>
            <a:pPr marL="0" indent="0">
              <a:buNone/>
            </a:pPr>
            <a:endParaRPr lang="fr-FR" b="1" dirty="0"/>
          </a:p>
          <a:p>
            <a:pPr marL="0" indent="0">
              <a:buNone/>
            </a:pPr>
            <a:r>
              <a:rPr lang="fr-FR" b="1" dirty="0"/>
              <a:t>La réalisation d’un PCS est fortement conseillée pour toutes les communes.</a:t>
            </a:r>
            <a:endParaRPr lang="fr-FR" dirty="0"/>
          </a:p>
          <a:p>
            <a:pPr marL="0" indent="0">
              <a:buNone/>
            </a:pPr>
            <a:r>
              <a:rPr lang="fr-FR" dirty="0"/>
              <a:t>Il est élaboré à l’initiative du maire qui informe le conseil municipal et le président de l’établissement public de coopération intercommunale à fiscalité propre de l’engagement des travaux d’élaboration du plan.</a:t>
            </a:r>
          </a:p>
          <a:p>
            <a:pPr marL="0" indent="0">
              <a:buNone/>
            </a:pPr>
            <a:r>
              <a:rPr lang="fr-FR" dirty="0"/>
              <a:t>Le PCS comprend :</a:t>
            </a:r>
          </a:p>
          <a:p>
            <a:r>
              <a:rPr lang="fr-FR" dirty="0"/>
              <a:t> l'identification des risques et des enjeux, en particulier le recensement des personnes vulnérables ;</a:t>
            </a:r>
          </a:p>
          <a:p>
            <a:r>
              <a:rPr lang="fr-FR" dirty="0"/>
              <a:t>l'organisation assurant la protection et le soutien des populations précise :</a:t>
            </a:r>
          </a:p>
          <a:p>
            <a:r>
              <a:rPr lang="fr-FR" dirty="0"/>
              <a:t>les dispositions internes à la commune permettant de recevoir une alerte émanant des autorités ;</a:t>
            </a:r>
          </a:p>
          <a:p>
            <a:r>
              <a:rPr lang="fr-FR" dirty="0"/>
              <a:t>les moyens d’alerte et d’information de la population (annuaire opérationnel, règlement d’emploi des différents moyens d’alerte) ;</a:t>
            </a:r>
          </a:p>
          <a:p>
            <a:r>
              <a:rPr lang="fr-FR" dirty="0"/>
              <a:t>le document d’information communal sur les risques majeurs (DICRIM) ;</a:t>
            </a:r>
          </a:p>
          <a:p>
            <a:r>
              <a:rPr lang="fr-FR" dirty="0"/>
              <a:t>les modalités relatives à la réserve communale de sécurité civile quand cette dernière a été constituée ;</a:t>
            </a:r>
          </a:p>
          <a:p>
            <a:r>
              <a:rPr lang="fr-FR" dirty="0"/>
              <a:t>l'organisation du poste de commandement communal ;</a:t>
            </a:r>
          </a:p>
          <a:p>
            <a:r>
              <a:rPr lang="fr-FR" dirty="0"/>
              <a:t>l'inventaire des moyens propres de la commune, notamment les moyens d’hébergement et de ravitaillement de la population.</a:t>
            </a:r>
          </a:p>
          <a:p>
            <a:pPr marL="0" indent="0" algn="ctr">
              <a:buNone/>
            </a:pPr>
            <a:endParaRPr lang="fr-FR" dirty="0"/>
          </a:p>
          <a:p>
            <a:endParaRPr lang="fr-FR" b="1" dirty="0"/>
          </a:p>
          <a:p>
            <a:endParaRPr lang="fr-FR" dirty="0"/>
          </a:p>
        </p:txBody>
      </p:sp>
    </p:spTree>
    <p:extLst>
      <p:ext uri="{BB962C8B-B14F-4D97-AF65-F5344CB8AC3E}">
        <p14:creationId xmlns:p14="http://schemas.microsoft.com/office/powerpoint/2010/main" val="101358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441EB-C4FE-4F0F-B6A8-695E2857CFC1}"/>
              </a:ext>
            </a:extLst>
          </p:cNvPr>
          <p:cNvSpPr>
            <a:spLocks noGrp="1"/>
          </p:cNvSpPr>
          <p:nvPr>
            <p:ph type="title"/>
          </p:nvPr>
        </p:nvSpPr>
        <p:spPr>
          <a:xfrm>
            <a:off x="252919" y="1123837"/>
            <a:ext cx="2895634" cy="4601183"/>
          </a:xfrm>
        </p:spPr>
        <p:txBody>
          <a:bodyPr>
            <a:normAutofit/>
          </a:bodyPr>
          <a:lstStyle/>
          <a:p>
            <a:pPr algn="ctr"/>
            <a:r>
              <a:rPr lang="fr-FR" sz="2800" dirty="0"/>
              <a:t>Atelier </a:t>
            </a:r>
            <a:br>
              <a:rPr lang="fr-FR" sz="2800" dirty="0"/>
            </a:br>
            <a:r>
              <a:rPr lang="fr-FR" sz="2800" dirty="0"/>
              <a:t>«  un rôle à jouer »</a:t>
            </a:r>
          </a:p>
        </p:txBody>
      </p:sp>
      <p:sp>
        <p:nvSpPr>
          <p:cNvPr id="3" name="Espace réservé du contenu 2">
            <a:extLst>
              <a:ext uri="{FF2B5EF4-FFF2-40B4-BE49-F238E27FC236}">
                <a16:creationId xmlns:a16="http://schemas.microsoft.com/office/drawing/2014/main" id="{9D187063-27E0-46A9-A6A5-66BD23CA417E}"/>
              </a:ext>
            </a:extLst>
          </p:cNvPr>
          <p:cNvSpPr>
            <a:spLocks noGrp="1"/>
          </p:cNvSpPr>
          <p:nvPr>
            <p:ph idx="1"/>
          </p:nvPr>
        </p:nvSpPr>
        <p:spPr>
          <a:xfrm>
            <a:off x="3657600" y="518474"/>
            <a:ext cx="7526868" cy="5466274"/>
          </a:xfrm>
        </p:spPr>
        <p:txBody>
          <a:bodyPr>
            <a:normAutofit/>
          </a:bodyPr>
          <a:lstStyle/>
          <a:p>
            <a:pPr marL="0" indent="0" algn="ctr">
              <a:buNone/>
            </a:pPr>
            <a:r>
              <a:rPr lang="fr-FR" b="1" dirty="0"/>
              <a:t>CHOIX – Le PCS est déclenché, que décidez-vous de faire ensuite ?</a:t>
            </a:r>
          </a:p>
          <a:p>
            <a:pPr marL="0" indent="0" algn="ctr">
              <a:buNone/>
            </a:pPr>
            <a:endParaRPr lang="fr-FR" dirty="0"/>
          </a:p>
          <a:p>
            <a:pPr marL="0" indent="0">
              <a:buNone/>
            </a:pPr>
            <a:r>
              <a:rPr lang="fr-FR" dirty="0"/>
              <a:t>A – Alerter et informer la population </a:t>
            </a:r>
          </a:p>
          <a:p>
            <a:pPr marL="0" indent="0">
              <a:buNone/>
            </a:pPr>
            <a:endParaRPr lang="fr-FR" dirty="0"/>
          </a:p>
          <a:p>
            <a:pPr marL="0" indent="0">
              <a:buNone/>
            </a:pPr>
            <a:r>
              <a:rPr lang="fr-FR" dirty="0"/>
              <a:t>B- Activation du Poste de Commandement Communal (PCC)</a:t>
            </a:r>
          </a:p>
          <a:p>
            <a:pPr marL="0" indent="0">
              <a:buNone/>
            </a:pPr>
            <a:endParaRPr lang="fr-FR" dirty="0"/>
          </a:p>
          <a:p>
            <a:pPr marL="0" indent="0">
              <a:buNone/>
            </a:pPr>
            <a:r>
              <a:rPr lang="fr-FR" dirty="0"/>
              <a:t>C- Organisation locale de la gestion de crise</a:t>
            </a:r>
          </a:p>
          <a:p>
            <a:pPr marL="0" indent="0">
              <a:buNone/>
            </a:pPr>
            <a:endParaRPr lang="fr-FR" dirty="0"/>
          </a:p>
        </p:txBody>
      </p:sp>
    </p:spTree>
    <p:extLst>
      <p:ext uri="{BB962C8B-B14F-4D97-AF65-F5344CB8AC3E}">
        <p14:creationId xmlns:p14="http://schemas.microsoft.com/office/powerpoint/2010/main" val="157409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441EB-C4FE-4F0F-B6A8-695E2857CFC1}"/>
              </a:ext>
            </a:extLst>
          </p:cNvPr>
          <p:cNvSpPr>
            <a:spLocks noGrp="1"/>
          </p:cNvSpPr>
          <p:nvPr>
            <p:ph type="title"/>
          </p:nvPr>
        </p:nvSpPr>
        <p:spPr>
          <a:xfrm>
            <a:off x="252919" y="1123837"/>
            <a:ext cx="2895634" cy="4601183"/>
          </a:xfrm>
        </p:spPr>
        <p:txBody>
          <a:bodyPr>
            <a:normAutofit/>
          </a:bodyPr>
          <a:lstStyle/>
          <a:p>
            <a:pPr algn="ctr"/>
            <a:r>
              <a:rPr lang="fr-FR" sz="2800" dirty="0"/>
              <a:t>Atelier </a:t>
            </a:r>
            <a:br>
              <a:rPr lang="fr-FR" sz="2800" dirty="0"/>
            </a:br>
            <a:r>
              <a:rPr lang="fr-FR" sz="2800" dirty="0"/>
              <a:t>«  un rôle à jouer »</a:t>
            </a:r>
          </a:p>
        </p:txBody>
      </p:sp>
      <p:sp>
        <p:nvSpPr>
          <p:cNvPr id="3" name="Espace réservé du contenu 2">
            <a:extLst>
              <a:ext uri="{FF2B5EF4-FFF2-40B4-BE49-F238E27FC236}">
                <a16:creationId xmlns:a16="http://schemas.microsoft.com/office/drawing/2014/main" id="{9D187063-27E0-46A9-A6A5-66BD23CA417E}"/>
              </a:ext>
            </a:extLst>
          </p:cNvPr>
          <p:cNvSpPr>
            <a:spLocks noGrp="1"/>
          </p:cNvSpPr>
          <p:nvPr>
            <p:ph idx="1"/>
          </p:nvPr>
        </p:nvSpPr>
        <p:spPr>
          <a:xfrm>
            <a:off x="3869268" y="518474"/>
            <a:ext cx="7315200" cy="5466274"/>
          </a:xfrm>
        </p:spPr>
        <p:txBody>
          <a:bodyPr>
            <a:normAutofit/>
          </a:bodyPr>
          <a:lstStyle/>
          <a:p>
            <a:pPr marL="0" indent="0">
              <a:buNone/>
            </a:pPr>
            <a:endParaRPr lang="fr-FR" b="1" dirty="0"/>
          </a:p>
          <a:p>
            <a:pPr marL="0" indent="0">
              <a:buNone/>
            </a:pPr>
            <a:endParaRPr lang="fr-FR" b="1" dirty="0"/>
          </a:p>
          <a:p>
            <a:pPr marL="0" indent="0" algn="ctr">
              <a:buNone/>
            </a:pPr>
            <a:endParaRPr lang="fr-FR" dirty="0"/>
          </a:p>
          <a:p>
            <a:endParaRPr lang="fr-FR" b="1" dirty="0"/>
          </a:p>
          <a:p>
            <a:endParaRPr lang="fr-FR" dirty="0"/>
          </a:p>
        </p:txBody>
      </p:sp>
      <p:pic>
        <p:nvPicPr>
          <p:cNvPr id="4" name="Image 3">
            <a:extLst>
              <a:ext uri="{FF2B5EF4-FFF2-40B4-BE49-F238E27FC236}">
                <a16:creationId xmlns:a16="http://schemas.microsoft.com/office/drawing/2014/main" id="{99FB7942-8BAF-4AB1-8042-3C8255E0C39F}"/>
              </a:ext>
            </a:extLst>
          </p:cNvPr>
          <p:cNvPicPr>
            <a:picLocks noChangeAspect="1"/>
          </p:cNvPicPr>
          <p:nvPr/>
        </p:nvPicPr>
        <p:blipFill>
          <a:blip r:embed="rId3"/>
          <a:stretch>
            <a:fillRect/>
          </a:stretch>
        </p:blipFill>
        <p:spPr>
          <a:xfrm>
            <a:off x="4843956" y="302903"/>
            <a:ext cx="5402980" cy="6252194"/>
          </a:xfrm>
          <a:prstGeom prst="rect">
            <a:avLst/>
          </a:prstGeom>
        </p:spPr>
      </p:pic>
      <p:sp>
        <p:nvSpPr>
          <p:cNvPr id="5" name="ZoneTexte 4">
            <a:extLst>
              <a:ext uri="{FF2B5EF4-FFF2-40B4-BE49-F238E27FC236}">
                <a16:creationId xmlns:a16="http://schemas.microsoft.com/office/drawing/2014/main" id="{8ED6827C-F208-4C24-AABD-59E08896F065}"/>
              </a:ext>
            </a:extLst>
          </p:cNvPr>
          <p:cNvSpPr txBox="1"/>
          <p:nvPr/>
        </p:nvSpPr>
        <p:spPr>
          <a:xfrm>
            <a:off x="9568207" y="3789574"/>
            <a:ext cx="1051891" cy="369332"/>
          </a:xfrm>
          <a:prstGeom prst="rect">
            <a:avLst/>
          </a:prstGeom>
          <a:noFill/>
        </p:spPr>
        <p:txBody>
          <a:bodyPr wrap="none" rtlCol="0">
            <a:spAutoFit/>
          </a:bodyPr>
          <a:lstStyle/>
          <a:p>
            <a:r>
              <a:rPr lang="fr-FR" dirty="0"/>
              <a:t>(DICRIM)</a:t>
            </a:r>
          </a:p>
        </p:txBody>
      </p:sp>
    </p:spTree>
    <p:extLst>
      <p:ext uri="{BB962C8B-B14F-4D97-AF65-F5344CB8AC3E}">
        <p14:creationId xmlns:p14="http://schemas.microsoft.com/office/powerpoint/2010/main" val="333829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441EB-C4FE-4F0F-B6A8-695E2857CFC1}"/>
              </a:ext>
            </a:extLst>
          </p:cNvPr>
          <p:cNvSpPr>
            <a:spLocks noGrp="1"/>
          </p:cNvSpPr>
          <p:nvPr>
            <p:ph type="title"/>
          </p:nvPr>
        </p:nvSpPr>
        <p:spPr>
          <a:xfrm>
            <a:off x="252919" y="1123837"/>
            <a:ext cx="2895634" cy="4601183"/>
          </a:xfrm>
        </p:spPr>
        <p:txBody>
          <a:bodyPr>
            <a:normAutofit/>
          </a:bodyPr>
          <a:lstStyle/>
          <a:p>
            <a:pPr algn="ctr"/>
            <a:r>
              <a:rPr lang="fr-FR" sz="2800" dirty="0"/>
              <a:t>Atelier </a:t>
            </a:r>
            <a:br>
              <a:rPr lang="fr-FR" sz="2800" dirty="0"/>
            </a:br>
            <a:r>
              <a:rPr lang="fr-FR" sz="2800" dirty="0"/>
              <a:t>«  un rôle à jouer »</a:t>
            </a:r>
          </a:p>
        </p:txBody>
      </p:sp>
      <p:sp>
        <p:nvSpPr>
          <p:cNvPr id="3" name="Espace réservé du contenu 2">
            <a:extLst>
              <a:ext uri="{FF2B5EF4-FFF2-40B4-BE49-F238E27FC236}">
                <a16:creationId xmlns:a16="http://schemas.microsoft.com/office/drawing/2014/main" id="{9D187063-27E0-46A9-A6A5-66BD23CA417E}"/>
              </a:ext>
            </a:extLst>
          </p:cNvPr>
          <p:cNvSpPr>
            <a:spLocks noGrp="1"/>
          </p:cNvSpPr>
          <p:nvPr>
            <p:ph idx="1"/>
          </p:nvPr>
        </p:nvSpPr>
        <p:spPr>
          <a:xfrm>
            <a:off x="3869268" y="518474"/>
            <a:ext cx="7315200" cy="5466274"/>
          </a:xfrm>
        </p:spPr>
        <p:txBody>
          <a:bodyPr>
            <a:normAutofit/>
          </a:bodyPr>
          <a:lstStyle/>
          <a:p>
            <a:pPr marL="0" indent="0">
              <a:buNone/>
            </a:pPr>
            <a:endParaRPr lang="fr-FR" b="1" dirty="0"/>
          </a:p>
          <a:p>
            <a:pPr marL="0" indent="0">
              <a:buNone/>
            </a:pPr>
            <a:endParaRPr lang="fr-FR" b="1" dirty="0"/>
          </a:p>
          <a:p>
            <a:pPr marL="0" indent="0" algn="ctr">
              <a:buNone/>
            </a:pPr>
            <a:endParaRPr lang="fr-FR" dirty="0"/>
          </a:p>
          <a:p>
            <a:endParaRPr lang="fr-FR" b="1" dirty="0"/>
          </a:p>
          <a:p>
            <a:endParaRPr lang="fr-FR" dirty="0"/>
          </a:p>
        </p:txBody>
      </p:sp>
      <p:pic>
        <p:nvPicPr>
          <p:cNvPr id="4" name="Image 3">
            <a:extLst>
              <a:ext uri="{FF2B5EF4-FFF2-40B4-BE49-F238E27FC236}">
                <a16:creationId xmlns:a16="http://schemas.microsoft.com/office/drawing/2014/main" id="{AE8996EC-3554-48B7-8932-6620D1C4E930}"/>
              </a:ext>
            </a:extLst>
          </p:cNvPr>
          <p:cNvPicPr>
            <a:picLocks noChangeAspect="1"/>
          </p:cNvPicPr>
          <p:nvPr/>
        </p:nvPicPr>
        <p:blipFill>
          <a:blip r:embed="rId3"/>
          <a:stretch>
            <a:fillRect/>
          </a:stretch>
        </p:blipFill>
        <p:spPr>
          <a:xfrm>
            <a:off x="3564015" y="1446595"/>
            <a:ext cx="3962853" cy="3610031"/>
          </a:xfrm>
          <a:prstGeom prst="rect">
            <a:avLst/>
          </a:prstGeom>
        </p:spPr>
      </p:pic>
      <p:pic>
        <p:nvPicPr>
          <p:cNvPr id="5" name="Image 4">
            <a:extLst>
              <a:ext uri="{FF2B5EF4-FFF2-40B4-BE49-F238E27FC236}">
                <a16:creationId xmlns:a16="http://schemas.microsoft.com/office/drawing/2014/main" id="{FEBDFCF2-2A00-431D-A252-EB7B9A703BD6}"/>
              </a:ext>
            </a:extLst>
          </p:cNvPr>
          <p:cNvPicPr>
            <a:picLocks noChangeAspect="1"/>
          </p:cNvPicPr>
          <p:nvPr/>
        </p:nvPicPr>
        <p:blipFill>
          <a:blip r:embed="rId4"/>
          <a:stretch>
            <a:fillRect/>
          </a:stretch>
        </p:blipFill>
        <p:spPr>
          <a:xfrm>
            <a:off x="7246668" y="1693289"/>
            <a:ext cx="4523882" cy="3462278"/>
          </a:xfrm>
          <a:prstGeom prst="rect">
            <a:avLst/>
          </a:prstGeom>
        </p:spPr>
      </p:pic>
      <p:cxnSp>
        <p:nvCxnSpPr>
          <p:cNvPr id="7" name="Connecteur droit 6">
            <a:extLst>
              <a:ext uri="{FF2B5EF4-FFF2-40B4-BE49-F238E27FC236}">
                <a16:creationId xmlns:a16="http://schemas.microsoft.com/office/drawing/2014/main" id="{EC93978A-76E4-4E1B-80B0-DB28302241F5}"/>
              </a:ext>
            </a:extLst>
          </p:cNvPr>
          <p:cNvCxnSpPr>
            <a:cxnSpLocks/>
          </p:cNvCxnSpPr>
          <p:nvPr/>
        </p:nvCxnSpPr>
        <p:spPr>
          <a:xfrm>
            <a:off x="7438123" y="980388"/>
            <a:ext cx="0" cy="48714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17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441EB-C4FE-4F0F-B6A8-695E2857CFC1}"/>
              </a:ext>
            </a:extLst>
          </p:cNvPr>
          <p:cNvSpPr>
            <a:spLocks noGrp="1"/>
          </p:cNvSpPr>
          <p:nvPr>
            <p:ph type="title"/>
          </p:nvPr>
        </p:nvSpPr>
        <p:spPr>
          <a:xfrm>
            <a:off x="252919" y="1123837"/>
            <a:ext cx="2895634" cy="4601183"/>
          </a:xfrm>
        </p:spPr>
        <p:txBody>
          <a:bodyPr>
            <a:normAutofit/>
          </a:bodyPr>
          <a:lstStyle/>
          <a:p>
            <a:pPr algn="ctr"/>
            <a:r>
              <a:rPr lang="fr-FR" sz="2800" dirty="0"/>
              <a:t>Atelier </a:t>
            </a:r>
            <a:br>
              <a:rPr lang="fr-FR" sz="2800" dirty="0"/>
            </a:br>
            <a:r>
              <a:rPr lang="fr-FR" sz="2800" dirty="0"/>
              <a:t>«  un rôle à jouer »</a:t>
            </a:r>
          </a:p>
        </p:txBody>
      </p:sp>
      <p:sp>
        <p:nvSpPr>
          <p:cNvPr id="3" name="Espace réservé du contenu 2">
            <a:extLst>
              <a:ext uri="{FF2B5EF4-FFF2-40B4-BE49-F238E27FC236}">
                <a16:creationId xmlns:a16="http://schemas.microsoft.com/office/drawing/2014/main" id="{9D187063-27E0-46A9-A6A5-66BD23CA417E}"/>
              </a:ext>
            </a:extLst>
          </p:cNvPr>
          <p:cNvSpPr>
            <a:spLocks noGrp="1"/>
          </p:cNvSpPr>
          <p:nvPr>
            <p:ph idx="1"/>
          </p:nvPr>
        </p:nvSpPr>
        <p:spPr>
          <a:xfrm>
            <a:off x="3780342" y="5295065"/>
            <a:ext cx="7315200" cy="1951350"/>
          </a:xfrm>
        </p:spPr>
        <p:txBody>
          <a:bodyPr>
            <a:normAutofit/>
          </a:bodyPr>
          <a:lstStyle/>
          <a:p>
            <a:pPr marL="0" indent="0">
              <a:buNone/>
            </a:pPr>
            <a:endParaRPr lang="fr-FR" b="1" dirty="0"/>
          </a:p>
          <a:p>
            <a:pPr marL="0" indent="0">
              <a:buNone/>
            </a:pPr>
            <a:r>
              <a:rPr lang="fr-FR" sz="1200" b="1" dirty="0"/>
              <a:t>Système d’appel et SMS ou E-mail </a:t>
            </a:r>
          </a:p>
          <a:p>
            <a:pPr marL="0" indent="0">
              <a:buNone/>
            </a:pPr>
            <a:r>
              <a:rPr lang="fr-FR" sz="1200" b="1" dirty="0"/>
              <a:t>Ensembles Mobiles d’Alerte (EMA) haut-parleurs installés sur véhicules.</a:t>
            </a:r>
          </a:p>
          <a:p>
            <a:pPr marL="0" indent="0">
              <a:buNone/>
            </a:pPr>
            <a:r>
              <a:rPr lang="fr-FR" sz="1200" b="1" dirty="0"/>
              <a:t>Panneaux à Messages variables </a:t>
            </a:r>
          </a:p>
          <a:p>
            <a:pPr marL="0" indent="0">
              <a:buNone/>
            </a:pPr>
            <a:r>
              <a:rPr lang="fr-FR" sz="1200" b="1" dirty="0"/>
              <a:t>Les Sirènes</a:t>
            </a:r>
          </a:p>
          <a:p>
            <a:pPr marL="0" indent="0" algn="ctr">
              <a:buNone/>
            </a:pPr>
            <a:endParaRPr lang="fr-FR" dirty="0"/>
          </a:p>
          <a:p>
            <a:endParaRPr lang="fr-FR" b="1" dirty="0"/>
          </a:p>
          <a:p>
            <a:endParaRPr lang="fr-FR" dirty="0"/>
          </a:p>
        </p:txBody>
      </p:sp>
      <p:pic>
        <p:nvPicPr>
          <p:cNvPr id="6146" name="Picture 2" descr="Info autoroute : les panneaux à message variable - ASFA">
            <a:extLst>
              <a:ext uri="{FF2B5EF4-FFF2-40B4-BE49-F238E27FC236}">
                <a16:creationId xmlns:a16="http://schemas.microsoft.com/office/drawing/2014/main" id="{222CCC63-A35E-4F3E-A120-FF0A56E51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109" y="804077"/>
            <a:ext cx="2932357" cy="19513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igilance Jaune SMS &quot;Vent&quot; du mardi 19 à 20h au mercredi 20 novembre 2024 à  18h - Vigilance météo - Risques naturels - Prévention des risques -  Transition écologique, environnement et prévention">
            <a:extLst>
              <a:ext uri="{FF2B5EF4-FFF2-40B4-BE49-F238E27FC236}">
                <a16:creationId xmlns:a16="http://schemas.microsoft.com/office/drawing/2014/main" id="{C0CB78FF-F66B-40B9-A36C-5348195B7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2604" y="804077"/>
            <a:ext cx="3472938" cy="19513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Un dispositif d'alerte événement par SMS">
            <a:extLst>
              <a:ext uri="{FF2B5EF4-FFF2-40B4-BE49-F238E27FC236}">
                <a16:creationId xmlns:a16="http://schemas.microsoft.com/office/drawing/2014/main" id="{7322EFCB-35B2-4E2E-A206-5F8E5F2BC1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0911" y="2910083"/>
            <a:ext cx="2949158" cy="19513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irènes d'alerte des populations - Systèmes d'alerte et d'information des  populations - Sécurité civile - Sécurité et protection de la population -  Actions de l'État - Les services de l'État en Finistère">
            <a:extLst>
              <a:ext uri="{FF2B5EF4-FFF2-40B4-BE49-F238E27FC236}">
                <a16:creationId xmlns:a16="http://schemas.microsoft.com/office/drawing/2014/main" id="{F108E41B-E94C-459C-B301-CD83530D8F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8825" y="2910083"/>
            <a:ext cx="3226268" cy="191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936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441EB-C4FE-4F0F-B6A8-695E2857CFC1}"/>
              </a:ext>
            </a:extLst>
          </p:cNvPr>
          <p:cNvSpPr>
            <a:spLocks noGrp="1"/>
          </p:cNvSpPr>
          <p:nvPr>
            <p:ph type="title"/>
          </p:nvPr>
        </p:nvSpPr>
        <p:spPr>
          <a:xfrm>
            <a:off x="252919" y="1123837"/>
            <a:ext cx="2895634" cy="4601183"/>
          </a:xfrm>
        </p:spPr>
        <p:txBody>
          <a:bodyPr>
            <a:normAutofit/>
          </a:bodyPr>
          <a:lstStyle/>
          <a:p>
            <a:pPr algn="ctr"/>
            <a:r>
              <a:rPr lang="fr-FR" sz="2800" dirty="0"/>
              <a:t>Atelier </a:t>
            </a:r>
            <a:br>
              <a:rPr lang="fr-FR" sz="2800" dirty="0"/>
            </a:br>
            <a:r>
              <a:rPr lang="fr-FR" sz="2800" dirty="0"/>
              <a:t>«  un rôle à jouer »</a:t>
            </a:r>
          </a:p>
        </p:txBody>
      </p:sp>
      <p:sp>
        <p:nvSpPr>
          <p:cNvPr id="3" name="Espace réservé du contenu 2">
            <a:extLst>
              <a:ext uri="{FF2B5EF4-FFF2-40B4-BE49-F238E27FC236}">
                <a16:creationId xmlns:a16="http://schemas.microsoft.com/office/drawing/2014/main" id="{9D187063-27E0-46A9-A6A5-66BD23CA417E}"/>
              </a:ext>
            </a:extLst>
          </p:cNvPr>
          <p:cNvSpPr>
            <a:spLocks noGrp="1"/>
          </p:cNvSpPr>
          <p:nvPr>
            <p:ph idx="1"/>
          </p:nvPr>
        </p:nvSpPr>
        <p:spPr>
          <a:xfrm>
            <a:off x="3657600" y="518474"/>
            <a:ext cx="7526868" cy="5466274"/>
          </a:xfrm>
        </p:spPr>
        <p:txBody>
          <a:bodyPr>
            <a:normAutofit/>
          </a:bodyPr>
          <a:lstStyle/>
          <a:p>
            <a:pPr marL="0" indent="0" algn="ctr">
              <a:buNone/>
            </a:pPr>
            <a:r>
              <a:rPr lang="fr-FR" b="1" dirty="0"/>
              <a:t>CHOIX –Vous êtes Lucie une habitante retraitée vivant à 200m de la mer  dans un quartier dit « à risque ». Vous recevez un SMS : « évacuation préventive recommandée » , que faites-vous  ?</a:t>
            </a:r>
          </a:p>
          <a:p>
            <a:pPr marL="0" indent="0" algn="ctr">
              <a:buNone/>
            </a:pPr>
            <a:endParaRPr lang="fr-FR" dirty="0"/>
          </a:p>
          <a:p>
            <a:pPr marL="0" indent="0">
              <a:buNone/>
            </a:pPr>
            <a:r>
              <a:rPr lang="fr-FR" dirty="0"/>
              <a:t>A – Préparer un sac d’affaires, fermer la maison, partir vers le centre d’hébergement,</a:t>
            </a:r>
          </a:p>
          <a:p>
            <a:pPr marL="0" indent="0">
              <a:buNone/>
            </a:pPr>
            <a:br>
              <a:rPr lang="fr-FR" dirty="0"/>
            </a:br>
            <a:r>
              <a:rPr lang="fr-FR" dirty="0"/>
              <a:t>B- Rester chez soi pour « surveiller la montée des eaux » </a:t>
            </a:r>
          </a:p>
          <a:p>
            <a:pPr marL="0" indent="0">
              <a:buNone/>
            </a:pPr>
            <a:br>
              <a:rPr lang="fr-FR" dirty="0"/>
            </a:br>
            <a:r>
              <a:rPr lang="fr-FR" dirty="0"/>
              <a:t>C- Aller chercher les petits-enfants à l’école avant de partir</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66801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441EB-C4FE-4F0F-B6A8-695E2857CFC1}"/>
              </a:ext>
            </a:extLst>
          </p:cNvPr>
          <p:cNvSpPr>
            <a:spLocks noGrp="1"/>
          </p:cNvSpPr>
          <p:nvPr>
            <p:ph type="title"/>
          </p:nvPr>
        </p:nvSpPr>
        <p:spPr>
          <a:xfrm>
            <a:off x="252919" y="1123837"/>
            <a:ext cx="2895634" cy="4601183"/>
          </a:xfrm>
        </p:spPr>
        <p:txBody>
          <a:bodyPr>
            <a:normAutofit/>
          </a:bodyPr>
          <a:lstStyle/>
          <a:p>
            <a:pPr algn="ctr"/>
            <a:r>
              <a:rPr lang="fr-FR" sz="2800" dirty="0"/>
              <a:t>Atelier </a:t>
            </a:r>
            <a:br>
              <a:rPr lang="fr-FR" sz="2800" dirty="0"/>
            </a:br>
            <a:r>
              <a:rPr lang="fr-FR" sz="2800" dirty="0"/>
              <a:t>«  un rôle à jouer »</a:t>
            </a:r>
          </a:p>
        </p:txBody>
      </p:sp>
      <p:sp>
        <p:nvSpPr>
          <p:cNvPr id="3" name="Espace réservé du contenu 2">
            <a:extLst>
              <a:ext uri="{FF2B5EF4-FFF2-40B4-BE49-F238E27FC236}">
                <a16:creationId xmlns:a16="http://schemas.microsoft.com/office/drawing/2014/main" id="{9D187063-27E0-46A9-A6A5-66BD23CA417E}"/>
              </a:ext>
            </a:extLst>
          </p:cNvPr>
          <p:cNvSpPr>
            <a:spLocks noGrp="1"/>
          </p:cNvSpPr>
          <p:nvPr>
            <p:ph idx="1"/>
          </p:nvPr>
        </p:nvSpPr>
        <p:spPr>
          <a:xfrm>
            <a:off x="3869267" y="863957"/>
            <a:ext cx="6578169" cy="4703625"/>
          </a:xfrm>
        </p:spPr>
        <p:txBody>
          <a:bodyPr>
            <a:normAutofit/>
          </a:bodyPr>
          <a:lstStyle/>
          <a:p>
            <a:pPr marL="0" indent="0">
              <a:buNone/>
            </a:pPr>
            <a:endParaRPr lang="fr-FR" b="1" dirty="0"/>
          </a:p>
          <a:p>
            <a:pPr marL="0" indent="0">
              <a:buNone/>
            </a:pPr>
            <a:endParaRPr lang="fr-FR" b="1" dirty="0"/>
          </a:p>
          <a:p>
            <a:pPr marL="0" indent="0" algn="ctr">
              <a:buNone/>
            </a:pPr>
            <a:endParaRPr lang="fr-FR" dirty="0"/>
          </a:p>
          <a:p>
            <a:endParaRPr lang="fr-FR" b="1" dirty="0"/>
          </a:p>
          <a:p>
            <a:endParaRPr lang="fr-FR" dirty="0"/>
          </a:p>
        </p:txBody>
      </p:sp>
      <p:pic>
        <p:nvPicPr>
          <p:cNvPr id="5122" name="Picture 2" descr="https://adrasec08.fr/wp-content/uploads/2023/04/kit-724x1024.jpg">
            <a:extLst>
              <a:ext uri="{FF2B5EF4-FFF2-40B4-BE49-F238E27FC236}">
                <a16:creationId xmlns:a16="http://schemas.microsoft.com/office/drawing/2014/main" id="{511B52C8-A7F1-4787-AD7F-F61880A74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047" y="198008"/>
            <a:ext cx="4568263" cy="646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30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1621A-F520-445E-810B-1D3DCF545472}"/>
              </a:ext>
            </a:extLst>
          </p:cNvPr>
          <p:cNvSpPr>
            <a:spLocks noGrp="1"/>
          </p:cNvSpPr>
          <p:nvPr>
            <p:ph type="title"/>
          </p:nvPr>
        </p:nvSpPr>
        <p:spPr/>
        <p:txBody>
          <a:bodyPr/>
          <a:lstStyle/>
          <a:p>
            <a:r>
              <a:rPr lang="fr-FR" dirty="0"/>
              <a:t>Introduction</a:t>
            </a:r>
            <a:br>
              <a:rPr lang="fr-FR" dirty="0"/>
            </a:br>
            <a:br>
              <a:rPr lang="fr-FR" dirty="0"/>
            </a:br>
            <a:r>
              <a:rPr lang="fr-FR" sz="2400" dirty="0"/>
              <a:t>(avec un stylo bleu)</a:t>
            </a:r>
          </a:p>
        </p:txBody>
      </p:sp>
      <p:sp>
        <p:nvSpPr>
          <p:cNvPr id="3" name="Espace réservé du contenu 2">
            <a:extLst>
              <a:ext uri="{FF2B5EF4-FFF2-40B4-BE49-F238E27FC236}">
                <a16:creationId xmlns:a16="http://schemas.microsoft.com/office/drawing/2014/main" id="{692204DD-1570-477D-AA8E-98152E42B5DA}"/>
              </a:ext>
            </a:extLst>
          </p:cNvPr>
          <p:cNvSpPr>
            <a:spLocks noGrp="1"/>
          </p:cNvSpPr>
          <p:nvPr>
            <p:ph idx="1"/>
          </p:nvPr>
        </p:nvSpPr>
        <p:spPr>
          <a:xfrm>
            <a:off x="3869268" y="864108"/>
            <a:ext cx="7315200" cy="1197167"/>
          </a:xfrm>
        </p:spPr>
        <p:txBody>
          <a:bodyPr>
            <a:normAutofit/>
          </a:bodyPr>
          <a:lstStyle/>
          <a:p>
            <a:pPr marL="0" indent="0" algn="ctr">
              <a:buNone/>
            </a:pPr>
            <a:r>
              <a:rPr lang="fr-FR" sz="4000" dirty="0"/>
              <a:t>C’est quoi la Culture du Risque ? </a:t>
            </a:r>
          </a:p>
        </p:txBody>
      </p:sp>
      <p:sp>
        <p:nvSpPr>
          <p:cNvPr id="4" name="ZoneTexte 3">
            <a:extLst>
              <a:ext uri="{FF2B5EF4-FFF2-40B4-BE49-F238E27FC236}">
                <a16:creationId xmlns:a16="http://schemas.microsoft.com/office/drawing/2014/main" id="{FC7B627C-4A21-4E61-87CE-C51A51F4F009}"/>
              </a:ext>
            </a:extLst>
          </p:cNvPr>
          <p:cNvSpPr txBox="1"/>
          <p:nvPr/>
        </p:nvSpPr>
        <p:spPr>
          <a:xfrm>
            <a:off x="4370522" y="2378990"/>
            <a:ext cx="6981987" cy="3614902"/>
          </a:xfrm>
          <a:prstGeom prst="rect">
            <a:avLst/>
          </a:prstGeom>
          <a:noFill/>
        </p:spPr>
        <p:txBody>
          <a:bodyPr wrap="square" rtlCol="0">
            <a:spAutoFit/>
          </a:bodyPr>
          <a:lstStyle/>
          <a:p>
            <a:endParaRPr lang="fr-FR" dirty="0"/>
          </a:p>
        </p:txBody>
      </p:sp>
      <p:sp>
        <p:nvSpPr>
          <p:cNvPr id="5" name="Ellipse 4">
            <a:extLst>
              <a:ext uri="{FF2B5EF4-FFF2-40B4-BE49-F238E27FC236}">
                <a16:creationId xmlns:a16="http://schemas.microsoft.com/office/drawing/2014/main" id="{A07D3994-9F08-4E1E-B1B2-CC0982934120}"/>
              </a:ext>
            </a:extLst>
          </p:cNvPr>
          <p:cNvSpPr/>
          <p:nvPr/>
        </p:nvSpPr>
        <p:spPr>
          <a:xfrm>
            <a:off x="7408190" y="3424428"/>
            <a:ext cx="1294109" cy="11430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Culture du risque </a:t>
            </a:r>
          </a:p>
        </p:txBody>
      </p:sp>
      <p:cxnSp>
        <p:nvCxnSpPr>
          <p:cNvPr id="7" name="Connecteur : en angle 6">
            <a:extLst>
              <a:ext uri="{FF2B5EF4-FFF2-40B4-BE49-F238E27FC236}">
                <a16:creationId xmlns:a16="http://schemas.microsoft.com/office/drawing/2014/main" id="{D03730E9-58B1-47AD-8221-A5051E46BC0D}"/>
              </a:ext>
            </a:extLst>
          </p:cNvPr>
          <p:cNvCxnSpPr/>
          <p:nvPr/>
        </p:nvCxnSpPr>
        <p:spPr>
          <a:xfrm flipV="1">
            <a:off x="8818536" y="2448732"/>
            <a:ext cx="1154623" cy="8911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 en angle 8">
            <a:extLst>
              <a:ext uri="{FF2B5EF4-FFF2-40B4-BE49-F238E27FC236}">
                <a16:creationId xmlns:a16="http://schemas.microsoft.com/office/drawing/2014/main" id="{B14900C9-B080-43F5-90FB-9BFB9A95CD08}"/>
              </a:ext>
            </a:extLst>
          </p:cNvPr>
          <p:cNvCxnSpPr/>
          <p:nvPr/>
        </p:nvCxnSpPr>
        <p:spPr>
          <a:xfrm rot="10800000">
            <a:off x="6096001" y="2975675"/>
            <a:ext cx="1195953" cy="6199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 en angle 10">
            <a:extLst>
              <a:ext uri="{FF2B5EF4-FFF2-40B4-BE49-F238E27FC236}">
                <a16:creationId xmlns:a16="http://schemas.microsoft.com/office/drawing/2014/main" id="{CD519462-4E32-4353-8BD7-247ECDDE387D}"/>
              </a:ext>
            </a:extLst>
          </p:cNvPr>
          <p:cNvCxnSpPr/>
          <p:nvPr/>
        </p:nvCxnSpPr>
        <p:spPr>
          <a:xfrm rot="5400000">
            <a:off x="6602278" y="4362773"/>
            <a:ext cx="852406" cy="8214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 en angle 12">
            <a:extLst>
              <a:ext uri="{FF2B5EF4-FFF2-40B4-BE49-F238E27FC236}">
                <a16:creationId xmlns:a16="http://schemas.microsoft.com/office/drawing/2014/main" id="{79EF7761-32C3-428E-8E8B-786807CCDABD}"/>
              </a:ext>
            </a:extLst>
          </p:cNvPr>
          <p:cNvCxnSpPr>
            <a:cxnSpLocks/>
          </p:cNvCxnSpPr>
          <p:nvPr/>
        </p:nvCxnSpPr>
        <p:spPr>
          <a:xfrm>
            <a:off x="8818535" y="3995966"/>
            <a:ext cx="736170" cy="6450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7791342-FF06-4291-9ED2-AF83EF80F20E}"/>
              </a:ext>
            </a:extLst>
          </p:cNvPr>
          <p:cNvSpPr/>
          <p:nvPr/>
        </p:nvSpPr>
        <p:spPr>
          <a:xfrm>
            <a:off x="5098943" y="2704454"/>
            <a:ext cx="953146" cy="43395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Risques</a:t>
            </a:r>
          </a:p>
        </p:txBody>
      </p:sp>
      <p:sp>
        <p:nvSpPr>
          <p:cNvPr id="15" name="Rectangle 14">
            <a:extLst>
              <a:ext uri="{FF2B5EF4-FFF2-40B4-BE49-F238E27FC236}">
                <a16:creationId xmlns:a16="http://schemas.microsoft.com/office/drawing/2014/main" id="{AD1AED75-BD74-4A2F-9A0E-5C607FE22974}"/>
              </a:ext>
            </a:extLst>
          </p:cNvPr>
          <p:cNvSpPr/>
          <p:nvPr/>
        </p:nvSpPr>
        <p:spPr>
          <a:xfrm>
            <a:off x="5824779" y="5319173"/>
            <a:ext cx="1591160" cy="52533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Acteurs impliqués</a:t>
            </a:r>
          </a:p>
        </p:txBody>
      </p:sp>
      <p:sp>
        <p:nvSpPr>
          <p:cNvPr id="16" name="Rectangle 15">
            <a:extLst>
              <a:ext uri="{FF2B5EF4-FFF2-40B4-BE49-F238E27FC236}">
                <a16:creationId xmlns:a16="http://schemas.microsoft.com/office/drawing/2014/main" id="{7EB94D4C-E91B-4133-AD7E-1EC9FDA4A141}"/>
              </a:ext>
            </a:extLst>
          </p:cNvPr>
          <p:cNvSpPr/>
          <p:nvPr/>
        </p:nvSpPr>
        <p:spPr>
          <a:xfrm>
            <a:off x="10160433" y="2231755"/>
            <a:ext cx="953146" cy="43395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Culture</a:t>
            </a:r>
          </a:p>
        </p:txBody>
      </p:sp>
      <p:sp>
        <p:nvSpPr>
          <p:cNvPr id="17" name="Rectangle 16">
            <a:extLst>
              <a:ext uri="{FF2B5EF4-FFF2-40B4-BE49-F238E27FC236}">
                <a16:creationId xmlns:a16="http://schemas.microsoft.com/office/drawing/2014/main" id="{8985C790-E933-48AF-BE81-251612911575}"/>
              </a:ext>
            </a:extLst>
          </p:cNvPr>
          <p:cNvSpPr/>
          <p:nvPr/>
        </p:nvSpPr>
        <p:spPr>
          <a:xfrm>
            <a:off x="9670941" y="4413743"/>
            <a:ext cx="953146" cy="43395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Actions</a:t>
            </a:r>
          </a:p>
        </p:txBody>
      </p:sp>
    </p:spTree>
    <p:extLst>
      <p:ext uri="{BB962C8B-B14F-4D97-AF65-F5344CB8AC3E}">
        <p14:creationId xmlns:p14="http://schemas.microsoft.com/office/powerpoint/2010/main" val="147648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441EB-C4FE-4F0F-B6A8-695E2857CFC1}"/>
              </a:ext>
            </a:extLst>
          </p:cNvPr>
          <p:cNvSpPr>
            <a:spLocks noGrp="1"/>
          </p:cNvSpPr>
          <p:nvPr>
            <p:ph type="title"/>
          </p:nvPr>
        </p:nvSpPr>
        <p:spPr>
          <a:xfrm>
            <a:off x="252919" y="1123837"/>
            <a:ext cx="2895634" cy="4601183"/>
          </a:xfrm>
        </p:spPr>
        <p:txBody>
          <a:bodyPr>
            <a:normAutofit/>
          </a:bodyPr>
          <a:lstStyle/>
          <a:p>
            <a:pPr algn="ctr"/>
            <a:r>
              <a:rPr lang="fr-FR" sz="2800" dirty="0"/>
              <a:t>Atelier </a:t>
            </a:r>
            <a:br>
              <a:rPr lang="fr-FR" sz="2800" dirty="0"/>
            </a:br>
            <a:r>
              <a:rPr lang="fr-FR" sz="2800" dirty="0"/>
              <a:t>«  un rôle à jouer »</a:t>
            </a:r>
          </a:p>
        </p:txBody>
      </p:sp>
      <p:sp>
        <p:nvSpPr>
          <p:cNvPr id="3" name="Espace réservé du contenu 2">
            <a:extLst>
              <a:ext uri="{FF2B5EF4-FFF2-40B4-BE49-F238E27FC236}">
                <a16:creationId xmlns:a16="http://schemas.microsoft.com/office/drawing/2014/main" id="{9D187063-27E0-46A9-A6A5-66BD23CA417E}"/>
              </a:ext>
            </a:extLst>
          </p:cNvPr>
          <p:cNvSpPr>
            <a:spLocks noGrp="1"/>
          </p:cNvSpPr>
          <p:nvPr>
            <p:ph idx="1"/>
          </p:nvPr>
        </p:nvSpPr>
        <p:spPr>
          <a:xfrm>
            <a:off x="3657600" y="518474"/>
            <a:ext cx="7526868" cy="5466274"/>
          </a:xfrm>
        </p:spPr>
        <p:txBody>
          <a:bodyPr>
            <a:normAutofit/>
          </a:bodyPr>
          <a:lstStyle/>
          <a:p>
            <a:pPr marL="0" indent="0" algn="ctr">
              <a:buNone/>
            </a:pPr>
            <a:r>
              <a:rPr lang="fr-FR" b="1" dirty="0"/>
              <a:t>CHOIX – La Tempête est passée. Des rues sont inondées suite à une submersion marine, la digue a cédé. Des habitations sont touchées. Aucun décès mais des dégâts matériels importants. Quelle est la priorité de gestion post-crise ? </a:t>
            </a:r>
            <a:endParaRPr lang="fr-FR" dirty="0"/>
          </a:p>
          <a:p>
            <a:pPr marL="0" indent="0">
              <a:buNone/>
            </a:pPr>
            <a:r>
              <a:rPr lang="fr-FR" dirty="0"/>
              <a:t>A – Lancer immédiatement un grand nettoyage avec les habitants </a:t>
            </a:r>
          </a:p>
          <a:p>
            <a:pPr marL="0" indent="0">
              <a:buNone/>
            </a:pPr>
            <a:br>
              <a:rPr lang="fr-FR" dirty="0"/>
            </a:br>
            <a:r>
              <a:rPr lang="fr-FR" dirty="0"/>
              <a:t>B- Faire le bilan avec les services, sécuriser les zones, mettre en place un accompagnements des sinistrés. </a:t>
            </a:r>
          </a:p>
          <a:p>
            <a:pPr marL="0" indent="0">
              <a:buNone/>
            </a:pPr>
            <a:br>
              <a:rPr lang="fr-FR" dirty="0"/>
            </a:br>
            <a:r>
              <a:rPr lang="fr-FR" dirty="0"/>
              <a:t>C- Rouvrir la plage pour rassurer les touristes</a:t>
            </a:r>
          </a:p>
          <a:p>
            <a:pPr marL="0" indent="0">
              <a:buNone/>
            </a:pPr>
            <a:endParaRPr lang="fr-FR" dirty="0"/>
          </a:p>
        </p:txBody>
      </p:sp>
    </p:spTree>
    <p:extLst>
      <p:ext uri="{BB962C8B-B14F-4D97-AF65-F5344CB8AC3E}">
        <p14:creationId xmlns:p14="http://schemas.microsoft.com/office/powerpoint/2010/main" val="575443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1621A-F520-445E-810B-1D3DCF545472}"/>
              </a:ext>
            </a:extLst>
          </p:cNvPr>
          <p:cNvSpPr>
            <a:spLocks noGrp="1"/>
          </p:cNvSpPr>
          <p:nvPr>
            <p:ph type="title"/>
          </p:nvPr>
        </p:nvSpPr>
        <p:spPr/>
        <p:txBody>
          <a:bodyPr/>
          <a:lstStyle/>
          <a:p>
            <a:r>
              <a:rPr lang="fr-FR" dirty="0"/>
              <a:t>Introduction</a:t>
            </a:r>
            <a:br>
              <a:rPr lang="fr-FR" dirty="0"/>
            </a:br>
            <a:br>
              <a:rPr lang="fr-FR" dirty="0"/>
            </a:br>
            <a:r>
              <a:rPr lang="fr-FR" sz="2400" dirty="0"/>
              <a:t>(avec un stylo vert)</a:t>
            </a:r>
          </a:p>
        </p:txBody>
      </p:sp>
      <p:sp>
        <p:nvSpPr>
          <p:cNvPr id="3" name="Espace réservé du contenu 2">
            <a:extLst>
              <a:ext uri="{FF2B5EF4-FFF2-40B4-BE49-F238E27FC236}">
                <a16:creationId xmlns:a16="http://schemas.microsoft.com/office/drawing/2014/main" id="{692204DD-1570-477D-AA8E-98152E42B5DA}"/>
              </a:ext>
            </a:extLst>
          </p:cNvPr>
          <p:cNvSpPr>
            <a:spLocks noGrp="1"/>
          </p:cNvSpPr>
          <p:nvPr>
            <p:ph idx="1"/>
          </p:nvPr>
        </p:nvSpPr>
        <p:spPr>
          <a:xfrm>
            <a:off x="3869268" y="864108"/>
            <a:ext cx="7315200" cy="1197167"/>
          </a:xfrm>
        </p:spPr>
        <p:txBody>
          <a:bodyPr>
            <a:normAutofit/>
          </a:bodyPr>
          <a:lstStyle/>
          <a:p>
            <a:pPr marL="0" indent="0" algn="ctr">
              <a:buNone/>
            </a:pPr>
            <a:r>
              <a:rPr lang="fr-FR" sz="4000" dirty="0"/>
              <a:t>C’est quoi la Culture du Risque ? </a:t>
            </a:r>
          </a:p>
        </p:txBody>
      </p:sp>
      <p:sp>
        <p:nvSpPr>
          <p:cNvPr id="4" name="ZoneTexte 3">
            <a:extLst>
              <a:ext uri="{FF2B5EF4-FFF2-40B4-BE49-F238E27FC236}">
                <a16:creationId xmlns:a16="http://schemas.microsoft.com/office/drawing/2014/main" id="{FC7B627C-4A21-4E61-87CE-C51A51F4F009}"/>
              </a:ext>
            </a:extLst>
          </p:cNvPr>
          <p:cNvSpPr txBox="1"/>
          <p:nvPr/>
        </p:nvSpPr>
        <p:spPr>
          <a:xfrm>
            <a:off x="4370522" y="2378990"/>
            <a:ext cx="6981987" cy="3614902"/>
          </a:xfrm>
          <a:prstGeom prst="rect">
            <a:avLst/>
          </a:prstGeom>
          <a:noFill/>
        </p:spPr>
        <p:txBody>
          <a:bodyPr wrap="square" rtlCol="0">
            <a:spAutoFit/>
          </a:bodyPr>
          <a:lstStyle/>
          <a:p>
            <a:endParaRPr lang="fr-FR" dirty="0"/>
          </a:p>
        </p:txBody>
      </p:sp>
      <p:sp>
        <p:nvSpPr>
          <p:cNvPr id="5" name="Ellipse 4">
            <a:extLst>
              <a:ext uri="{FF2B5EF4-FFF2-40B4-BE49-F238E27FC236}">
                <a16:creationId xmlns:a16="http://schemas.microsoft.com/office/drawing/2014/main" id="{A07D3994-9F08-4E1E-B1B2-CC0982934120}"/>
              </a:ext>
            </a:extLst>
          </p:cNvPr>
          <p:cNvSpPr/>
          <p:nvPr/>
        </p:nvSpPr>
        <p:spPr>
          <a:xfrm>
            <a:off x="7408190" y="3424428"/>
            <a:ext cx="1294109" cy="11430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Culture du risque </a:t>
            </a:r>
          </a:p>
        </p:txBody>
      </p:sp>
      <p:cxnSp>
        <p:nvCxnSpPr>
          <p:cNvPr id="7" name="Connecteur : en angle 6">
            <a:extLst>
              <a:ext uri="{FF2B5EF4-FFF2-40B4-BE49-F238E27FC236}">
                <a16:creationId xmlns:a16="http://schemas.microsoft.com/office/drawing/2014/main" id="{D03730E9-58B1-47AD-8221-A5051E46BC0D}"/>
              </a:ext>
            </a:extLst>
          </p:cNvPr>
          <p:cNvCxnSpPr/>
          <p:nvPr/>
        </p:nvCxnSpPr>
        <p:spPr>
          <a:xfrm flipV="1">
            <a:off x="8818536" y="2448732"/>
            <a:ext cx="1154623" cy="8911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 en angle 8">
            <a:extLst>
              <a:ext uri="{FF2B5EF4-FFF2-40B4-BE49-F238E27FC236}">
                <a16:creationId xmlns:a16="http://schemas.microsoft.com/office/drawing/2014/main" id="{B14900C9-B080-43F5-90FB-9BFB9A95CD08}"/>
              </a:ext>
            </a:extLst>
          </p:cNvPr>
          <p:cNvCxnSpPr/>
          <p:nvPr/>
        </p:nvCxnSpPr>
        <p:spPr>
          <a:xfrm rot="10800000">
            <a:off x="6096001" y="2975675"/>
            <a:ext cx="1195953" cy="6199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 en angle 10">
            <a:extLst>
              <a:ext uri="{FF2B5EF4-FFF2-40B4-BE49-F238E27FC236}">
                <a16:creationId xmlns:a16="http://schemas.microsoft.com/office/drawing/2014/main" id="{CD519462-4E32-4353-8BD7-247ECDDE387D}"/>
              </a:ext>
            </a:extLst>
          </p:cNvPr>
          <p:cNvCxnSpPr/>
          <p:nvPr/>
        </p:nvCxnSpPr>
        <p:spPr>
          <a:xfrm rot="5400000">
            <a:off x="6602278" y="4362773"/>
            <a:ext cx="852406" cy="8214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 en angle 12">
            <a:extLst>
              <a:ext uri="{FF2B5EF4-FFF2-40B4-BE49-F238E27FC236}">
                <a16:creationId xmlns:a16="http://schemas.microsoft.com/office/drawing/2014/main" id="{79EF7761-32C3-428E-8E8B-786807CCDABD}"/>
              </a:ext>
            </a:extLst>
          </p:cNvPr>
          <p:cNvCxnSpPr>
            <a:cxnSpLocks/>
          </p:cNvCxnSpPr>
          <p:nvPr/>
        </p:nvCxnSpPr>
        <p:spPr>
          <a:xfrm>
            <a:off x="8818535" y="3995966"/>
            <a:ext cx="736170" cy="6450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7791342-FF06-4291-9ED2-AF83EF80F20E}"/>
              </a:ext>
            </a:extLst>
          </p:cNvPr>
          <p:cNvSpPr/>
          <p:nvPr/>
        </p:nvSpPr>
        <p:spPr>
          <a:xfrm>
            <a:off x="5098943" y="2704454"/>
            <a:ext cx="953146" cy="43395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Risques</a:t>
            </a:r>
          </a:p>
        </p:txBody>
      </p:sp>
      <p:sp>
        <p:nvSpPr>
          <p:cNvPr id="15" name="Rectangle 14">
            <a:extLst>
              <a:ext uri="{FF2B5EF4-FFF2-40B4-BE49-F238E27FC236}">
                <a16:creationId xmlns:a16="http://schemas.microsoft.com/office/drawing/2014/main" id="{AD1AED75-BD74-4A2F-9A0E-5C607FE22974}"/>
              </a:ext>
            </a:extLst>
          </p:cNvPr>
          <p:cNvSpPr/>
          <p:nvPr/>
        </p:nvSpPr>
        <p:spPr>
          <a:xfrm>
            <a:off x="5824779" y="5319173"/>
            <a:ext cx="1591160" cy="52533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Acteurs impliqués</a:t>
            </a:r>
          </a:p>
        </p:txBody>
      </p:sp>
      <p:sp>
        <p:nvSpPr>
          <p:cNvPr id="16" name="Rectangle 15">
            <a:extLst>
              <a:ext uri="{FF2B5EF4-FFF2-40B4-BE49-F238E27FC236}">
                <a16:creationId xmlns:a16="http://schemas.microsoft.com/office/drawing/2014/main" id="{7EB94D4C-E91B-4133-AD7E-1EC9FDA4A141}"/>
              </a:ext>
            </a:extLst>
          </p:cNvPr>
          <p:cNvSpPr/>
          <p:nvPr/>
        </p:nvSpPr>
        <p:spPr>
          <a:xfrm>
            <a:off x="10160433" y="2231755"/>
            <a:ext cx="953146" cy="43395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Culture</a:t>
            </a:r>
          </a:p>
        </p:txBody>
      </p:sp>
      <p:sp>
        <p:nvSpPr>
          <p:cNvPr id="17" name="Rectangle 16">
            <a:extLst>
              <a:ext uri="{FF2B5EF4-FFF2-40B4-BE49-F238E27FC236}">
                <a16:creationId xmlns:a16="http://schemas.microsoft.com/office/drawing/2014/main" id="{8985C790-E933-48AF-BE81-251612911575}"/>
              </a:ext>
            </a:extLst>
          </p:cNvPr>
          <p:cNvSpPr/>
          <p:nvPr/>
        </p:nvSpPr>
        <p:spPr>
          <a:xfrm>
            <a:off x="9670941" y="4413743"/>
            <a:ext cx="953146" cy="43395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Actions</a:t>
            </a:r>
          </a:p>
        </p:txBody>
      </p:sp>
    </p:spTree>
    <p:extLst>
      <p:ext uri="{BB962C8B-B14F-4D97-AF65-F5344CB8AC3E}">
        <p14:creationId xmlns:p14="http://schemas.microsoft.com/office/powerpoint/2010/main" val="41602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D0123-EF29-43CC-B3A0-3630D7C1E46F}"/>
              </a:ext>
            </a:extLst>
          </p:cNvPr>
          <p:cNvSpPr>
            <a:spLocks noGrp="1"/>
          </p:cNvSpPr>
          <p:nvPr>
            <p:ph type="title"/>
          </p:nvPr>
        </p:nvSpPr>
        <p:spPr/>
        <p:txBody>
          <a:bodyPr>
            <a:normAutofit/>
          </a:bodyPr>
          <a:lstStyle/>
          <a:p>
            <a:r>
              <a:rPr lang="fr-FR" sz="2800" dirty="0"/>
              <a:t>Et moi ?</a:t>
            </a:r>
          </a:p>
        </p:txBody>
      </p:sp>
      <p:pic>
        <p:nvPicPr>
          <p:cNvPr id="5" name="Espace réservé du contenu 4">
            <a:extLst>
              <a:ext uri="{FF2B5EF4-FFF2-40B4-BE49-F238E27FC236}">
                <a16:creationId xmlns:a16="http://schemas.microsoft.com/office/drawing/2014/main" id="{A69BA90C-ED8C-4D79-AA65-3F244434A980}"/>
              </a:ext>
            </a:extLst>
          </p:cNvPr>
          <p:cNvPicPr>
            <a:picLocks noGrp="1" noChangeAspect="1"/>
          </p:cNvPicPr>
          <p:nvPr>
            <p:ph idx="1"/>
          </p:nvPr>
        </p:nvPicPr>
        <p:blipFill>
          <a:blip r:embed="rId3"/>
          <a:stretch>
            <a:fillRect/>
          </a:stretch>
        </p:blipFill>
        <p:spPr>
          <a:xfrm>
            <a:off x="1700320" y="13140"/>
            <a:ext cx="9681554" cy="6844859"/>
          </a:xfrm>
        </p:spPr>
      </p:pic>
    </p:spTree>
    <p:extLst>
      <p:ext uri="{BB962C8B-B14F-4D97-AF65-F5344CB8AC3E}">
        <p14:creationId xmlns:p14="http://schemas.microsoft.com/office/powerpoint/2010/main" val="1641963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441EB-C4FE-4F0F-B6A8-695E2857CFC1}"/>
              </a:ext>
            </a:extLst>
          </p:cNvPr>
          <p:cNvSpPr>
            <a:spLocks noGrp="1"/>
          </p:cNvSpPr>
          <p:nvPr>
            <p:ph type="title"/>
          </p:nvPr>
        </p:nvSpPr>
        <p:spPr>
          <a:xfrm>
            <a:off x="252919" y="1123837"/>
            <a:ext cx="2895634" cy="4601183"/>
          </a:xfrm>
        </p:spPr>
        <p:txBody>
          <a:bodyPr>
            <a:normAutofit/>
          </a:bodyPr>
          <a:lstStyle/>
          <a:p>
            <a:pPr algn="ctr"/>
            <a:r>
              <a:rPr lang="fr-FR" sz="2800" dirty="0"/>
              <a:t>Merci de votre écoute ! </a:t>
            </a:r>
          </a:p>
        </p:txBody>
      </p:sp>
      <p:sp>
        <p:nvSpPr>
          <p:cNvPr id="3" name="Espace réservé du contenu 2">
            <a:extLst>
              <a:ext uri="{FF2B5EF4-FFF2-40B4-BE49-F238E27FC236}">
                <a16:creationId xmlns:a16="http://schemas.microsoft.com/office/drawing/2014/main" id="{9D187063-27E0-46A9-A6A5-66BD23CA417E}"/>
              </a:ext>
            </a:extLst>
          </p:cNvPr>
          <p:cNvSpPr>
            <a:spLocks noGrp="1"/>
          </p:cNvSpPr>
          <p:nvPr>
            <p:ph idx="1"/>
          </p:nvPr>
        </p:nvSpPr>
        <p:spPr>
          <a:xfrm>
            <a:off x="3869267" y="863957"/>
            <a:ext cx="6578169" cy="4703625"/>
          </a:xfrm>
        </p:spPr>
        <p:txBody>
          <a:bodyPr>
            <a:normAutofit/>
          </a:bodyPr>
          <a:lstStyle/>
          <a:p>
            <a:pPr marL="0" indent="0">
              <a:buNone/>
            </a:pPr>
            <a:endParaRPr lang="fr-FR" b="1" dirty="0"/>
          </a:p>
          <a:p>
            <a:pPr marL="0" indent="0">
              <a:buNone/>
            </a:pPr>
            <a:endParaRPr lang="fr-FR" b="1" dirty="0"/>
          </a:p>
          <a:p>
            <a:pPr marL="0" indent="0" algn="ctr">
              <a:buNone/>
            </a:pPr>
            <a:endParaRPr lang="fr-FR" dirty="0"/>
          </a:p>
          <a:p>
            <a:endParaRPr lang="fr-FR" b="1" dirty="0"/>
          </a:p>
          <a:p>
            <a:endParaRPr lang="fr-FR" dirty="0"/>
          </a:p>
        </p:txBody>
      </p:sp>
      <p:pic>
        <p:nvPicPr>
          <p:cNvPr id="9220" name="Picture 4" descr="Plage des Seulières - Plages">
            <a:extLst>
              <a:ext uri="{FF2B5EF4-FFF2-40B4-BE49-F238E27FC236}">
                <a16:creationId xmlns:a16="http://schemas.microsoft.com/office/drawing/2014/main" id="{1D411D09-276E-4466-8CC5-74F131594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221" y="1021395"/>
            <a:ext cx="7051994" cy="47036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2">
            <a:extLst>
              <a:ext uri="{FF2B5EF4-FFF2-40B4-BE49-F238E27FC236}">
                <a16:creationId xmlns:a16="http://schemas.microsoft.com/office/drawing/2014/main" id="{D19C66DA-4DFA-4E9D-8339-3567CEFB0603}"/>
              </a:ext>
            </a:extLst>
          </p:cNvPr>
          <p:cNvGrpSpPr/>
          <p:nvPr/>
        </p:nvGrpSpPr>
        <p:grpSpPr>
          <a:xfrm>
            <a:off x="5098269" y="5725020"/>
            <a:ext cx="4847897" cy="1011115"/>
            <a:chOff x="0" y="0"/>
            <a:chExt cx="9961788" cy="2037395"/>
          </a:xfrm>
        </p:grpSpPr>
        <p:sp>
          <p:nvSpPr>
            <p:cNvPr id="6" name="Freeform 13">
              <a:extLst>
                <a:ext uri="{FF2B5EF4-FFF2-40B4-BE49-F238E27FC236}">
                  <a16:creationId xmlns:a16="http://schemas.microsoft.com/office/drawing/2014/main" id="{715A3638-5CBD-4633-9E68-FF497EAB229F}"/>
                </a:ext>
              </a:extLst>
            </p:cNvPr>
            <p:cNvSpPr/>
            <p:nvPr/>
          </p:nvSpPr>
          <p:spPr>
            <a:xfrm>
              <a:off x="0" y="33057"/>
              <a:ext cx="3644252" cy="2004339"/>
            </a:xfrm>
            <a:custGeom>
              <a:avLst/>
              <a:gdLst/>
              <a:ahLst/>
              <a:cxnLst/>
              <a:rect l="l" t="t" r="r" b="b"/>
              <a:pathLst>
                <a:path w="3644252" h="2004339">
                  <a:moveTo>
                    <a:pt x="0" y="0"/>
                  </a:moveTo>
                  <a:lnTo>
                    <a:pt x="3644252" y="0"/>
                  </a:lnTo>
                  <a:lnTo>
                    <a:pt x="3644252" y="2004338"/>
                  </a:lnTo>
                  <a:lnTo>
                    <a:pt x="0" y="2004338"/>
                  </a:lnTo>
                  <a:lnTo>
                    <a:pt x="0" y="0"/>
                  </a:lnTo>
                  <a:close/>
                </a:path>
              </a:pathLst>
            </a:custGeom>
            <a:blipFill>
              <a:blip r:embed="rId4"/>
              <a:stretch>
                <a:fillRect/>
              </a:stretch>
            </a:blipFill>
          </p:spPr>
        </p:sp>
        <p:sp>
          <p:nvSpPr>
            <p:cNvPr id="7" name="Freeform 14">
              <a:extLst>
                <a:ext uri="{FF2B5EF4-FFF2-40B4-BE49-F238E27FC236}">
                  <a16:creationId xmlns:a16="http://schemas.microsoft.com/office/drawing/2014/main" id="{CFC93CFF-E3DE-483C-8B0F-F10DC8C7AF56}"/>
                </a:ext>
              </a:extLst>
            </p:cNvPr>
            <p:cNvSpPr/>
            <p:nvPr/>
          </p:nvSpPr>
          <p:spPr>
            <a:xfrm>
              <a:off x="4019419" y="33057"/>
              <a:ext cx="1949197" cy="1949197"/>
            </a:xfrm>
            <a:custGeom>
              <a:avLst/>
              <a:gdLst/>
              <a:ahLst/>
              <a:cxnLst/>
              <a:rect l="l" t="t" r="r" b="b"/>
              <a:pathLst>
                <a:path w="1949197" h="1949197">
                  <a:moveTo>
                    <a:pt x="0" y="0"/>
                  </a:moveTo>
                  <a:lnTo>
                    <a:pt x="1949197" y="0"/>
                  </a:lnTo>
                  <a:lnTo>
                    <a:pt x="1949197" y="1949196"/>
                  </a:lnTo>
                  <a:lnTo>
                    <a:pt x="0" y="1949196"/>
                  </a:lnTo>
                  <a:lnTo>
                    <a:pt x="0" y="0"/>
                  </a:lnTo>
                  <a:close/>
                </a:path>
              </a:pathLst>
            </a:custGeom>
            <a:blipFill>
              <a:blip r:embed="rId5"/>
              <a:stretch>
                <a:fillRect/>
              </a:stretch>
            </a:blipFill>
          </p:spPr>
        </p:sp>
        <p:sp>
          <p:nvSpPr>
            <p:cNvPr id="8" name="Freeform 15">
              <a:extLst>
                <a:ext uri="{FF2B5EF4-FFF2-40B4-BE49-F238E27FC236}">
                  <a16:creationId xmlns:a16="http://schemas.microsoft.com/office/drawing/2014/main" id="{FD5828F2-33E3-43B3-8394-BAB98DE906F5}"/>
                </a:ext>
              </a:extLst>
            </p:cNvPr>
            <p:cNvSpPr/>
            <p:nvPr/>
          </p:nvSpPr>
          <p:spPr>
            <a:xfrm>
              <a:off x="6339752" y="0"/>
              <a:ext cx="3622036" cy="2037395"/>
            </a:xfrm>
            <a:custGeom>
              <a:avLst/>
              <a:gdLst/>
              <a:ahLst/>
              <a:cxnLst/>
              <a:rect l="l" t="t" r="r" b="b"/>
              <a:pathLst>
                <a:path w="3622036" h="2037395">
                  <a:moveTo>
                    <a:pt x="0" y="0"/>
                  </a:moveTo>
                  <a:lnTo>
                    <a:pt x="3622036" y="0"/>
                  </a:lnTo>
                  <a:lnTo>
                    <a:pt x="3622036" y="2037395"/>
                  </a:lnTo>
                  <a:lnTo>
                    <a:pt x="0" y="2037395"/>
                  </a:lnTo>
                  <a:lnTo>
                    <a:pt x="0" y="0"/>
                  </a:lnTo>
                  <a:close/>
                </a:path>
              </a:pathLst>
            </a:custGeom>
            <a:blipFill>
              <a:blip r:embed="rId6"/>
              <a:stretch>
                <a:fillRect/>
              </a:stretch>
            </a:blipFill>
          </p:spPr>
        </p:sp>
      </p:grpSp>
    </p:spTree>
    <p:extLst>
      <p:ext uri="{BB962C8B-B14F-4D97-AF65-F5344CB8AC3E}">
        <p14:creationId xmlns:p14="http://schemas.microsoft.com/office/powerpoint/2010/main" val="428039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D0123-EF29-43CC-B3A0-3630D7C1E46F}"/>
              </a:ext>
            </a:extLst>
          </p:cNvPr>
          <p:cNvSpPr>
            <a:spLocks noGrp="1"/>
          </p:cNvSpPr>
          <p:nvPr>
            <p:ph type="title"/>
          </p:nvPr>
        </p:nvSpPr>
        <p:spPr/>
        <p:txBody>
          <a:bodyPr>
            <a:normAutofit/>
          </a:bodyPr>
          <a:lstStyle/>
          <a:p>
            <a:r>
              <a:rPr lang="fr-FR" sz="2800" dirty="0"/>
              <a:t>Et moi ?</a:t>
            </a:r>
          </a:p>
        </p:txBody>
      </p:sp>
      <p:pic>
        <p:nvPicPr>
          <p:cNvPr id="5" name="Espace réservé du contenu 4">
            <a:extLst>
              <a:ext uri="{FF2B5EF4-FFF2-40B4-BE49-F238E27FC236}">
                <a16:creationId xmlns:a16="http://schemas.microsoft.com/office/drawing/2014/main" id="{A69BA90C-ED8C-4D79-AA65-3F244434A980}"/>
              </a:ext>
            </a:extLst>
          </p:cNvPr>
          <p:cNvPicPr>
            <a:picLocks noGrp="1" noChangeAspect="1"/>
          </p:cNvPicPr>
          <p:nvPr>
            <p:ph idx="1"/>
          </p:nvPr>
        </p:nvPicPr>
        <p:blipFill>
          <a:blip r:embed="rId3"/>
          <a:stretch>
            <a:fillRect/>
          </a:stretch>
        </p:blipFill>
        <p:spPr>
          <a:xfrm>
            <a:off x="1700320" y="13140"/>
            <a:ext cx="9681554" cy="6844859"/>
          </a:xfrm>
        </p:spPr>
      </p:pic>
    </p:spTree>
    <p:extLst>
      <p:ext uri="{BB962C8B-B14F-4D97-AF65-F5344CB8AC3E}">
        <p14:creationId xmlns:p14="http://schemas.microsoft.com/office/powerpoint/2010/main" val="54558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1104B-5F24-4138-9AD2-780642600B3E}"/>
              </a:ext>
            </a:extLst>
          </p:cNvPr>
          <p:cNvSpPr>
            <a:spLocks noGrp="1"/>
          </p:cNvSpPr>
          <p:nvPr>
            <p:ph type="title"/>
          </p:nvPr>
        </p:nvSpPr>
        <p:spPr/>
        <p:txBody>
          <a:bodyPr>
            <a:normAutofit/>
          </a:bodyPr>
          <a:lstStyle/>
          <a:p>
            <a:r>
              <a:rPr lang="fr-FR" sz="3200" dirty="0"/>
              <a:t>Atelier interactif</a:t>
            </a:r>
          </a:p>
        </p:txBody>
      </p:sp>
      <p:sp>
        <p:nvSpPr>
          <p:cNvPr id="3" name="Espace réservé du contenu 2">
            <a:extLst>
              <a:ext uri="{FF2B5EF4-FFF2-40B4-BE49-F238E27FC236}">
                <a16:creationId xmlns:a16="http://schemas.microsoft.com/office/drawing/2014/main" id="{888B1E61-AE8D-4E2D-A154-1A6EA6A116CF}"/>
              </a:ext>
            </a:extLst>
          </p:cNvPr>
          <p:cNvSpPr>
            <a:spLocks noGrp="1"/>
          </p:cNvSpPr>
          <p:nvPr>
            <p:ph idx="1"/>
          </p:nvPr>
        </p:nvSpPr>
        <p:spPr>
          <a:xfrm>
            <a:off x="3869268" y="864108"/>
            <a:ext cx="7315200" cy="536853"/>
          </a:xfrm>
        </p:spPr>
        <p:txBody>
          <a:bodyPr>
            <a:normAutofit/>
          </a:bodyPr>
          <a:lstStyle/>
          <a:p>
            <a:pPr marL="0" indent="0">
              <a:buNone/>
            </a:pPr>
            <a:r>
              <a:rPr lang="fr-FR" sz="3200" dirty="0"/>
              <a:t>C’est quoi un « Risque » ? </a:t>
            </a:r>
          </a:p>
        </p:txBody>
      </p:sp>
      <p:pic>
        <p:nvPicPr>
          <p:cNvPr id="4" name="Image 3">
            <a:extLst>
              <a:ext uri="{FF2B5EF4-FFF2-40B4-BE49-F238E27FC236}">
                <a16:creationId xmlns:a16="http://schemas.microsoft.com/office/drawing/2014/main" id="{0C1213F4-5E0F-4249-BB70-61A27B86DFC3}"/>
              </a:ext>
            </a:extLst>
          </p:cNvPr>
          <p:cNvPicPr>
            <a:picLocks noChangeAspect="1"/>
          </p:cNvPicPr>
          <p:nvPr/>
        </p:nvPicPr>
        <p:blipFill>
          <a:blip r:embed="rId3"/>
          <a:stretch>
            <a:fillRect/>
          </a:stretch>
        </p:blipFill>
        <p:spPr>
          <a:xfrm>
            <a:off x="3506757" y="1869687"/>
            <a:ext cx="8040222" cy="3410426"/>
          </a:xfrm>
          <a:prstGeom prst="rect">
            <a:avLst/>
          </a:prstGeom>
        </p:spPr>
      </p:pic>
    </p:spTree>
    <p:extLst>
      <p:ext uri="{BB962C8B-B14F-4D97-AF65-F5344CB8AC3E}">
        <p14:creationId xmlns:p14="http://schemas.microsoft.com/office/powerpoint/2010/main" val="194123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1104B-5F24-4138-9AD2-780642600B3E}"/>
              </a:ext>
            </a:extLst>
          </p:cNvPr>
          <p:cNvSpPr>
            <a:spLocks noGrp="1"/>
          </p:cNvSpPr>
          <p:nvPr>
            <p:ph type="title"/>
          </p:nvPr>
        </p:nvSpPr>
        <p:spPr/>
        <p:txBody>
          <a:bodyPr>
            <a:normAutofit/>
          </a:bodyPr>
          <a:lstStyle/>
          <a:p>
            <a:r>
              <a:rPr lang="fr-FR" sz="3200" dirty="0"/>
              <a:t>Atelier interactif</a:t>
            </a:r>
          </a:p>
        </p:txBody>
      </p:sp>
      <p:sp>
        <p:nvSpPr>
          <p:cNvPr id="3" name="Espace réservé du contenu 2">
            <a:extLst>
              <a:ext uri="{FF2B5EF4-FFF2-40B4-BE49-F238E27FC236}">
                <a16:creationId xmlns:a16="http://schemas.microsoft.com/office/drawing/2014/main" id="{888B1E61-AE8D-4E2D-A154-1A6EA6A116CF}"/>
              </a:ext>
            </a:extLst>
          </p:cNvPr>
          <p:cNvSpPr>
            <a:spLocks noGrp="1"/>
          </p:cNvSpPr>
          <p:nvPr>
            <p:ph idx="1"/>
          </p:nvPr>
        </p:nvSpPr>
        <p:spPr>
          <a:xfrm>
            <a:off x="3869268" y="311400"/>
            <a:ext cx="7315200" cy="536853"/>
          </a:xfrm>
        </p:spPr>
        <p:txBody>
          <a:bodyPr>
            <a:normAutofit/>
          </a:bodyPr>
          <a:lstStyle/>
          <a:p>
            <a:pPr marL="0" indent="0">
              <a:buNone/>
            </a:pPr>
            <a:r>
              <a:rPr lang="fr-FR" sz="3200" dirty="0"/>
              <a:t>C’est quoi le risque Submersion Marine ?</a:t>
            </a:r>
          </a:p>
        </p:txBody>
      </p:sp>
      <p:sp>
        <p:nvSpPr>
          <p:cNvPr id="5" name="Espace réservé du contenu 2">
            <a:extLst>
              <a:ext uri="{FF2B5EF4-FFF2-40B4-BE49-F238E27FC236}">
                <a16:creationId xmlns:a16="http://schemas.microsoft.com/office/drawing/2014/main" id="{FD196371-782C-4521-83CD-4BF53874D0C0}"/>
              </a:ext>
            </a:extLst>
          </p:cNvPr>
          <p:cNvSpPr txBox="1">
            <a:spLocks/>
          </p:cNvSpPr>
          <p:nvPr/>
        </p:nvSpPr>
        <p:spPr>
          <a:xfrm>
            <a:off x="3869268" y="1954057"/>
            <a:ext cx="7315200" cy="53685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fr-FR" sz="3200" dirty="0"/>
          </a:p>
        </p:txBody>
      </p:sp>
      <p:pic>
        <p:nvPicPr>
          <p:cNvPr id="1026" name="Picture 2" descr="https://www.observatoire-cote-aquitaine.fr/IMG/jpg/fig_submersion_marine.jpg?218/4beb9dd7cc38e49916df66af7a20a59a26f78c5f">
            <a:extLst>
              <a:ext uri="{FF2B5EF4-FFF2-40B4-BE49-F238E27FC236}">
                <a16:creationId xmlns:a16="http://schemas.microsoft.com/office/drawing/2014/main" id="{A333C4E4-4CBA-4EF9-A269-72CCBC22F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918" y="1123837"/>
            <a:ext cx="8600082" cy="43257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F1BA8A-CF62-42BE-8A9D-871F19133B34}"/>
              </a:ext>
            </a:extLst>
          </p:cNvPr>
          <p:cNvSpPr/>
          <p:nvPr/>
        </p:nvSpPr>
        <p:spPr>
          <a:xfrm>
            <a:off x="3591918" y="5540354"/>
            <a:ext cx="5332357" cy="369332"/>
          </a:xfrm>
          <a:prstGeom prst="rect">
            <a:avLst/>
          </a:prstGeom>
        </p:spPr>
        <p:txBody>
          <a:bodyPr wrap="none">
            <a:spAutoFit/>
          </a:bodyPr>
          <a:lstStyle/>
          <a:p>
            <a:pPr marL="285750" indent="-285750">
              <a:buFont typeface="Arial" panose="020B0604020202020204" pitchFamily="34" charset="0"/>
              <a:buChar char="•"/>
            </a:pPr>
            <a:r>
              <a:rPr lang="fr-FR" dirty="0">
                <a:hlinkClick r:id="rId4"/>
              </a:rPr>
              <a:t>https://www.youtube.com/watch?v=b2BB4XxOv40</a:t>
            </a:r>
            <a:r>
              <a:rPr lang="fr-FR" dirty="0"/>
              <a:t> </a:t>
            </a:r>
          </a:p>
        </p:txBody>
      </p:sp>
      <p:sp>
        <p:nvSpPr>
          <p:cNvPr id="7" name="ZoneTexte 6">
            <a:extLst>
              <a:ext uri="{FF2B5EF4-FFF2-40B4-BE49-F238E27FC236}">
                <a16:creationId xmlns:a16="http://schemas.microsoft.com/office/drawing/2014/main" id="{73BFCAC9-70D4-4E8E-BC37-BA906F5D3173}"/>
              </a:ext>
            </a:extLst>
          </p:cNvPr>
          <p:cNvSpPr txBox="1"/>
          <p:nvPr/>
        </p:nvSpPr>
        <p:spPr>
          <a:xfrm>
            <a:off x="3591918" y="5909207"/>
            <a:ext cx="6223856" cy="369332"/>
          </a:xfrm>
          <a:prstGeom prst="rect">
            <a:avLst/>
          </a:prstGeom>
          <a:noFill/>
        </p:spPr>
        <p:txBody>
          <a:bodyPr wrap="square" rtlCol="0">
            <a:spAutoFit/>
          </a:bodyPr>
          <a:lstStyle/>
          <a:p>
            <a:pPr marL="285750" indent="-285750">
              <a:buFont typeface="Arial" panose="020B0604020202020204" pitchFamily="34" charset="0"/>
              <a:buChar char="•"/>
            </a:pPr>
            <a:r>
              <a:rPr lang="fr-FR" dirty="0">
                <a:hlinkClick r:id="rId5"/>
              </a:rPr>
              <a:t>https://www.youtube.com/watch?v=swXUrIPwcdw&amp;t=33s</a:t>
            </a:r>
            <a:r>
              <a:rPr lang="fr-FR" dirty="0"/>
              <a:t> </a:t>
            </a:r>
          </a:p>
        </p:txBody>
      </p:sp>
      <p:sp>
        <p:nvSpPr>
          <p:cNvPr id="8" name="Rectangle 7">
            <a:extLst>
              <a:ext uri="{FF2B5EF4-FFF2-40B4-BE49-F238E27FC236}">
                <a16:creationId xmlns:a16="http://schemas.microsoft.com/office/drawing/2014/main" id="{CC242ADF-856F-4901-B1F7-07F9348EF988}"/>
              </a:ext>
            </a:extLst>
          </p:cNvPr>
          <p:cNvSpPr/>
          <p:nvPr/>
        </p:nvSpPr>
        <p:spPr>
          <a:xfrm>
            <a:off x="3591918" y="6278539"/>
            <a:ext cx="5096716" cy="369332"/>
          </a:xfrm>
          <a:prstGeom prst="rect">
            <a:avLst/>
          </a:prstGeom>
        </p:spPr>
        <p:txBody>
          <a:bodyPr wrap="none">
            <a:spAutoFit/>
          </a:bodyPr>
          <a:lstStyle/>
          <a:p>
            <a:pPr marL="285750" indent="-285750">
              <a:buFont typeface="Arial" panose="020B0604020202020204" pitchFamily="34" charset="0"/>
              <a:buChar char="•"/>
            </a:pPr>
            <a:r>
              <a:rPr lang="fr-FR" dirty="0">
                <a:hlinkClick r:id="rId6"/>
              </a:rPr>
              <a:t>https://www.youtube.com/watch?v=xr7tNylolJU</a:t>
            </a:r>
            <a:r>
              <a:rPr lang="fr-FR" dirty="0"/>
              <a:t> </a:t>
            </a:r>
          </a:p>
        </p:txBody>
      </p:sp>
    </p:spTree>
    <p:extLst>
      <p:ext uri="{BB962C8B-B14F-4D97-AF65-F5344CB8AC3E}">
        <p14:creationId xmlns:p14="http://schemas.microsoft.com/office/powerpoint/2010/main" val="69477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1104B-5F24-4138-9AD2-780642600B3E}"/>
              </a:ext>
            </a:extLst>
          </p:cNvPr>
          <p:cNvSpPr>
            <a:spLocks noGrp="1"/>
          </p:cNvSpPr>
          <p:nvPr>
            <p:ph type="title"/>
          </p:nvPr>
        </p:nvSpPr>
        <p:spPr/>
        <p:txBody>
          <a:bodyPr>
            <a:normAutofit/>
          </a:bodyPr>
          <a:lstStyle/>
          <a:p>
            <a:r>
              <a:rPr lang="fr-FR" sz="3200" dirty="0"/>
              <a:t>Atelier interactif</a:t>
            </a:r>
          </a:p>
        </p:txBody>
      </p:sp>
      <p:sp>
        <p:nvSpPr>
          <p:cNvPr id="3" name="Espace réservé du contenu 2">
            <a:extLst>
              <a:ext uri="{FF2B5EF4-FFF2-40B4-BE49-F238E27FC236}">
                <a16:creationId xmlns:a16="http://schemas.microsoft.com/office/drawing/2014/main" id="{888B1E61-AE8D-4E2D-A154-1A6EA6A116CF}"/>
              </a:ext>
            </a:extLst>
          </p:cNvPr>
          <p:cNvSpPr>
            <a:spLocks noGrp="1"/>
          </p:cNvSpPr>
          <p:nvPr>
            <p:ph idx="1"/>
          </p:nvPr>
        </p:nvSpPr>
        <p:spPr>
          <a:xfrm>
            <a:off x="3869268" y="855410"/>
            <a:ext cx="7315200" cy="536853"/>
          </a:xfrm>
        </p:spPr>
        <p:txBody>
          <a:bodyPr>
            <a:normAutofit/>
          </a:bodyPr>
          <a:lstStyle/>
          <a:p>
            <a:pPr marL="0" indent="0">
              <a:buNone/>
            </a:pPr>
            <a:r>
              <a:rPr lang="fr-FR" sz="3200" dirty="0"/>
              <a:t>C’est quoi le risque érosion ?</a:t>
            </a:r>
          </a:p>
        </p:txBody>
      </p:sp>
      <p:sp>
        <p:nvSpPr>
          <p:cNvPr id="5" name="Espace réservé du contenu 2">
            <a:extLst>
              <a:ext uri="{FF2B5EF4-FFF2-40B4-BE49-F238E27FC236}">
                <a16:creationId xmlns:a16="http://schemas.microsoft.com/office/drawing/2014/main" id="{FD196371-782C-4521-83CD-4BF53874D0C0}"/>
              </a:ext>
            </a:extLst>
          </p:cNvPr>
          <p:cNvSpPr txBox="1">
            <a:spLocks/>
          </p:cNvSpPr>
          <p:nvPr/>
        </p:nvSpPr>
        <p:spPr>
          <a:xfrm>
            <a:off x="3869268" y="1954057"/>
            <a:ext cx="7315200" cy="53685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fr-FR" sz="3200" dirty="0"/>
          </a:p>
        </p:txBody>
      </p:sp>
      <p:pic>
        <p:nvPicPr>
          <p:cNvPr id="2050" name="Picture 2" descr="schéma dune-plage">
            <a:extLst>
              <a:ext uri="{FF2B5EF4-FFF2-40B4-BE49-F238E27FC236}">
                <a16:creationId xmlns:a16="http://schemas.microsoft.com/office/drawing/2014/main" id="{28C165D4-60DC-4E11-B418-0DC05AB2C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654" y="1759352"/>
            <a:ext cx="8545346" cy="361130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62039B7-D318-4DC5-BA66-0E713B0C169E}"/>
              </a:ext>
            </a:extLst>
          </p:cNvPr>
          <p:cNvSpPr txBox="1"/>
          <p:nvPr/>
        </p:nvSpPr>
        <p:spPr>
          <a:xfrm>
            <a:off x="3596497" y="5565358"/>
            <a:ext cx="5202514" cy="369332"/>
          </a:xfrm>
          <a:prstGeom prst="rect">
            <a:avLst/>
          </a:prstGeom>
          <a:noFill/>
        </p:spPr>
        <p:txBody>
          <a:bodyPr wrap="none" rtlCol="0">
            <a:spAutoFit/>
          </a:bodyPr>
          <a:lstStyle/>
          <a:p>
            <a:pPr marL="285750" indent="-285750">
              <a:buFont typeface="Arial" panose="020B0604020202020204" pitchFamily="34" charset="0"/>
              <a:buChar char="•"/>
            </a:pPr>
            <a:r>
              <a:rPr lang="fr-FR" dirty="0">
                <a:hlinkClick r:id="rId4"/>
              </a:rPr>
              <a:t>https://www.youtube.com/watch?v=l5SuMlsgqyk</a:t>
            </a:r>
            <a:r>
              <a:rPr lang="fr-FR" dirty="0"/>
              <a:t> </a:t>
            </a:r>
          </a:p>
        </p:txBody>
      </p:sp>
    </p:spTree>
    <p:extLst>
      <p:ext uri="{BB962C8B-B14F-4D97-AF65-F5344CB8AC3E}">
        <p14:creationId xmlns:p14="http://schemas.microsoft.com/office/powerpoint/2010/main" val="294606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1104B-5F24-4138-9AD2-780642600B3E}"/>
              </a:ext>
            </a:extLst>
          </p:cNvPr>
          <p:cNvSpPr>
            <a:spLocks noGrp="1"/>
          </p:cNvSpPr>
          <p:nvPr>
            <p:ph type="title"/>
          </p:nvPr>
        </p:nvSpPr>
        <p:spPr/>
        <p:txBody>
          <a:bodyPr>
            <a:normAutofit/>
          </a:bodyPr>
          <a:lstStyle/>
          <a:p>
            <a:r>
              <a:rPr lang="fr-FR" sz="3200" dirty="0"/>
              <a:t>Atelier interactif</a:t>
            </a:r>
          </a:p>
        </p:txBody>
      </p:sp>
      <p:sp>
        <p:nvSpPr>
          <p:cNvPr id="3" name="Espace réservé du contenu 2">
            <a:extLst>
              <a:ext uri="{FF2B5EF4-FFF2-40B4-BE49-F238E27FC236}">
                <a16:creationId xmlns:a16="http://schemas.microsoft.com/office/drawing/2014/main" id="{888B1E61-AE8D-4E2D-A154-1A6EA6A116CF}"/>
              </a:ext>
            </a:extLst>
          </p:cNvPr>
          <p:cNvSpPr>
            <a:spLocks noGrp="1"/>
          </p:cNvSpPr>
          <p:nvPr>
            <p:ph idx="1"/>
          </p:nvPr>
        </p:nvSpPr>
        <p:spPr>
          <a:xfrm>
            <a:off x="252919" y="120120"/>
            <a:ext cx="7315200" cy="536853"/>
          </a:xfrm>
        </p:spPr>
        <p:txBody>
          <a:bodyPr>
            <a:normAutofit fontScale="77500" lnSpcReduction="20000"/>
          </a:bodyPr>
          <a:lstStyle/>
          <a:p>
            <a:pPr marL="0" indent="0">
              <a:buNone/>
            </a:pPr>
            <a:r>
              <a:rPr lang="fr-FR" sz="3200" dirty="0"/>
              <a:t>Causes et conséquences du dérèglement climatique : </a:t>
            </a:r>
          </a:p>
        </p:txBody>
      </p:sp>
      <p:pic>
        <p:nvPicPr>
          <p:cNvPr id="4100" name="Picture 4" descr="https://interstices.info/app/uploads/jalios/docs/image/jpeg/2013-12/systeme-climatique.jpg">
            <a:extLst>
              <a:ext uri="{FF2B5EF4-FFF2-40B4-BE49-F238E27FC236}">
                <a16:creationId xmlns:a16="http://schemas.microsoft.com/office/drawing/2014/main" id="{A3CCA49A-1146-41F1-8F32-6A80FA559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607" y="2912899"/>
            <a:ext cx="5912991" cy="378431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Schéma descriptif de l'effet de serre | Download Scientific Diagram">
            <a:extLst>
              <a:ext uri="{FF2B5EF4-FFF2-40B4-BE49-F238E27FC236}">
                <a16:creationId xmlns:a16="http://schemas.microsoft.com/office/drawing/2014/main" id="{AA590896-47AB-4EB2-95EF-9672BD200E08}"/>
              </a:ext>
            </a:extLst>
          </p:cNvPr>
          <p:cNvSpPr>
            <a:spLocks noChangeAspect="1" noChangeArrowheads="1"/>
          </p:cNvSpPr>
          <p:nvPr/>
        </p:nvSpPr>
        <p:spPr bwMode="auto">
          <a:xfrm>
            <a:off x="3300918" y="633918"/>
            <a:ext cx="2947482" cy="29474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6" name="Picture 10" descr="Qu'est-ce que l'effet de serre? - Convention Citoyenne pour le Climat">
            <a:extLst>
              <a:ext uri="{FF2B5EF4-FFF2-40B4-BE49-F238E27FC236}">
                <a16:creationId xmlns:a16="http://schemas.microsoft.com/office/drawing/2014/main" id="{E445DA1B-F91A-4121-BD8E-5211658F8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266" y="856248"/>
            <a:ext cx="2056651" cy="20566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s émissions de gaz à effet de serre et l'empreinte carbone de la France -  notre-environnement">
            <a:extLst>
              <a:ext uri="{FF2B5EF4-FFF2-40B4-BE49-F238E27FC236}">
                <a16:creationId xmlns:a16="http://schemas.microsoft.com/office/drawing/2014/main" id="{C9B4266C-78FB-4EE1-AE66-2F02615C2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4057" y="1020743"/>
            <a:ext cx="3674089" cy="1892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26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88B1E61-AE8D-4E2D-A154-1A6EA6A116CF}"/>
              </a:ext>
            </a:extLst>
          </p:cNvPr>
          <p:cNvSpPr>
            <a:spLocks noGrp="1"/>
          </p:cNvSpPr>
          <p:nvPr>
            <p:ph idx="1"/>
          </p:nvPr>
        </p:nvSpPr>
        <p:spPr>
          <a:xfrm>
            <a:off x="0" y="138734"/>
            <a:ext cx="7855887" cy="536853"/>
          </a:xfrm>
        </p:spPr>
        <p:txBody>
          <a:bodyPr>
            <a:normAutofit fontScale="77500" lnSpcReduction="20000"/>
          </a:bodyPr>
          <a:lstStyle/>
          <a:p>
            <a:pPr marL="0" indent="0">
              <a:buNone/>
            </a:pPr>
            <a:r>
              <a:rPr lang="fr-FR" sz="3200" dirty="0"/>
              <a:t>Tempête Xynthia récit d’une catastrophe (fin février 2010).  </a:t>
            </a:r>
          </a:p>
        </p:txBody>
      </p:sp>
      <p:pic>
        <p:nvPicPr>
          <p:cNvPr id="8" name="Image 7">
            <a:extLst>
              <a:ext uri="{FF2B5EF4-FFF2-40B4-BE49-F238E27FC236}">
                <a16:creationId xmlns:a16="http://schemas.microsoft.com/office/drawing/2014/main" id="{65C62B2B-D614-4CD8-A0DB-DF9D5367FD46}"/>
              </a:ext>
            </a:extLst>
          </p:cNvPr>
          <p:cNvPicPr>
            <a:picLocks noChangeAspect="1"/>
          </p:cNvPicPr>
          <p:nvPr/>
        </p:nvPicPr>
        <p:blipFill>
          <a:blip r:embed="rId3"/>
          <a:stretch>
            <a:fillRect/>
          </a:stretch>
        </p:blipFill>
        <p:spPr>
          <a:xfrm>
            <a:off x="3610397" y="1437137"/>
            <a:ext cx="8076444" cy="3028666"/>
          </a:xfrm>
          <a:prstGeom prst="rect">
            <a:avLst/>
          </a:prstGeom>
        </p:spPr>
      </p:pic>
      <p:sp>
        <p:nvSpPr>
          <p:cNvPr id="11" name="Rectangle 10">
            <a:extLst>
              <a:ext uri="{FF2B5EF4-FFF2-40B4-BE49-F238E27FC236}">
                <a16:creationId xmlns:a16="http://schemas.microsoft.com/office/drawing/2014/main" id="{B83F336F-63D4-47C3-B6AA-FC2DF7B4F687}"/>
              </a:ext>
            </a:extLst>
          </p:cNvPr>
          <p:cNvSpPr/>
          <p:nvPr/>
        </p:nvSpPr>
        <p:spPr>
          <a:xfrm>
            <a:off x="4746393" y="4465623"/>
            <a:ext cx="6096000" cy="369332"/>
          </a:xfrm>
          <a:prstGeom prst="rect">
            <a:avLst/>
          </a:prstGeom>
        </p:spPr>
        <p:txBody>
          <a:bodyPr>
            <a:spAutoFit/>
          </a:bodyPr>
          <a:lstStyle/>
          <a:p>
            <a:pPr algn="ctr"/>
            <a:r>
              <a:rPr lang="fr-FR" dirty="0"/>
              <a:t>L’avant tempête</a:t>
            </a:r>
          </a:p>
        </p:txBody>
      </p:sp>
      <p:sp>
        <p:nvSpPr>
          <p:cNvPr id="12" name="Titre 1">
            <a:extLst>
              <a:ext uri="{FF2B5EF4-FFF2-40B4-BE49-F238E27FC236}">
                <a16:creationId xmlns:a16="http://schemas.microsoft.com/office/drawing/2014/main" id="{ACAC5749-6A16-42A8-949C-6E7AFEC6C304}"/>
              </a:ext>
            </a:extLst>
          </p:cNvPr>
          <p:cNvSpPr>
            <a:spLocks noGrp="1"/>
          </p:cNvSpPr>
          <p:nvPr>
            <p:ph type="title"/>
          </p:nvPr>
        </p:nvSpPr>
        <p:spPr>
          <a:xfrm>
            <a:off x="120397" y="1128408"/>
            <a:ext cx="3148959" cy="4601183"/>
          </a:xfrm>
        </p:spPr>
        <p:txBody>
          <a:bodyPr>
            <a:normAutofit/>
          </a:bodyPr>
          <a:lstStyle/>
          <a:p>
            <a:pPr algn="ctr"/>
            <a:r>
              <a:rPr lang="fr-FR" sz="3200" dirty="0"/>
              <a:t>Atelier </a:t>
            </a:r>
            <a:br>
              <a:rPr lang="fr-FR" sz="3200" dirty="0"/>
            </a:br>
            <a:r>
              <a:rPr lang="fr-FR" sz="2800" dirty="0"/>
              <a:t>« différents regards »</a:t>
            </a:r>
          </a:p>
        </p:txBody>
      </p:sp>
    </p:spTree>
    <p:extLst>
      <p:ext uri="{BB962C8B-B14F-4D97-AF65-F5344CB8AC3E}">
        <p14:creationId xmlns:p14="http://schemas.microsoft.com/office/powerpoint/2010/main" val="305867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88B1E61-AE8D-4E2D-A154-1A6EA6A116CF}"/>
              </a:ext>
            </a:extLst>
          </p:cNvPr>
          <p:cNvSpPr>
            <a:spLocks noGrp="1"/>
          </p:cNvSpPr>
          <p:nvPr>
            <p:ph idx="1"/>
          </p:nvPr>
        </p:nvSpPr>
        <p:spPr>
          <a:xfrm>
            <a:off x="218469" y="99912"/>
            <a:ext cx="7855887" cy="536853"/>
          </a:xfrm>
        </p:spPr>
        <p:txBody>
          <a:bodyPr>
            <a:normAutofit fontScale="77500" lnSpcReduction="20000"/>
          </a:bodyPr>
          <a:lstStyle/>
          <a:p>
            <a:pPr marL="0" indent="0">
              <a:buNone/>
            </a:pPr>
            <a:r>
              <a:rPr lang="fr-FR" sz="3200" dirty="0"/>
              <a:t>Tempête Xynthia récit d’une catastrophe (fin février 2010).  </a:t>
            </a:r>
          </a:p>
        </p:txBody>
      </p:sp>
      <p:pic>
        <p:nvPicPr>
          <p:cNvPr id="7" name="Image 6">
            <a:extLst>
              <a:ext uri="{FF2B5EF4-FFF2-40B4-BE49-F238E27FC236}">
                <a16:creationId xmlns:a16="http://schemas.microsoft.com/office/drawing/2014/main" id="{7D777B94-2DF6-47F3-9366-0F0CD28B4300}"/>
              </a:ext>
            </a:extLst>
          </p:cNvPr>
          <p:cNvPicPr>
            <a:picLocks noChangeAspect="1"/>
          </p:cNvPicPr>
          <p:nvPr/>
        </p:nvPicPr>
        <p:blipFill>
          <a:blip r:embed="rId3"/>
          <a:stretch>
            <a:fillRect/>
          </a:stretch>
        </p:blipFill>
        <p:spPr>
          <a:xfrm>
            <a:off x="318053" y="1621056"/>
            <a:ext cx="2888974" cy="14899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https://static1.mclcm.net/iod/images/v2/69/photo/339644/658x370_80_300_000000x30x0.jpg?ts=20200225173429">
            <a:extLst>
              <a:ext uri="{FF2B5EF4-FFF2-40B4-BE49-F238E27FC236}">
                <a16:creationId xmlns:a16="http://schemas.microsoft.com/office/drawing/2014/main" id="{FB8B80A8-2D12-4B0C-9C2C-849CAD528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268" y="1028584"/>
            <a:ext cx="4490698" cy="24637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tatic1.mclcm.net/iod/images/v2/69/photo/339647/658x370_80_300_000000x30x0.jpg?ts=20200225174232">
            <a:extLst>
              <a:ext uri="{FF2B5EF4-FFF2-40B4-BE49-F238E27FC236}">
                <a16:creationId xmlns:a16="http://schemas.microsoft.com/office/drawing/2014/main" id="{B8B4D849-471A-4A4E-B29C-0F85CCB9E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3520" y="3727007"/>
            <a:ext cx="4490699" cy="246374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ttps://climat-vendee.fr/v3/wp-content/uploads/Xynthia-Photo3.webp">
            <a:extLst>
              <a:ext uri="{FF2B5EF4-FFF2-40B4-BE49-F238E27FC236}">
                <a16:creationId xmlns:a16="http://schemas.microsoft.com/office/drawing/2014/main" id="{7A48CB4A-F677-42A7-960D-96397882D6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82" name="Picture 10" descr="Trois ans après Xynthia, Oléron a enfin les moyens de se protéger">
            <a:extLst>
              <a:ext uri="{FF2B5EF4-FFF2-40B4-BE49-F238E27FC236}">
                <a16:creationId xmlns:a16="http://schemas.microsoft.com/office/drawing/2014/main" id="{A1B9523A-E302-4C4D-B1CE-6B900EBF62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5849" y="4391157"/>
            <a:ext cx="3213558" cy="179959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rance 3, journée spéciale aujourd'hui : Xynthia, un an après. -  LeBlogTVNews">
            <a:extLst>
              <a:ext uri="{FF2B5EF4-FFF2-40B4-BE49-F238E27FC236}">
                <a16:creationId xmlns:a16="http://schemas.microsoft.com/office/drawing/2014/main" id="{4CCB82B2-3873-4982-BCB4-BDA5F4C981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5848" y="2381219"/>
            <a:ext cx="3213558" cy="179076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Île d'Oléron : un livre qui raconte le paysage littoral douze ans après  Xynthia">
            <a:extLst>
              <a:ext uri="{FF2B5EF4-FFF2-40B4-BE49-F238E27FC236}">
                <a16:creationId xmlns:a16="http://schemas.microsoft.com/office/drawing/2014/main" id="{865007B6-F8BD-4C79-8D02-C175834792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5848" y="133154"/>
            <a:ext cx="3213558" cy="21384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75E480D-CEC1-40D0-8D59-CFEFF0EF3A37}"/>
              </a:ext>
            </a:extLst>
          </p:cNvPr>
          <p:cNvSpPr/>
          <p:nvPr/>
        </p:nvSpPr>
        <p:spPr>
          <a:xfrm>
            <a:off x="1114948" y="3633604"/>
            <a:ext cx="1564848" cy="923330"/>
          </a:xfrm>
          <a:prstGeom prst="rect">
            <a:avLst/>
          </a:prstGeom>
        </p:spPr>
        <p:txBody>
          <a:bodyPr wrap="square">
            <a:spAutoFit/>
          </a:bodyPr>
          <a:lstStyle/>
          <a:p>
            <a:r>
              <a:rPr lang="fr-FR" sz="5400" b="1" dirty="0">
                <a:latin typeface="Segoe UI Emoji" panose="020B0502040204020203" pitchFamily="34" charset="0"/>
                <a:ea typeface="Times New Roman" panose="02020603050405020304" pitchFamily="18" charset="0"/>
                <a:cs typeface="Segoe UI Emoji" panose="020B0502040204020203" pitchFamily="34" charset="0"/>
              </a:rPr>
              <a:t>⚠️</a:t>
            </a:r>
            <a:endParaRPr lang="fr-FR" sz="5400" dirty="0"/>
          </a:p>
        </p:txBody>
      </p:sp>
    </p:spTree>
    <p:extLst>
      <p:ext uri="{BB962C8B-B14F-4D97-AF65-F5344CB8AC3E}">
        <p14:creationId xmlns:p14="http://schemas.microsoft.com/office/powerpoint/2010/main" val="3055395385"/>
      </p:ext>
    </p:extLst>
  </p:cSld>
  <p:clrMapOvr>
    <a:masterClrMapping/>
  </p:clrMapOvr>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Cadre</Template>
  <TotalTime>729</TotalTime>
  <Words>3076</Words>
  <Application>Microsoft Office PowerPoint</Application>
  <PresentationFormat>Grand écran</PresentationFormat>
  <Paragraphs>207</Paragraphs>
  <Slides>23</Slides>
  <Notes>22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Calibri</vt:lpstr>
      <vt:lpstr>Corbel</vt:lpstr>
      <vt:lpstr>Segoe UI Emoji</vt:lpstr>
      <vt:lpstr>Times New Roman</vt:lpstr>
      <vt:lpstr>Wingdings 2</vt:lpstr>
      <vt:lpstr>Cadre</vt:lpstr>
      <vt:lpstr>Programme Arriskua vers une culture du risque </vt:lpstr>
      <vt:lpstr>Introduction  (avec un stylo bleu)</vt:lpstr>
      <vt:lpstr>Et moi ?</vt:lpstr>
      <vt:lpstr>Atelier interactif</vt:lpstr>
      <vt:lpstr>Atelier interactif</vt:lpstr>
      <vt:lpstr>Atelier interactif</vt:lpstr>
      <vt:lpstr>Atelier interactif</vt:lpstr>
      <vt:lpstr>Atelier  « différents regards »</vt:lpstr>
      <vt:lpstr>Présentation PowerPoint</vt:lpstr>
      <vt:lpstr>Atelier  « différents regards »</vt:lpstr>
      <vt:lpstr>Atelier  « un rôle à jouer »</vt:lpstr>
      <vt:lpstr>Atelier  «  un rôle à jouer »</vt:lpstr>
      <vt:lpstr>Atelier  «  un rôle à jouer »</vt:lpstr>
      <vt:lpstr>Atelier  «  un rôle à jouer »</vt:lpstr>
      <vt:lpstr>Atelier  «  un rôle à jouer »</vt:lpstr>
      <vt:lpstr>Atelier  «  un rôle à jouer »</vt:lpstr>
      <vt:lpstr>Atelier  «  un rôle à jouer »</vt:lpstr>
      <vt:lpstr>Atelier  «  un rôle à jouer »</vt:lpstr>
      <vt:lpstr>Atelier  «  un rôle à jouer »</vt:lpstr>
      <vt:lpstr>Atelier  «  un rôle à jouer »</vt:lpstr>
      <vt:lpstr>Introduction  (avec un stylo vert)</vt:lpstr>
      <vt:lpstr>Et moi ?</vt:lpstr>
      <vt:lpstr>Merci de votre écoute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Arriskua vers une culture du risque</dc:title>
  <dc:creator>Margaux</dc:creator>
  <cp:lastModifiedBy>Margaux</cp:lastModifiedBy>
  <cp:revision>54</cp:revision>
  <dcterms:created xsi:type="dcterms:W3CDTF">2025-04-25T14:16:48Z</dcterms:created>
  <dcterms:modified xsi:type="dcterms:W3CDTF">2025-09-12T10:39:49Z</dcterms:modified>
</cp:coreProperties>
</file>