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20.jpg" ContentType="image/jpg"/>
  <Override PartName="/ppt/notesSlides/notesSlide9.xml" ContentType="application/vnd.openxmlformats-officedocument.presentationml.notesSlide+xml"/>
  <Override PartName="/ppt/media/image24.jpg" ContentType="image/jpg"/>
  <Override PartName="/ppt/media/image25.jpg" ContentType="image/jpg"/>
  <Override PartName="/ppt/media/image26.jpg" ContentType="image/jp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62" r:id="rId3"/>
    <p:sldId id="339" r:id="rId4"/>
    <p:sldId id="360" r:id="rId5"/>
    <p:sldId id="341" r:id="rId6"/>
    <p:sldId id="258" r:id="rId7"/>
    <p:sldId id="259" r:id="rId8"/>
    <p:sldId id="363" r:id="rId9"/>
    <p:sldId id="364" r:id="rId10"/>
    <p:sldId id="367" r:id="rId11"/>
    <p:sldId id="383" r:id="rId12"/>
    <p:sldId id="365" r:id="rId13"/>
    <p:sldId id="377" r:id="rId14"/>
    <p:sldId id="378" r:id="rId15"/>
    <p:sldId id="366" r:id="rId16"/>
    <p:sldId id="368" r:id="rId17"/>
    <p:sldId id="379" r:id="rId18"/>
    <p:sldId id="381" r:id="rId19"/>
    <p:sldId id="384" r:id="rId20"/>
    <p:sldId id="369" r:id="rId21"/>
    <p:sldId id="370" r:id="rId22"/>
    <p:sldId id="371" r:id="rId23"/>
    <p:sldId id="372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4" r:id="rId32"/>
    <p:sldId id="285" r:id="rId33"/>
    <p:sldId id="286" r:id="rId34"/>
    <p:sldId id="287" r:id="rId35"/>
    <p:sldId id="288" r:id="rId36"/>
    <p:sldId id="289" r:id="rId37"/>
    <p:sldId id="373" r:id="rId38"/>
    <p:sldId id="374" r:id="rId39"/>
    <p:sldId id="375" r:id="rId40"/>
    <p:sldId id="291" r:id="rId41"/>
    <p:sldId id="292" r:id="rId42"/>
    <p:sldId id="293" r:id="rId43"/>
    <p:sldId id="294" r:id="rId44"/>
    <p:sldId id="295" r:id="rId45"/>
    <p:sldId id="385" r:id="rId46"/>
    <p:sldId id="354" r:id="rId47"/>
    <p:sldId id="260" r:id="rId48"/>
    <p:sldId id="376" r:id="rId49"/>
    <p:sldId id="386" r:id="rId50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8EC1B-F6B6-45F2-AA30-3D6BD1CE07E9}" styleName="">
    <a:wholeTbl>
      <a:tcStyle>
        <a:tcBdr/>
      </a:tcStyle>
    </a:wholeTbl>
    <a:band1H>
      <a:tcStyle>
        <a:tcBdr/>
      </a:tcStyle>
    </a:band1H>
    <a:band1V>
      <a:tcStyle>
        <a:tcBdr/>
      </a:tcStyle>
    </a:band1V>
    <a:lastCol>
      <a:tcStyle>
        <a:tcBdr/>
      </a:tcStyle>
    </a:lastCol>
    <a:firstCol>
      <a:tcStyle>
        <a:tcBdr/>
      </a:tcStyle>
    </a:firstCol>
    <a:lastRow>
      <a:tcStyle>
        <a:tcBdr/>
      </a:tcStyle>
    </a:lastRow>
    <a:firstRow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872" autoAdjust="0"/>
  </p:normalViewPr>
  <p:slideViewPr>
    <p:cSldViewPr snapToGrid="0">
      <p:cViewPr varScale="1">
        <p:scale>
          <a:sx n="88" d="100"/>
          <a:sy n="88" d="100"/>
        </p:scale>
        <p:origin x="20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7BBC067-E743-43E9-97E3-BCB1E621FBD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BF639D-1B1E-4EF5-8321-5352B31DEC8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8F3860-C9FE-421C-952C-AC8F7A0D875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25FA2C-A21F-4BDB-8A48-0F0EC77E417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14E465-47AC-41B3-B991-F75BA101BDA5}" type="slidenum">
              <a:t>‹N°›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3051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F14200B-59BB-4E54-9AFD-0CCD1FBC9C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5999" y="812517"/>
            <a:ext cx="7127281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5CEEDA5-4865-461E-BC97-F00833CE0B4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3ED31EAE-DD86-47F3-810B-4C362A7FC05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B7F629-2E1C-48F8-8CB9-84F3C290A78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0484F0-952E-4539-8B36-A8706081B98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BEEB9C-250E-4077-9A5D-40DCEED156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9E06374D-2A79-43DA-888B-9A8F57E38CE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63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D2FD313-E08D-4DDA-A549-321C5BEE1CE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0788A89-3117-4863-AC74-F90CED2F161D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A827A19E-8987-487F-9FF1-D8E0B02DEC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5F8D455-E766-46B6-945D-E6DA235AF4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8F5BCF6-3268-4CC9-BC37-5BB52FEA2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442256C-68D8-41FC-BD8E-AD5C9C1123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fr-FR"/>
              <a:t>Images sur biorender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94C738-E201-4B87-BD3E-71D9C67B8A3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A83367-A2E6-4609-B041-0C0A5DCDC7F5}" type="slidenum">
              <a:t>46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2211350B-0923-400D-8A7C-3CA464BA2D1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3466D4-7751-4F1D-9E98-3DC033DFF0F2}" type="slidenum">
              <a:t>47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29C82112-CACB-4ABF-8F7B-DB50797147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8D5C69A-357A-457E-8768-ED86FBF04F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06374D-2A79-43DA-888B-9A8F57E38CE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790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B1B768C-82C6-4E4D-9F85-73C07C47DD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EA1F3B4-FF22-491A-87AC-1504A7B14F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fr-FR" dirty="0"/>
              <a:t>Il faut attendre la 13</a:t>
            </a:r>
            <a:r>
              <a:rPr lang="fr-FR" baseline="30000" dirty="0"/>
              <a:t>ème</a:t>
            </a:r>
            <a:r>
              <a:rPr lang="fr-FR" dirty="0"/>
              <a:t> pour voir un peu de positif et mais ce sont plutôt des images zen  pour apprendre à le gérer 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1629EA-0F3D-40BB-92B9-B1EE3A71C52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B8FD3D3-BBF1-4372-ACCE-C0EE8CC1CA28}" type="slidenum">
              <a:t>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Foire aux questions avec les élèves</a:t>
            </a:r>
          </a:p>
          <a:p>
            <a:r>
              <a:rPr lang="fr-FR" dirty="0"/>
              <a:t>On tentera d’y répondre lors du chapitre ou bien lors de la conception de leurs protocoles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06374D-2A79-43DA-888B-9A8F57E38CE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79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 : mais ce sera fait avec les Q de élèves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06374D-2A79-43DA-888B-9A8F57E38CE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309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B01778B-0405-4336-8957-38F261984C7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1C19E2-4131-4797-9373-90872405F396}" type="slidenum">
              <a:t>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0256FBAA-ACC8-4B4A-BC7D-D1ECE4FE8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53CCE858-9F61-43CF-B623-4FC8BDC5D7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FB3BF490-7419-47D2-8669-C450F40F859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B2182CB-303B-4C3D-B9A9-F2B04CCB23E0}" type="slidenum">
              <a:t>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425B2BC7-5446-4DF9-9387-A8322FA444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195409A7-3BFB-4210-9601-5F98A4E2C4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dirty="0"/>
              <a:t>Pour le prof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06374D-2A79-43DA-888B-9A8F57E38CE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312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06374D-2A79-43DA-888B-9A8F57E38CE9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48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64DB0D-9E15-4B93-88E1-C114BE7474A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2B5EDA-66FA-4B3E-8173-B2464D1C78A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13CAD2-D90A-4F00-A4D4-2988D6DB0E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D2D52D-75E1-40EE-BFE7-7672F31F81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F93EEC-0BD6-4D3A-9D2C-172E3DCA7D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E5A148-4298-44CF-A68D-125C7E2A6EA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93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A16913-8110-404B-AC9C-608E406202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632EFB-2ABF-4C7C-BDFA-55DA5B4B6CD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1BED9D-99C7-4914-A002-F647EE1153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393672-6B3A-471F-92C8-F416961DF3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C41C95-1F1D-43F7-B651-A736F92AFD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8B307-D897-4AEF-8BE6-A4E77F5FCDB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71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D85EC3C-9107-4608-AFA9-288E453BA29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50775F-F912-4852-B8D3-6968012C760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227CE2-908F-45CE-9D3E-A93F8AD01A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8BA782-3AB0-41BD-9326-9C28E78868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C3E74C-C3E2-4085-A647-9B14E713F5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1DCCE9-9662-4CBA-A7FF-71719C775AC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140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980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7926C-FBF4-4A26-84D3-5B0B5FB887D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6A22BB-A71D-4B6C-9749-66D33DEE4AE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0DB24F-D400-4E8F-8932-94F582C00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8E3F1F-4B9D-4AE4-9801-FDAF4906BF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9FA6FB-741D-4FC4-93F4-D475B90628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6BD0B9-DB8E-4FD8-BD42-968285797B5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26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E833-1D87-4287-B0A6-F1FB26E599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082CF6-C25B-4C28-B351-72583D60BF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A93114-682D-4423-9EFD-C2A72F1BA4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06681A-B7BD-4BFC-AF95-0C66073F88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E3EC22-B913-46C3-836E-46BDADE3BD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23CB7D-3B83-4858-8ECD-BF7CE54D85D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44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F8010-FB2B-4A12-8926-B431451C25B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66AB13-BDDE-4B8B-BFA6-02D87DD470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1DBE49-B30D-49A7-9975-BDD4E8AA1E5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247CB0-BA9E-4CAA-8739-F3E9202D2F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65A879-868A-4E32-A9CA-4F88241C44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EDC7D4-03F7-4CA5-A665-77B19B8F68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EF3D11-9950-457D-9BF0-E9A91362F03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67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05A7E6-1880-4D0A-B9DA-458BE11369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48BE6D-6CA0-4964-A3A4-239C5F0D77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ED56E0-87B5-43B6-9B81-E9A569661E3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F4229C2-28C2-4BEF-A310-56F9D2890F3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C03102-6973-4F6D-BC87-CC4457391BA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2822AE-1A43-4F68-914D-6171F94F82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AB84BAD-06FB-4E63-A320-76A7BBCD26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16E74C3-D8DD-45E4-88A5-7F56528687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03F619-2188-41CB-8938-A48715819E5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90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1A672E-D13C-4F56-B4EE-539C4F2910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97F312-6DD2-4D50-97DC-78C7096E0B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6FA935-09C9-4EB1-A5BB-27235F273F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EAE904-A4BE-4B76-AA99-B1AA65D22B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0C5CE3-25E7-46A8-BB8B-F4ACB6E3597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43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63E95A-41CC-43C2-893E-74497C95B8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9B27FC-46DA-4666-AB5D-A466570E7F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24DEB0-26E1-434B-B2B4-E66D48619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B19693-859C-4C0F-AAA2-346394C45C3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1314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BEAB7C-64F5-40B6-A76A-77D7E7C989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C3FA05-60E9-48EC-BDD4-73B88B32D2F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88986B-1D9D-49DD-8ED2-3DEB2E8571E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368624-5B49-4300-8BCB-26921C81A7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3DBA5F-DB5D-4306-816B-033816B33C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FA65C5-C18E-44B1-A528-0D63A70BD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307891-8024-4F93-972A-2354A18936C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3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379D8-2C6F-41D9-848D-0063BC7BFF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5917CEE-288A-4A6E-9D7E-C6B2D26D768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32564A-DB92-46B3-8320-2C12D4DAF81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D545F5-FA06-423B-8212-8702D448F83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4091A1-9F83-49F6-8697-C58F8531E1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9E6F55-D020-4712-88B0-C2F54E14BA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2A91FF-0D6C-484D-A50F-537D46F60F0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3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4B56702-2531-412D-A22A-A0F67C0E71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0C6F7B-9ECB-4879-B9E0-D936223430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D7A8D9-910B-4720-8412-700C09B6AA9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92FB23-3F74-48CD-B4E6-7BCE5E0EAF3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45B4F6-66C8-4A91-B5D3-1A033C907B6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0F5394F3-3072-42BF-9099-C6BBCB05AA1B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2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lecerveau.mcgill.ca/flash/i/i_04/i_04_cr/i_04_cr_peu/i_04_cr_peu.html" TargetMode="External"/><Relationship Id="rId2" Type="http://schemas.openxmlformats.org/officeDocument/2006/relationships/hyperlink" Target="https://youtu.be/HE1I2DB-5g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vtanim.fr/Stress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4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jouet, petit, herbe, tenant&#10;&#10;Description générée automatiquement">
            <a:extLst>
              <a:ext uri="{FF2B5EF4-FFF2-40B4-BE49-F238E27FC236}">
                <a16:creationId xmlns:a16="http://schemas.microsoft.com/office/drawing/2014/main" id="{ECF89A86-86DE-485D-B96F-DF7F480439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7" r="2" b="5225"/>
          <a:stretch/>
        </p:blipFill>
        <p:spPr>
          <a:xfrm>
            <a:off x="20" y="10"/>
            <a:ext cx="10080605" cy="567054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3A0F6A3-36B1-FEE9-9D4A-829529BC9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Le stress aigu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05F8F7D-731C-004F-14EE-2982AA706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/>
              <a:t>un ensemble de réponses adaptatives face à une situation stressante</a:t>
            </a:r>
          </a:p>
        </p:txBody>
      </p:sp>
    </p:spTree>
    <p:extLst>
      <p:ext uri="{BB962C8B-B14F-4D97-AF65-F5344CB8AC3E}">
        <p14:creationId xmlns:p14="http://schemas.microsoft.com/office/powerpoint/2010/main" val="210438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3AEB6C1-141A-88CF-C428-044A259EF1F5}"/>
              </a:ext>
            </a:extLst>
          </p:cNvPr>
          <p:cNvSpPr txBox="1"/>
          <p:nvPr/>
        </p:nvSpPr>
        <p:spPr>
          <a:xfrm>
            <a:off x="2520043" y="886252"/>
            <a:ext cx="5040084" cy="3898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Etymologie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: </a:t>
            </a:r>
          </a:p>
          <a:p>
            <a:pPr>
              <a:lnSpc>
                <a:spcPct val="107000"/>
              </a:lnSpc>
            </a:pP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Empr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à l'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angl.stress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« force, contrainte, effort, tension » att.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le XIVe s. </a:t>
            </a:r>
          </a:p>
          <a:p>
            <a:pPr>
              <a:lnSpc>
                <a:spcPct val="107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 latin 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stringere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(« serrer, comprimer, resserrer »).</a:t>
            </a:r>
          </a:p>
          <a:p>
            <a:pPr>
              <a:lnSpc>
                <a:spcPct val="107000"/>
              </a:lnSpc>
            </a:pPr>
            <a:r>
              <a:rPr lang="fr-FR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1953 (Garnier et Delamare, 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Dict. des termes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techn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de méd.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16</a:t>
            </a:r>
            <a:r>
              <a:rPr lang="fr-FR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éd., p. 1065: </a:t>
            </a:r>
          </a:p>
          <a:p>
            <a:pPr>
              <a:lnSpc>
                <a:spcPct val="107000"/>
              </a:lnSpc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Stress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Terme exprimant à la fois l'agression subie par l'organisme et la réaction de ce dernier).</a:t>
            </a:r>
          </a:p>
          <a:p>
            <a:pPr>
              <a:lnSpc>
                <a:spcPct val="107000"/>
              </a:lnSpc>
            </a:pPr>
            <a:r>
              <a:rPr lang="fr-FR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Rq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: 1959 : Le Comité consultatif de la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lang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sc. de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l'Ac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des Sc. avait proposé de remplacer cet anglicisme par 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agression.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Mais ce ne sera pas validé</a:t>
            </a:r>
          </a:p>
        </p:txBody>
      </p:sp>
    </p:spTree>
    <p:extLst>
      <p:ext uri="{BB962C8B-B14F-4D97-AF65-F5344CB8AC3E}">
        <p14:creationId xmlns:p14="http://schemas.microsoft.com/office/powerpoint/2010/main" val="473299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4B003D0-6EFF-C52C-C81B-41FAE3AEA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6699"/>
            <a:ext cx="10080625" cy="461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03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74CA2A3-BF6B-1D92-68CE-CCD86BCC7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92"/>
            <a:ext cx="10080625" cy="481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48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49DAFD4-9666-FC63-9F5C-6FBED7F138D8}"/>
              </a:ext>
            </a:extLst>
          </p:cNvPr>
          <p:cNvSpPr txBox="1"/>
          <p:nvPr/>
        </p:nvSpPr>
        <p:spPr>
          <a:xfrm>
            <a:off x="315685" y="3023524"/>
            <a:ext cx="94492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J’observe que la zone du cerveau activée pendant l’écoute d’une musique terrifiante et pas pendant l’écoute d’une musique neutre correspond à deux petites zones situées à la base de chaque hémisphère. </a:t>
            </a:r>
          </a:p>
          <a:p>
            <a:endParaRPr lang="fr-FR" dirty="0"/>
          </a:p>
          <a:p>
            <a:r>
              <a:rPr lang="fr-FR" dirty="0"/>
              <a:t>Or, je sais que cette zone correspond à l’amygdale qui fait partie du système limbique et est impliquée dans la gestion des émotions. (voir doc) </a:t>
            </a:r>
          </a:p>
          <a:p>
            <a:endParaRPr lang="fr-FR" dirty="0"/>
          </a:p>
          <a:p>
            <a:r>
              <a:rPr lang="fr-FR" dirty="0"/>
              <a:t>J’en </a:t>
            </a:r>
            <a:r>
              <a:rPr lang="fr-FR" dirty="0" err="1"/>
              <a:t>conclUE</a:t>
            </a:r>
            <a:r>
              <a:rPr lang="fr-FR" dirty="0"/>
              <a:t> donc que l’amygdale est impliquée dans le stress </a:t>
            </a:r>
            <a:r>
              <a:rPr lang="fr-FR" dirty="0" err="1"/>
              <a:t>aigU</a:t>
            </a:r>
            <a:endParaRPr lang="fr-F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0443774-F396-2D6F-01F3-B326242B1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189" y="444788"/>
            <a:ext cx="2647497" cy="242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FDBE122-DD0D-E1F6-BEA2-BC45D8CE6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55" y="198664"/>
            <a:ext cx="38100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130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DA78E76-967E-589E-BC30-8C4CDFEA9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95" y="0"/>
            <a:ext cx="965143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12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B70C583-4CA9-64F4-4938-459DD93C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29" y="0"/>
            <a:ext cx="9442166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85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fficeArt object">
            <a:extLst>
              <a:ext uri="{FF2B5EF4-FFF2-40B4-BE49-F238E27FC236}">
                <a16:creationId xmlns:a16="http://schemas.microsoft.com/office/drawing/2014/main" id="{0EB1A844-5B01-128D-73BA-F4BFCBAB61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05603" y="314778"/>
            <a:ext cx="5669417" cy="53557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968240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5EF4F1D-A036-7B93-F7E7-7EE624835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583" y="1049969"/>
            <a:ext cx="5720217" cy="432303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10C7CE-CC39-4A9A-53E6-43E7E104B097}"/>
              </a:ext>
            </a:extLst>
          </p:cNvPr>
          <p:cNvSpPr txBox="1"/>
          <p:nvPr/>
        </p:nvSpPr>
        <p:spPr>
          <a:xfrm>
            <a:off x="348344" y="167778"/>
            <a:ext cx="7761514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Exploiter le dossier documentaire afin de comprendre les mécanismes mis en jeu lors de la réponse tardive à l’agent </a:t>
            </a:r>
            <a:r>
              <a:rPr lang="fr-FR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stresseur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 compléter le schéma bilan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85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png">
            <a:extLst>
              <a:ext uri="{FF2B5EF4-FFF2-40B4-BE49-F238E27FC236}">
                <a16:creationId xmlns:a16="http://schemas.microsoft.com/office/drawing/2014/main" id="{33BD0122-569F-6517-219D-9051965552F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66408" y="372472"/>
            <a:ext cx="2947807" cy="49256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2180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B2A769-E3F0-432C-A4D8-0CFB55D404FD}"/>
              </a:ext>
            </a:extLst>
          </p:cNvPr>
          <p:cNvSpPr txBox="1">
            <a:spLocks/>
          </p:cNvSpPr>
          <p:nvPr/>
        </p:nvSpPr>
        <p:spPr>
          <a:xfrm>
            <a:off x="621631" y="2569920"/>
            <a:ext cx="8628041" cy="2398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 anchorCtr="1" compatLnSpc="1">
            <a:norm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</a:defRPr>
            </a:lvl1pPr>
          </a:lstStyle>
          <a:p>
            <a:pPr hangingPunct="1">
              <a:lnSpc>
                <a:spcPct val="90000"/>
              </a:lnSpc>
              <a:spcBef>
                <a:spcPct val="0"/>
              </a:spcBef>
            </a:pPr>
            <a:endParaRPr lang="en-US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E02CE8E-A38F-4AE2-8590-B6D939F58296}"/>
              </a:ext>
            </a:extLst>
          </p:cNvPr>
          <p:cNvSpPr txBox="1">
            <a:spLocks/>
          </p:cNvSpPr>
          <p:nvPr/>
        </p:nvSpPr>
        <p:spPr>
          <a:xfrm>
            <a:off x="137443" y="1217931"/>
            <a:ext cx="9805737" cy="2398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 anchorCtr="1" compatLnSpc="1">
            <a:normAutofit lnSpcReduction="10000"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</a:defRPr>
            </a:lvl1pPr>
          </a:lstStyle>
          <a:p>
            <a:pPr hangingPunct="1">
              <a:lnSpc>
                <a:spcPct val="90000"/>
              </a:lnSpc>
              <a:spcBef>
                <a:spcPct val="0"/>
              </a:spcBef>
            </a:pPr>
            <a:r>
              <a:rPr lang="en-US" sz="49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Thème</a:t>
            </a:r>
            <a:r>
              <a:rPr lang="en-US" sz="4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: Corps </a:t>
            </a:r>
            <a:r>
              <a:rPr lang="en-US" sz="49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humain</a:t>
            </a:r>
            <a:r>
              <a:rPr lang="en-US" sz="4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 santé</a:t>
            </a:r>
            <a:br>
              <a:rPr 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3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3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3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Comportements</a:t>
            </a:r>
            <a:r>
              <a:rPr lang="en-US" sz="43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 stress : </a:t>
            </a:r>
            <a:br>
              <a:rPr lang="en-US" sz="43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3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vers</a:t>
            </a:r>
            <a:r>
              <a:rPr lang="en-US" sz="43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3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une</a:t>
            </a:r>
            <a:r>
              <a:rPr lang="en-US" sz="43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vision </a:t>
            </a:r>
            <a:r>
              <a:rPr lang="en-US" sz="43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intégrée</a:t>
            </a:r>
            <a:r>
              <a:rPr lang="en-US" sz="43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3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l’organisme</a:t>
            </a:r>
            <a:r>
              <a:rPr lang="en-US" sz="43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46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1657089-03D2-E66D-5C09-954E102F6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5" y="0"/>
            <a:ext cx="963993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96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8D25EB7-343F-007A-C97E-E3DF513CF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60" y="0"/>
            <a:ext cx="9609904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96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A12476-F6DB-EF5E-01F9-E000AA39D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0" y="0"/>
            <a:ext cx="9709604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03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1437119-8661-2F04-80E1-961C3079D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02" y="0"/>
            <a:ext cx="9686821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69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2138" y="4954217"/>
            <a:ext cx="2016125" cy="672042"/>
          </a:xfrm>
          <a:custGeom>
            <a:avLst/>
            <a:gdLst/>
            <a:ahLst/>
            <a:cxnLst/>
            <a:rect l="l" t="t" r="r" b="b"/>
            <a:pathLst>
              <a:path w="2438400" h="812800">
                <a:moveTo>
                  <a:pt x="2438400" y="0"/>
                </a:moveTo>
                <a:lnTo>
                  <a:pt x="0" y="0"/>
                </a:lnTo>
                <a:lnTo>
                  <a:pt x="0" y="812800"/>
                </a:lnTo>
                <a:lnTo>
                  <a:pt x="2438400" y="812800"/>
                </a:lnTo>
                <a:lnTo>
                  <a:pt x="24384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" name="object 3"/>
          <p:cNvSpPr txBox="1"/>
          <p:nvPr/>
        </p:nvSpPr>
        <p:spPr>
          <a:xfrm>
            <a:off x="4439464" y="23201"/>
            <a:ext cx="1438589" cy="31594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algn="ctr">
              <a:spcBef>
                <a:spcPts val="83"/>
              </a:spcBef>
            </a:pP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Stimulus,</a:t>
            </a:r>
            <a:r>
              <a:rPr sz="992" i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agent </a:t>
            </a:r>
            <a:r>
              <a:rPr sz="992" i="1" spc="-4" dirty="0">
                <a:solidFill>
                  <a:srgbClr val="FF0000"/>
                </a:solidFill>
                <a:latin typeface="Arial"/>
                <a:cs typeface="Arial"/>
              </a:rPr>
              <a:t>stresseur</a:t>
            </a:r>
            <a:endParaRPr sz="992">
              <a:latin typeface="Arial"/>
              <a:cs typeface="Arial"/>
            </a:endParaRPr>
          </a:p>
          <a:p>
            <a:pPr marL="525" algn="ctr"/>
            <a:r>
              <a:rPr sz="992" b="1" spc="-4" dirty="0">
                <a:solidFill>
                  <a:srgbClr val="FF0000"/>
                </a:solidFill>
                <a:latin typeface="Arial"/>
                <a:cs typeface="Arial"/>
              </a:rPr>
              <a:t>Perception</a:t>
            </a:r>
            <a:r>
              <a:rPr sz="992" b="1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992" b="1" spc="-8" dirty="0">
                <a:solidFill>
                  <a:srgbClr val="FF0000"/>
                </a:solidFill>
                <a:latin typeface="Arial"/>
                <a:cs typeface="Arial"/>
              </a:rPr>
              <a:t> stress</a:t>
            </a:r>
            <a:endParaRPr sz="99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8537" y="5450986"/>
            <a:ext cx="2421975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SCHEMA</a:t>
            </a:r>
            <a:r>
              <a:rPr sz="1158" b="1" u="sng" spc="-7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58" b="1" u="sng" spc="-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BILAN</a:t>
            </a:r>
            <a:r>
              <a:rPr sz="1158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58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1158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58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STRESS</a:t>
            </a:r>
            <a:r>
              <a:rPr sz="1158" b="1" u="sng" spc="-7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58" b="1" u="sng" spc="-1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AIGU</a:t>
            </a:r>
            <a:endParaRPr sz="1158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1985" y="2884628"/>
            <a:ext cx="1707406" cy="401125"/>
          </a:xfrm>
          <a:custGeom>
            <a:avLst/>
            <a:gdLst/>
            <a:ahLst/>
            <a:cxnLst/>
            <a:rect l="l" t="t" r="r" b="b"/>
            <a:pathLst>
              <a:path w="2065020" h="485139">
                <a:moveTo>
                  <a:pt x="0" y="485140"/>
                </a:moveTo>
                <a:lnTo>
                  <a:pt x="2065019" y="485140"/>
                </a:lnTo>
                <a:lnTo>
                  <a:pt x="2065019" y="0"/>
                </a:lnTo>
                <a:lnTo>
                  <a:pt x="0" y="0"/>
                </a:lnTo>
                <a:lnTo>
                  <a:pt x="0" y="485140"/>
                </a:lnTo>
                <a:close/>
              </a:path>
            </a:pathLst>
          </a:custGeom>
          <a:ln w="28575">
            <a:solidFill>
              <a:srgbClr val="E26C09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6" name="object 6"/>
          <p:cNvSpPr/>
          <p:nvPr/>
        </p:nvSpPr>
        <p:spPr>
          <a:xfrm>
            <a:off x="5614698" y="1855564"/>
            <a:ext cx="1276879" cy="298218"/>
          </a:xfrm>
          <a:custGeom>
            <a:avLst/>
            <a:gdLst/>
            <a:ahLst/>
            <a:cxnLst/>
            <a:rect l="l" t="t" r="r" b="b"/>
            <a:pathLst>
              <a:path w="1544320" h="360680">
                <a:moveTo>
                  <a:pt x="0" y="360679"/>
                </a:moveTo>
                <a:lnTo>
                  <a:pt x="1544320" y="360679"/>
                </a:lnTo>
                <a:lnTo>
                  <a:pt x="1544320" y="0"/>
                </a:lnTo>
                <a:lnTo>
                  <a:pt x="0" y="0"/>
                </a:lnTo>
                <a:lnTo>
                  <a:pt x="0" y="360679"/>
                </a:lnTo>
                <a:close/>
              </a:path>
            </a:pathLst>
          </a:custGeom>
          <a:ln w="28575">
            <a:solidFill>
              <a:srgbClr val="538DD3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7" name="object 7"/>
          <p:cNvSpPr/>
          <p:nvPr/>
        </p:nvSpPr>
        <p:spPr>
          <a:xfrm>
            <a:off x="5240875" y="4155207"/>
            <a:ext cx="1598198" cy="235215"/>
          </a:xfrm>
          <a:custGeom>
            <a:avLst/>
            <a:gdLst/>
            <a:ahLst/>
            <a:cxnLst/>
            <a:rect l="l" t="t" r="r" b="b"/>
            <a:pathLst>
              <a:path w="1932940" h="284479">
                <a:moveTo>
                  <a:pt x="0" y="284480"/>
                </a:moveTo>
                <a:lnTo>
                  <a:pt x="1932939" y="284480"/>
                </a:lnTo>
                <a:lnTo>
                  <a:pt x="1932939" y="0"/>
                </a:lnTo>
                <a:lnTo>
                  <a:pt x="0" y="0"/>
                </a:lnTo>
                <a:lnTo>
                  <a:pt x="0" y="284480"/>
                </a:lnTo>
                <a:close/>
              </a:path>
            </a:pathLst>
          </a:custGeom>
          <a:ln w="2857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8" name="object 8"/>
          <p:cNvSpPr/>
          <p:nvPr/>
        </p:nvSpPr>
        <p:spPr>
          <a:xfrm>
            <a:off x="3989197" y="4161507"/>
            <a:ext cx="856852" cy="214212"/>
          </a:xfrm>
          <a:custGeom>
            <a:avLst/>
            <a:gdLst/>
            <a:ahLst/>
            <a:cxnLst/>
            <a:rect l="l" t="t" r="r" b="b"/>
            <a:pathLst>
              <a:path w="1036320" h="259079">
                <a:moveTo>
                  <a:pt x="0" y="259079"/>
                </a:moveTo>
                <a:lnTo>
                  <a:pt x="1036320" y="259079"/>
                </a:lnTo>
                <a:lnTo>
                  <a:pt x="1036320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9" name="object 9"/>
          <p:cNvSpPr/>
          <p:nvPr/>
        </p:nvSpPr>
        <p:spPr>
          <a:xfrm>
            <a:off x="2685015" y="4161507"/>
            <a:ext cx="898856" cy="214212"/>
          </a:xfrm>
          <a:custGeom>
            <a:avLst/>
            <a:gdLst/>
            <a:ahLst/>
            <a:cxnLst/>
            <a:rect l="l" t="t" r="r" b="b"/>
            <a:pathLst>
              <a:path w="1087120" h="259079">
                <a:moveTo>
                  <a:pt x="0" y="259079"/>
                </a:moveTo>
                <a:lnTo>
                  <a:pt x="1087119" y="259079"/>
                </a:lnTo>
                <a:lnTo>
                  <a:pt x="1087119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0" name="object 10"/>
          <p:cNvSpPr/>
          <p:nvPr/>
        </p:nvSpPr>
        <p:spPr>
          <a:xfrm>
            <a:off x="1469040" y="4146806"/>
            <a:ext cx="913557" cy="228914"/>
          </a:xfrm>
          <a:custGeom>
            <a:avLst/>
            <a:gdLst/>
            <a:ahLst/>
            <a:cxnLst/>
            <a:rect l="l" t="t" r="r" b="b"/>
            <a:pathLst>
              <a:path w="1104900" h="276860">
                <a:moveTo>
                  <a:pt x="0" y="276860"/>
                </a:moveTo>
                <a:lnTo>
                  <a:pt x="1104900" y="276860"/>
                </a:lnTo>
                <a:lnTo>
                  <a:pt x="11049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1" name="object 11"/>
          <p:cNvSpPr/>
          <p:nvPr/>
        </p:nvSpPr>
        <p:spPr>
          <a:xfrm>
            <a:off x="1428088" y="4443975"/>
            <a:ext cx="913557" cy="804349"/>
          </a:xfrm>
          <a:custGeom>
            <a:avLst/>
            <a:gdLst/>
            <a:ahLst/>
            <a:cxnLst/>
            <a:rect l="l" t="t" r="r" b="b"/>
            <a:pathLst>
              <a:path w="1104900" h="972820">
                <a:moveTo>
                  <a:pt x="0" y="972820"/>
                </a:moveTo>
                <a:lnTo>
                  <a:pt x="1104900" y="972820"/>
                </a:lnTo>
                <a:lnTo>
                  <a:pt x="110490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2" name="object 12"/>
          <p:cNvSpPr/>
          <p:nvPr/>
        </p:nvSpPr>
        <p:spPr>
          <a:xfrm>
            <a:off x="2562159" y="4443975"/>
            <a:ext cx="1119369" cy="804349"/>
          </a:xfrm>
          <a:custGeom>
            <a:avLst/>
            <a:gdLst/>
            <a:ahLst/>
            <a:cxnLst/>
            <a:rect l="l" t="t" r="r" b="b"/>
            <a:pathLst>
              <a:path w="1353820" h="972820">
                <a:moveTo>
                  <a:pt x="0" y="972820"/>
                </a:moveTo>
                <a:lnTo>
                  <a:pt x="1353820" y="972820"/>
                </a:lnTo>
                <a:lnTo>
                  <a:pt x="135382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3" name="object 13"/>
          <p:cNvSpPr/>
          <p:nvPr/>
        </p:nvSpPr>
        <p:spPr>
          <a:xfrm>
            <a:off x="3845338" y="4443975"/>
            <a:ext cx="1194974" cy="804349"/>
          </a:xfrm>
          <a:custGeom>
            <a:avLst/>
            <a:gdLst/>
            <a:ahLst/>
            <a:cxnLst/>
            <a:rect l="l" t="t" r="r" b="b"/>
            <a:pathLst>
              <a:path w="1445260" h="972820">
                <a:moveTo>
                  <a:pt x="0" y="972820"/>
                </a:moveTo>
                <a:lnTo>
                  <a:pt x="1445260" y="972820"/>
                </a:lnTo>
                <a:lnTo>
                  <a:pt x="144526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4" name="object 14"/>
          <p:cNvSpPr/>
          <p:nvPr/>
        </p:nvSpPr>
        <p:spPr>
          <a:xfrm>
            <a:off x="5451938" y="4464976"/>
            <a:ext cx="1119369" cy="804349"/>
          </a:xfrm>
          <a:custGeom>
            <a:avLst/>
            <a:gdLst/>
            <a:ahLst/>
            <a:cxnLst/>
            <a:rect l="l" t="t" r="r" b="b"/>
            <a:pathLst>
              <a:path w="1353820" h="972820">
                <a:moveTo>
                  <a:pt x="0" y="972820"/>
                </a:moveTo>
                <a:lnTo>
                  <a:pt x="1353820" y="972820"/>
                </a:lnTo>
                <a:lnTo>
                  <a:pt x="135382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5" name="object 15"/>
          <p:cNvSpPr txBox="1"/>
          <p:nvPr/>
        </p:nvSpPr>
        <p:spPr>
          <a:xfrm>
            <a:off x="6781635" y="4918972"/>
            <a:ext cx="640015" cy="707287"/>
          </a:xfrm>
          <a:prstGeom prst="rect">
            <a:avLst/>
          </a:prstGeom>
        </p:spPr>
        <p:txBody>
          <a:bodyPr vert="horz" wrap="square" lIns="0" tIns="18901" rIns="0" bIns="0" rtlCol="0">
            <a:spAutoFit/>
          </a:bodyPr>
          <a:lstStyle/>
          <a:p>
            <a:pPr marL="10500" marR="4200" indent="6300">
              <a:lnSpc>
                <a:spcPct val="138800"/>
              </a:lnSpc>
              <a:spcBef>
                <a:spcPts val="149"/>
              </a:spcBef>
            </a:pP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Légende</a:t>
            </a: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909" b="1" u="sng" spc="-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sz="909" b="1" dirty="0">
                <a:latin typeface="Arial"/>
                <a:cs typeface="Arial"/>
              </a:rPr>
              <a:t> </a:t>
            </a:r>
            <a:r>
              <a:rPr sz="827" dirty="0">
                <a:latin typeface="Arial MT"/>
                <a:cs typeface="Arial MT"/>
              </a:rPr>
              <a:t>Neurones : </a:t>
            </a:r>
            <a:r>
              <a:rPr sz="827" spc="4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Vaisseau</a:t>
            </a:r>
            <a:endParaRPr sz="827">
              <a:latin typeface="Arial MT"/>
              <a:cs typeface="Arial MT"/>
            </a:endParaRPr>
          </a:p>
          <a:p>
            <a:pPr marL="10500">
              <a:spcBef>
                <a:spcPts val="17"/>
              </a:spcBef>
            </a:pPr>
            <a:r>
              <a:rPr sz="827" dirty="0">
                <a:latin typeface="Arial MT"/>
                <a:cs typeface="Arial MT"/>
              </a:rPr>
              <a:t>sangu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n</a:t>
            </a:r>
            <a:r>
              <a:rPr sz="827" spc="-25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: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86794" y="5122579"/>
            <a:ext cx="531333" cy="368971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 marR="4200">
              <a:lnSpc>
                <a:spcPct val="150000"/>
              </a:lnSpc>
              <a:spcBef>
                <a:spcPts val="83"/>
              </a:spcBef>
            </a:pPr>
            <a:r>
              <a:rPr sz="827" spc="-8" dirty="0">
                <a:latin typeface="Arial MT"/>
                <a:cs typeface="Arial MT"/>
              </a:rPr>
              <a:t>A</a:t>
            </a:r>
            <a:r>
              <a:rPr sz="827" dirty="0">
                <a:latin typeface="Arial MT"/>
                <a:cs typeface="Arial MT"/>
              </a:rPr>
              <a:t>ct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va</a:t>
            </a:r>
            <a:r>
              <a:rPr sz="827" dirty="0">
                <a:latin typeface="Arial MT"/>
                <a:cs typeface="Arial MT"/>
              </a:rPr>
              <a:t>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on</a:t>
            </a:r>
            <a:r>
              <a:rPr sz="827" spc="-58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  I</a:t>
            </a:r>
            <a:r>
              <a:rPr sz="827" spc="4" dirty="0">
                <a:latin typeface="Arial MT"/>
                <a:cs typeface="Arial MT"/>
              </a:rPr>
              <a:t>n</a:t>
            </a:r>
            <a:r>
              <a:rPr sz="827" spc="-4" dirty="0">
                <a:latin typeface="Arial MT"/>
                <a:cs typeface="Arial MT"/>
              </a:rPr>
              <a:t>h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b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ti</a:t>
            </a:r>
            <a:r>
              <a:rPr sz="827" spc="-21" dirty="0">
                <a:latin typeface="Arial MT"/>
                <a:cs typeface="Arial MT"/>
              </a:rPr>
              <a:t>o</a:t>
            </a:r>
            <a:r>
              <a:rPr sz="827" spc="-4" dirty="0">
                <a:latin typeface="Arial MT"/>
                <a:cs typeface="Arial MT"/>
              </a:rPr>
              <a:t>n</a:t>
            </a:r>
            <a:r>
              <a:rPr sz="827" spc="-41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</a:t>
            </a:r>
            <a:endParaRPr sz="827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39620" y="562672"/>
            <a:ext cx="5588972" cy="710369"/>
            <a:chOff x="1620202" y="680402"/>
            <a:chExt cx="6759575" cy="859155"/>
          </a:xfrm>
        </p:grpSpPr>
        <p:sp>
          <p:nvSpPr>
            <p:cNvPr id="18" name="object 18"/>
            <p:cNvSpPr/>
            <p:nvPr/>
          </p:nvSpPr>
          <p:spPr>
            <a:xfrm>
              <a:off x="3915410" y="1040130"/>
              <a:ext cx="4373880" cy="431800"/>
            </a:xfrm>
            <a:custGeom>
              <a:avLst/>
              <a:gdLst/>
              <a:ahLst/>
              <a:cxnLst/>
              <a:rect l="l" t="t" r="r" b="b"/>
              <a:pathLst>
                <a:path w="4373880" h="431800">
                  <a:moveTo>
                    <a:pt x="2829560" y="431800"/>
                  </a:moveTo>
                  <a:lnTo>
                    <a:pt x="4373880" y="431800"/>
                  </a:lnTo>
                  <a:lnTo>
                    <a:pt x="4373880" y="0"/>
                  </a:lnTo>
                  <a:lnTo>
                    <a:pt x="2829560" y="0"/>
                  </a:lnTo>
                  <a:lnTo>
                    <a:pt x="2829560" y="431800"/>
                  </a:lnTo>
                  <a:close/>
                </a:path>
                <a:path w="4373880" h="431800">
                  <a:moveTo>
                    <a:pt x="0" y="431800"/>
                  </a:moveTo>
                  <a:lnTo>
                    <a:pt x="1605280" y="431800"/>
                  </a:lnTo>
                  <a:lnTo>
                    <a:pt x="1605280" y="0"/>
                  </a:lnTo>
                  <a:lnTo>
                    <a:pt x="0" y="0"/>
                  </a:lnTo>
                  <a:lnTo>
                    <a:pt x="0" y="431800"/>
                  </a:lnTo>
                  <a:close/>
                </a:path>
              </a:pathLst>
            </a:custGeom>
            <a:ln w="28575">
              <a:solidFill>
                <a:srgbClr val="538DD3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1705610" y="1040129"/>
              <a:ext cx="2223770" cy="431800"/>
            </a:xfrm>
            <a:custGeom>
              <a:avLst/>
              <a:gdLst/>
              <a:ahLst/>
              <a:cxnLst/>
              <a:rect l="l" t="t" r="r" b="b"/>
              <a:pathLst>
                <a:path w="2223770" h="431800">
                  <a:moveTo>
                    <a:pt x="2223770" y="214630"/>
                  </a:moveTo>
                  <a:lnTo>
                    <a:pt x="2204720" y="205105"/>
                  </a:lnTo>
                  <a:lnTo>
                    <a:pt x="2147570" y="176530"/>
                  </a:lnTo>
                  <a:lnTo>
                    <a:pt x="2147570" y="205105"/>
                  </a:lnTo>
                  <a:lnTo>
                    <a:pt x="1224280" y="205105"/>
                  </a:lnTo>
                  <a:lnTo>
                    <a:pt x="1224280" y="0"/>
                  </a:lnTo>
                  <a:lnTo>
                    <a:pt x="0" y="0"/>
                  </a:lnTo>
                  <a:lnTo>
                    <a:pt x="0" y="431800"/>
                  </a:lnTo>
                  <a:lnTo>
                    <a:pt x="1224280" y="431800"/>
                  </a:lnTo>
                  <a:lnTo>
                    <a:pt x="1224280" y="224155"/>
                  </a:lnTo>
                  <a:lnTo>
                    <a:pt x="2147570" y="224155"/>
                  </a:lnTo>
                  <a:lnTo>
                    <a:pt x="2147570" y="252730"/>
                  </a:lnTo>
                  <a:lnTo>
                    <a:pt x="2204720" y="224155"/>
                  </a:lnTo>
                  <a:lnTo>
                    <a:pt x="2223770" y="2146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1705609" y="1040130"/>
              <a:ext cx="1224280" cy="431800"/>
            </a:xfrm>
            <a:custGeom>
              <a:avLst/>
              <a:gdLst/>
              <a:ahLst/>
              <a:cxnLst/>
              <a:rect l="l" t="t" r="r" b="b"/>
              <a:pathLst>
                <a:path w="1224280" h="431800">
                  <a:moveTo>
                    <a:pt x="0" y="431800"/>
                  </a:moveTo>
                  <a:lnTo>
                    <a:pt x="1224280" y="431800"/>
                  </a:lnTo>
                  <a:lnTo>
                    <a:pt x="1224280" y="0"/>
                  </a:lnTo>
                  <a:lnTo>
                    <a:pt x="0" y="0"/>
                  </a:lnTo>
                  <a:lnTo>
                    <a:pt x="0" y="431800"/>
                  </a:lnTo>
                  <a:close/>
                </a:path>
              </a:pathLst>
            </a:custGeom>
            <a:ln w="28575">
              <a:solidFill>
                <a:srgbClr val="538DD3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1634489" y="694690"/>
              <a:ext cx="6731000" cy="830580"/>
            </a:xfrm>
            <a:custGeom>
              <a:avLst/>
              <a:gdLst/>
              <a:ahLst/>
              <a:cxnLst/>
              <a:rect l="l" t="t" r="r" b="b"/>
              <a:pathLst>
                <a:path w="6731000" h="830580">
                  <a:moveTo>
                    <a:pt x="0" y="830579"/>
                  </a:moveTo>
                  <a:lnTo>
                    <a:pt x="6731000" y="830579"/>
                  </a:lnTo>
                  <a:lnTo>
                    <a:pt x="6731000" y="0"/>
                  </a:lnTo>
                  <a:lnTo>
                    <a:pt x="0" y="0"/>
                  </a:lnTo>
                  <a:lnTo>
                    <a:pt x="0" y="830579"/>
                  </a:lnTo>
                  <a:close/>
                </a:path>
              </a:pathLst>
            </a:custGeom>
            <a:ln w="28575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22" name="object 22"/>
          <p:cNvSpPr/>
          <p:nvPr/>
        </p:nvSpPr>
        <p:spPr>
          <a:xfrm>
            <a:off x="5326979" y="2884628"/>
            <a:ext cx="1820813" cy="401125"/>
          </a:xfrm>
          <a:custGeom>
            <a:avLst/>
            <a:gdLst/>
            <a:ahLst/>
            <a:cxnLst/>
            <a:rect l="l" t="t" r="r" b="b"/>
            <a:pathLst>
              <a:path w="2202179" h="485139">
                <a:moveTo>
                  <a:pt x="0" y="485140"/>
                </a:moveTo>
                <a:lnTo>
                  <a:pt x="2202180" y="485140"/>
                </a:lnTo>
                <a:lnTo>
                  <a:pt x="2202180" y="0"/>
                </a:lnTo>
                <a:lnTo>
                  <a:pt x="0" y="0"/>
                </a:lnTo>
                <a:lnTo>
                  <a:pt x="0" y="485140"/>
                </a:lnTo>
                <a:close/>
              </a:path>
            </a:pathLst>
          </a:custGeom>
          <a:ln w="28575">
            <a:solidFill>
              <a:srgbClr val="E26C09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</p:spTree>
    <p:extLst>
      <p:ext uri="{BB962C8B-B14F-4D97-AF65-F5344CB8AC3E}">
        <p14:creationId xmlns:p14="http://schemas.microsoft.com/office/powerpoint/2010/main" val="3128022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6215" y="4956406"/>
            <a:ext cx="2016125" cy="672042"/>
          </a:xfrm>
          <a:custGeom>
            <a:avLst/>
            <a:gdLst/>
            <a:ahLst/>
            <a:cxnLst/>
            <a:rect l="l" t="t" r="r" b="b"/>
            <a:pathLst>
              <a:path w="2438400" h="812800">
                <a:moveTo>
                  <a:pt x="2438400" y="0"/>
                </a:moveTo>
                <a:lnTo>
                  <a:pt x="0" y="0"/>
                </a:lnTo>
                <a:lnTo>
                  <a:pt x="0" y="812800"/>
                </a:lnTo>
                <a:lnTo>
                  <a:pt x="2438400" y="812800"/>
                </a:lnTo>
                <a:lnTo>
                  <a:pt x="24384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" name="object 3"/>
          <p:cNvSpPr txBox="1"/>
          <p:nvPr/>
        </p:nvSpPr>
        <p:spPr>
          <a:xfrm>
            <a:off x="4439464" y="23201"/>
            <a:ext cx="1438589" cy="31594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algn="ctr">
              <a:spcBef>
                <a:spcPts val="83"/>
              </a:spcBef>
            </a:pP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Stimulus,</a:t>
            </a:r>
            <a:r>
              <a:rPr sz="992" i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agent </a:t>
            </a:r>
            <a:r>
              <a:rPr sz="992" i="1" spc="-4" dirty="0">
                <a:solidFill>
                  <a:srgbClr val="FF0000"/>
                </a:solidFill>
                <a:latin typeface="Arial"/>
                <a:cs typeface="Arial"/>
              </a:rPr>
              <a:t>stresseur</a:t>
            </a:r>
            <a:endParaRPr sz="992">
              <a:latin typeface="Arial"/>
              <a:cs typeface="Arial"/>
            </a:endParaRPr>
          </a:p>
          <a:p>
            <a:pPr marL="525" algn="ctr"/>
            <a:r>
              <a:rPr sz="992" b="1" spc="-4" dirty="0">
                <a:solidFill>
                  <a:srgbClr val="FF0000"/>
                </a:solidFill>
                <a:latin typeface="Arial"/>
                <a:cs typeface="Arial"/>
              </a:rPr>
              <a:t>Perception</a:t>
            </a:r>
            <a:r>
              <a:rPr sz="992" b="1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992" b="1" spc="-8" dirty="0">
                <a:solidFill>
                  <a:srgbClr val="FF0000"/>
                </a:solidFill>
                <a:latin typeface="Arial"/>
                <a:cs typeface="Arial"/>
              </a:rPr>
              <a:t> stress</a:t>
            </a:r>
            <a:endParaRPr sz="992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9758" y="268600"/>
            <a:ext cx="832177" cy="542359"/>
          </a:xfrm>
          <a:custGeom>
            <a:avLst/>
            <a:gdLst/>
            <a:ahLst/>
            <a:cxnLst/>
            <a:rect l="l" t="t" r="r" b="b"/>
            <a:pathLst>
              <a:path w="1006475" h="655955">
                <a:moveTo>
                  <a:pt x="936795" y="622281"/>
                </a:moveTo>
                <a:lnTo>
                  <a:pt x="921257" y="646302"/>
                </a:lnTo>
                <a:lnTo>
                  <a:pt x="1005967" y="655700"/>
                </a:lnTo>
                <a:lnTo>
                  <a:pt x="990307" y="629157"/>
                </a:lnTo>
                <a:lnTo>
                  <a:pt x="947420" y="629157"/>
                </a:lnTo>
                <a:lnTo>
                  <a:pt x="936795" y="622281"/>
                </a:lnTo>
                <a:close/>
              </a:path>
              <a:path w="1006475" h="655955">
                <a:moveTo>
                  <a:pt x="947164" y="606250"/>
                </a:moveTo>
                <a:lnTo>
                  <a:pt x="936795" y="622281"/>
                </a:lnTo>
                <a:lnTo>
                  <a:pt x="947420" y="629157"/>
                </a:lnTo>
                <a:lnTo>
                  <a:pt x="957833" y="613155"/>
                </a:lnTo>
                <a:lnTo>
                  <a:pt x="947164" y="606250"/>
                </a:lnTo>
                <a:close/>
              </a:path>
              <a:path w="1006475" h="655955">
                <a:moveTo>
                  <a:pt x="962659" y="582294"/>
                </a:moveTo>
                <a:lnTo>
                  <a:pt x="947164" y="606250"/>
                </a:lnTo>
                <a:lnTo>
                  <a:pt x="957833" y="613155"/>
                </a:lnTo>
                <a:lnTo>
                  <a:pt x="947420" y="629157"/>
                </a:lnTo>
                <a:lnTo>
                  <a:pt x="990307" y="629157"/>
                </a:lnTo>
                <a:lnTo>
                  <a:pt x="962659" y="582294"/>
                </a:lnTo>
                <a:close/>
              </a:path>
              <a:path w="1006475" h="655955">
                <a:moveTo>
                  <a:pt x="10413" y="0"/>
                </a:moveTo>
                <a:lnTo>
                  <a:pt x="0" y="16001"/>
                </a:lnTo>
                <a:lnTo>
                  <a:pt x="936795" y="622281"/>
                </a:lnTo>
                <a:lnTo>
                  <a:pt x="947164" y="606250"/>
                </a:lnTo>
                <a:lnTo>
                  <a:pt x="104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5" name="object 5"/>
          <p:cNvSpPr/>
          <p:nvPr/>
        </p:nvSpPr>
        <p:spPr>
          <a:xfrm>
            <a:off x="2003524" y="267550"/>
            <a:ext cx="2862477" cy="574911"/>
          </a:xfrm>
          <a:custGeom>
            <a:avLst/>
            <a:gdLst/>
            <a:ahLst/>
            <a:cxnLst/>
            <a:rect l="l" t="t" r="r" b="b"/>
            <a:pathLst>
              <a:path w="3462020" h="695325">
                <a:moveTo>
                  <a:pt x="2811399" y="18542"/>
                </a:moveTo>
                <a:lnTo>
                  <a:pt x="2807081" y="0"/>
                </a:lnTo>
                <a:lnTo>
                  <a:pt x="72085" y="630618"/>
                </a:lnTo>
                <a:lnTo>
                  <a:pt x="65659" y="602742"/>
                </a:lnTo>
                <a:lnTo>
                  <a:pt x="0" y="656971"/>
                </a:lnTo>
                <a:lnTo>
                  <a:pt x="82804" y="677037"/>
                </a:lnTo>
                <a:lnTo>
                  <a:pt x="77025" y="652018"/>
                </a:lnTo>
                <a:lnTo>
                  <a:pt x="76365" y="649173"/>
                </a:lnTo>
                <a:lnTo>
                  <a:pt x="2811399" y="18542"/>
                </a:lnTo>
                <a:close/>
              </a:path>
              <a:path w="3462020" h="695325">
                <a:moveTo>
                  <a:pt x="3462020" y="162179"/>
                </a:moveTo>
                <a:lnTo>
                  <a:pt x="3451860" y="145923"/>
                </a:lnTo>
                <a:lnTo>
                  <a:pt x="2652852" y="646557"/>
                </a:lnTo>
                <a:lnTo>
                  <a:pt x="2637663" y="622300"/>
                </a:lnTo>
                <a:lnTo>
                  <a:pt x="2593340" y="695071"/>
                </a:lnTo>
                <a:lnTo>
                  <a:pt x="2678176" y="686943"/>
                </a:lnTo>
                <a:lnTo>
                  <a:pt x="2667190" y="669417"/>
                </a:lnTo>
                <a:lnTo>
                  <a:pt x="2662974" y="662711"/>
                </a:lnTo>
                <a:lnTo>
                  <a:pt x="3462020" y="16217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6" name="object 6"/>
          <p:cNvSpPr txBox="1"/>
          <p:nvPr/>
        </p:nvSpPr>
        <p:spPr>
          <a:xfrm>
            <a:off x="3743691" y="1370434"/>
            <a:ext cx="798575" cy="468549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R="4200" algn="r">
              <a:spcBef>
                <a:spcPts val="83"/>
              </a:spcBef>
            </a:pPr>
            <a:r>
              <a:rPr sz="1488" b="1" i="1" spc="-8" dirty="0">
                <a:latin typeface="Arial"/>
                <a:cs typeface="Arial"/>
              </a:rPr>
              <a:t>Phase</a:t>
            </a:r>
            <a:endParaRPr sz="1488">
              <a:latin typeface="Arial"/>
              <a:cs typeface="Arial"/>
            </a:endParaRPr>
          </a:p>
          <a:p>
            <a:pPr marR="4200" algn="r"/>
            <a:r>
              <a:rPr sz="1488" b="1" i="1" spc="-4" dirty="0">
                <a:latin typeface="Arial"/>
                <a:cs typeface="Arial"/>
              </a:rPr>
              <a:t>d’alarme</a:t>
            </a:r>
            <a:endParaRPr sz="1488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5244" y="5450986"/>
            <a:ext cx="1915319" cy="15051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SCHEMA</a:t>
            </a:r>
            <a:r>
              <a:rPr sz="909" b="1" u="sng" spc="-1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1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BILAN</a:t>
            </a:r>
            <a:r>
              <a:rPr sz="909" b="1" u="sng" spc="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909" b="1" u="sng" spc="-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STRESS</a:t>
            </a:r>
            <a:r>
              <a:rPr sz="909" b="1" u="sng" spc="-4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2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AIGU</a:t>
            </a:r>
            <a:endParaRPr sz="909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01985" y="2884628"/>
            <a:ext cx="1707406" cy="401125"/>
          </a:xfrm>
          <a:custGeom>
            <a:avLst/>
            <a:gdLst/>
            <a:ahLst/>
            <a:cxnLst/>
            <a:rect l="l" t="t" r="r" b="b"/>
            <a:pathLst>
              <a:path w="2065020" h="485139">
                <a:moveTo>
                  <a:pt x="0" y="485140"/>
                </a:moveTo>
                <a:lnTo>
                  <a:pt x="2065019" y="485140"/>
                </a:lnTo>
                <a:lnTo>
                  <a:pt x="2065019" y="0"/>
                </a:lnTo>
                <a:lnTo>
                  <a:pt x="0" y="0"/>
                </a:lnTo>
                <a:lnTo>
                  <a:pt x="0" y="485140"/>
                </a:lnTo>
                <a:close/>
              </a:path>
            </a:pathLst>
          </a:custGeom>
          <a:ln w="28575">
            <a:solidFill>
              <a:srgbClr val="E26C09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9" name="object 9"/>
          <p:cNvSpPr/>
          <p:nvPr/>
        </p:nvSpPr>
        <p:spPr>
          <a:xfrm>
            <a:off x="5614698" y="1855564"/>
            <a:ext cx="1276879" cy="298218"/>
          </a:xfrm>
          <a:custGeom>
            <a:avLst/>
            <a:gdLst/>
            <a:ahLst/>
            <a:cxnLst/>
            <a:rect l="l" t="t" r="r" b="b"/>
            <a:pathLst>
              <a:path w="1544320" h="360680">
                <a:moveTo>
                  <a:pt x="0" y="360679"/>
                </a:moveTo>
                <a:lnTo>
                  <a:pt x="1544320" y="360679"/>
                </a:lnTo>
                <a:lnTo>
                  <a:pt x="1544320" y="0"/>
                </a:lnTo>
                <a:lnTo>
                  <a:pt x="0" y="0"/>
                </a:lnTo>
                <a:lnTo>
                  <a:pt x="0" y="360679"/>
                </a:lnTo>
                <a:close/>
              </a:path>
            </a:pathLst>
          </a:custGeom>
          <a:ln w="28575">
            <a:solidFill>
              <a:srgbClr val="538DD3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0" name="object 10"/>
          <p:cNvSpPr/>
          <p:nvPr/>
        </p:nvSpPr>
        <p:spPr>
          <a:xfrm>
            <a:off x="5240875" y="4155207"/>
            <a:ext cx="1598198" cy="235215"/>
          </a:xfrm>
          <a:custGeom>
            <a:avLst/>
            <a:gdLst/>
            <a:ahLst/>
            <a:cxnLst/>
            <a:rect l="l" t="t" r="r" b="b"/>
            <a:pathLst>
              <a:path w="1932940" h="284479">
                <a:moveTo>
                  <a:pt x="0" y="284480"/>
                </a:moveTo>
                <a:lnTo>
                  <a:pt x="1932939" y="284480"/>
                </a:lnTo>
                <a:lnTo>
                  <a:pt x="1932939" y="0"/>
                </a:lnTo>
                <a:lnTo>
                  <a:pt x="0" y="0"/>
                </a:lnTo>
                <a:lnTo>
                  <a:pt x="0" y="284480"/>
                </a:lnTo>
                <a:close/>
              </a:path>
            </a:pathLst>
          </a:custGeom>
          <a:ln w="2857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1" name="object 11"/>
          <p:cNvSpPr/>
          <p:nvPr/>
        </p:nvSpPr>
        <p:spPr>
          <a:xfrm>
            <a:off x="3989197" y="4161507"/>
            <a:ext cx="856852" cy="214212"/>
          </a:xfrm>
          <a:custGeom>
            <a:avLst/>
            <a:gdLst/>
            <a:ahLst/>
            <a:cxnLst/>
            <a:rect l="l" t="t" r="r" b="b"/>
            <a:pathLst>
              <a:path w="1036320" h="259079">
                <a:moveTo>
                  <a:pt x="0" y="259079"/>
                </a:moveTo>
                <a:lnTo>
                  <a:pt x="1036320" y="259079"/>
                </a:lnTo>
                <a:lnTo>
                  <a:pt x="1036320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2" name="object 12"/>
          <p:cNvSpPr/>
          <p:nvPr/>
        </p:nvSpPr>
        <p:spPr>
          <a:xfrm>
            <a:off x="2685015" y="4161507"/>
            <a:ext cx="898856" cy="214212"/>
          </a:xfrm>
          <a:custGeom>
            <a:avLst/>
            <a:gdLst/>
            <a:ahLst/>
            <a:cxnLst/>
            <a:rect l="l" t="t" r="r" b="b"/>
            <a:pathLst>
              <a:path w="1087120" h="259079">
                <a:moveTo>
                  <a:pt x="0" y="259079"/>
                </a:moveTo>
                <a:lnTo>
                  <a:pt x="1087119" y="259079"/>
                </a:lnTo>
                <a:lnTo>
                  <a:pt x="1087119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3" name="object 13"/>
          <p:cNvSpPr/>
          <p:nvPr/>
        </p:nvSpPr>
        <p:spPr>
          <a:xfrm>
            <a:off x="1469040" y="4146806"/>
            <a:ext cx="913557" cy="228914"/>
          </a:xfrm>
          <a:custGeom>
            <a:avLst/>
            <a:gdLst/>
            <a:ahLst/>
            <a:cxnLst/>
            <a:rect l="l" t="t" r="r" b="b"/>
            <a:pathLst>
              <a:path w="1104900" h="276860">
                <a:moveTo>
                  <a:pt x="0" y="276860"/>
                </a:moveTo>
                <a:lnTo>
                  <a:pt x="1104900" y="276860"/>
                </a:lnTo>
                <a:lnTo>
                  <a:pt x="11049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4" name="object 14"/>
          <p:cNvSpPr/>
          <p:nvPr/>
        </p:nvSpPr>
        <p:spPr>
          <a:xfrm>
            <a:off x="1428088" y="4443975"/>
            <a:ext cx="913557" cy="804349"/>
          </a:xfrm>
          <a:custGeom>
            <a:avLst/>
            <a:gdLst/>
            <a:ahLst/>
            <a:cxnLst/>
            <a:rect l="l" t="t" r="r" b="b"/>
            <a:pathLst>
              <a:path w="1104900" h="972820">
                <a:moveTo>
                  <a:pt x="0" y="972820"/>
                </a:moveTo>
                <a:lnTo>
                  <a:pt x="1104900" y="972820"/>
                </a:lnTo>
                <a:lnTo>
                  <a:pt x="110490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5" name="object 15"/>
          <p:cNvSpPr/>
          <p:nvPr/>
        </p:nvSpPr>
        <p:spPr>
          <a:xfrm>
            <a:off x="2562159" y="4443975"/>
            <a:ext cx="1119369" cy="804349"/>
          </a:xfrm>
          <a:custGeom>
            <a:avLst/>
            <a:gdLst/>
            <a:ahLst/>
            <a:cxnLst/>
            <a:rect l="l" t="t" r="r" b="b"/>
            <a:pathLst>
              <a:path w="1353820" h="972820">
                <a:moveTo>
                  <a:pt x="0" y="972820"/>
                </a:moveTo>
                <a:lnTo>
                  <a:pt x="1353820" y="972820"/>
                </a:lnTo>
                <a:lnTo>
                  <a:pt x="135382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6" name="object 16"/>
          <p:cNvSpPr/>
          <p:nvPr/>
        </p:nvSpPr>
        <p:spPr>
          <a:xfrm>
            <a:off x="3845338" y="4443975"/>
            <a:ext cx="1194974" cy="804349"/>
          </a:xfrm>
          <a:custGeom>
            <a:avLst/>
            <a:gdLst/>
            <a:ahLst/>
            <a:cxnLst/>
            <a:rect l="l" t="t" r="r" b="b"/>
            <a:pathLst>
              <a:path w="1445260" h="972820">
                <a:moveTo>
                  <a:pt x="0" y="972820"/>
                </a:moveTo>
                <a:lnTo>
                  <a:pt x="1445260" y="972820"/>
                </a:lnTo>
                <a:lnTo>
                  <a:pt x="144526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7" name="object 17"/>
          <p:cNvSpPr/>
          <p:nvPr/>
        </p:nvSpPr>
        <p:spPr>
          <a:xfrm>
            <a:off x="5451938" y="4464976"/>
            <a:ext cx="1119369" cy="804349"/>
          </a:xfrm>
          <a:custGeom>
            <a:avLst/>
            <a:gdLst/>
            <a:ahLst/>
            <a:cxnLst/>
            <a:rect l="l" t="t" r="r" b="b"/>
            <a:pathLst>
              <a:path w="1353820" h="972820">
                <a:moveTo>
                  <a:pt x="0" y="972820"/>
                </a:moveTo>
                <a:lnTo>
                  <a:pt x="1353820" y="972820"/>
                </a:lnTo>
                <a:lnTo>
                  <a:pt x="135382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8" name="object 18"/>
          <p:cNvSpPr txBox="1"/>
          <p:nvPr/>
        </p:nvSpPr>
        <p:spPr>
          <a:xfrm>
            <a:off x="6781635" y="4918972"/>
            <a:ext cx="640015" cy="707287"/>
          </a:xfrm>
          <a:prstGeom prst="rect">
            <a:avLst/>
          </a:prstGeom>
        </p:spPr>
        <p:txBody>
          <a:bodyPr vert="horz" wrap="square" lIns="0" tIns="18901" rIns="0" bIns="0" rtlCol="0">
            <a:spAutoFit/>
          </a:bodyPr>
          <a:lstStyle/>
          <a:p>
            <a:pPr marL="10500" marR="4200" indent="6300">
              <a:lnSpc>
                <a:spcPct val="138800"/>
              </a:lnSpc>
              <a:spcBef>
                <a:spcPts val="149"/>
              </a:spcBef>
            </a:pP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Légende</a:t>
            </a: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909" b="1" u="sng" spc="-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sz="909" b="1" dirty="0">
                <a:latin typeface="Arial"/>
                <a:cs typeface="Arial"/>
              </a:rPr>
              <a:t> </a:t>
            </a:r>
            <a:r>
              <a:rPr sz="827" dirty="0">
                <a:latin typeface="Arial MT"/>
                <a:cs typeface="Arial MT"/>
              </a:rPr>
              <a:t>Neurones : </a:t>
            </a:r>
            <a:r>
              <a:rPr sz="827" spc="4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Vaisseau</a:t>
            </a:r>
            <a:endParaRPr sz="827">
              <a:latin typeface="Arial MT"/>
              <a:cs typeface="Arial MT"/>
            </a:endParaRPr>
          </a:p>
          <a:p>
            <a:pPr marL="10500">
              <a:spcBef>
                <a:spcPts val="17"/>
              </a:spcBef>
            </a:pPr>
            <a:r>
              <a:rPr sz="827" dirty="0">
                <a:latin typeface="Arial MT"/>
                <a:cs typeface="Arial MT"/>
              </a:rPr>
              <a:t>sangu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n</a:t>
            </a:r>
            <a:r>
              <a:rPr sz="827" spc="-25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: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86794" y="5122579"/>
            <a:ext cx="531333" cy="368971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 marR="4200">
              <a:lnSpc>
                <a:spcPct val="150000"/>
              </a:lnSpc>
              <a:spcBef>
                <a:spcPts val="83"/>
              </a:spcBef>
            </a:pPr>
            <a:r>
              <a:rPr sz="827" spc="-8" dirty="0">
                <a:latin typeface="Arial MT"/>
                <a:cs typeface="Arial MT"/>
              </a:rPr>
              <a:t>A</a:t>
            </a:r>
            <a:r>
              <a:rPr sz="827" dirty="0">
                <a:latin typeface="Arial MT"/>
                <a:cs typeface="Arial MT"/>
              </a:rPr>
              <a:t>ct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va</a:t>
            </a:r>
            <a:r>
              <a:rPr sz="827" dirty="0">
                <a:latin typeface="Arial MT"/>
                <a:cs typeface="Arial MT"/>
              </a:rPr>
              <a:t>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on</a:t>
            </a:r>
            <a:r>
              <a:rPr sz="827" spc="-58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  I</a:t>
            </a:r>
            <a:r>
              <a:rPr sz="827" spc="4" dirty="0">
                <a:latin typeface="Arial MT"/>
                <a:cs typeface="Arial MT"/>
              </a:rPr>
              <a:t>n</a:t>
            </a:r>
            <a:r>
              <a:rPr sz="827" spc="-4" dirty="0">
                <a:latin typeface="Arial MT"/>
                <a:cs typeface="Arial MT"/>
              </a:rPr>
              <a:t>h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b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ti</a:t>
            </a:r>
            <a:r>
              <a:rPr sz="827" spc="-21" dirty="0">
                <a:latin typeface="Arial MT"/>
                <a:cs typeface="Arial MT"/>
              </a:rPr>
              <a:t>o</a:t>
            </a:r>
            <a:r>
              <a:rPr sz="827" spc="-4" dirty="0">
                <a:latin typeface="Arial MT"/>
                <a:cs typeface="Arial MT"/>
              </a:rPr>
              <a:t>n</a:t>
            </a:r>
            <a:r>
              <a:rPr sz="827" spc="-41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</a:t>
            </a:r>
            <a:endParaRPr sz="827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76895" y="860103"/>
            <a:ext cx="1276879" cy="235869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95031" rIns="0" bIns="0" rtlCol="0">
            <a:spAutoFit/>
          </a:bodyPr>
          <a:lstStyle/>
          <a:p>
            <a:pPr marL="153830">
              <a:spcBef>
                <a:spcPts val="748"/>
              </a:spcBef>
            </a:pP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HYPOTHALAMUS</a:t>
            </a:r>
            <a:endParaRPr sz="909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37350" y="860103"/>
            <a:ext cx="1327282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277735" marR="273009" indent="41476">
              <a:spcBef>
                <a:spcPts val="252"/>
              </a:spcBef>
            </a:pPr>
            <a:r>
              <a:rPr sz="909" b="1" spc="-12" dirty="0">
                <a:solidFill>
                  <a:srgbClr val="365F91"/>
                </a:solidFill>
                <a:latin typeface="Arial"/>
                <a:cs typeface="Arial"/>
              </a:rPr>
              <a:t>AMYGDALE, </a:t>
            </a: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r>
              <a:rPr sz="909" b="1" spc="-25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spc="-17" dirty="0">
                <a:solidFill>
                  <a:srgbClr val="365F91"/>
                </a:solidFill>
                <a:latin typeface="Arial"/>
                <a:cs typeface="Arial"/>
              </a:rPr>
              <a:t>M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endParaRPr sz="909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10237" y="860102"/>
            <a:ext cx="1838664" cy="357022"/>
          </a:xfrm>
          <a:custGeom>
            <a:avLst/>
            <a:gdLst/>
            <a:ahLst/>
            <a:cxnLst/>
            <a:rect l="l" t="t" r="r" b="b"/>
            <a:pathLst>
              <a:path w="2223770" h="431800">
                <a:moveTo>
                  <a:pt x="2223770" y="214630"/>
                </a:moveTo>
                <a:lnTo>
                  <a:pt x="2204720" y="205105"/>
                </a:lnTo>
                <a:lnTo>
                  <a:pt x="2147570" y="176530"/>
                </a:lnTo>
                <a:lnTo>
                  <a:pt x="2147570" y="205105"/>
                </a:lnTo>
                <a:lnTo>
                  <a:pt x="1224280" y="205105"/>
                </a:lnTo>
                <a:lnTo>
                  <a:pt x="1224280" y="0"/>
                </a:lnTo>
                <a:lnTo>
                  <a:pt x="0" y="0"/>
                </a:lnTo>
                <a:lnTo>
                  <a:pt x="0" y="431800"/>
                </a:lnTo>
                <a:lnTo>
                  <a:pt x="1224280" y="431800"/>
                </a:lnTo>
                <a:lnTo>
                  <a:pt x="1224280" y="224155"/>
                </a:lnTo>
                <a:lnTo>
                  <a:pt x="2147570" y="224155"/>
                </a:lnTo>
                <a:lnTo>
                  <a:pt x="2147570" y="252730"/>
                </a:lnTo>
                <a:lnTo>
                  <a:pt x="2204720" y="224155"/>
                </a:lnTo>
                <a:lnTo>
                  <a:pt x="2223770" y="214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3" name="object 23"/>
          <p:cNvSpPr txBox="1"/>
          <p:nvPr/>
        </p:nvSpPr>
        <p:spPr>
          <a:xfrm>
            <a:off x="1410237" y="860103"/>
            <a:ext cx="1012263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107629" marR="107103" indent="151205">
              <a:spcBef>
                <a:spcPts val="252"/>
              </a:spcBef>
            </a:pP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CORTEX </a:t>
            </a:r>
            <a:r>
              <a:rPr sz="909" b="1" spc="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EF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N</a:t>
            </a:r>
            <a:r>
              <a:rPr sz="909" b="1" spc="21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endParaRPr sz="909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51432" y="574485"/>
            <a:ext cx="5565345" cy="189854"/>
          </a:xfrm>
          <a:prstGeom prst="rect">
            <a:avLst/>
          </a:prstGeom>
          <a:ln w="28575">
            <a:solidFill>
              <a:srgbClr val="2E528F"/>
            </a:solidFill>
          </a:ln>
        </p:spPr>
        <p:txBody>
          <a:bodyPr vert="horz" wrap="square" lIns="0" tIns="11551" rIns="0" bIns="0" rtlCol="0">
            <a:spAutoFit/>
          </a:bodyPr>
          <a:lstStyle/>
          <a:p>
            <a:pPr marR="14175" algn="ctr">
              <a:spcBef>
                <a:spcPts val="91"/>
              </a:spcBef>
            </a:pPr>
            <a:r>
              <a:rPr sz="1158" b="1" spc="-12" dirty="0">
                <a:solidFill>
                  <a:srgbClr val="2E5496"/>
                </a:solidFill>
                <a:latin typeface="Calibri"/>
                <a:cs typeface="Calibri"/>
              </a:rPr>
              <a:t>SYSTÈME</a:t>
            </a:r>
            <a:r>
              <a:rPr sz="1158" b="1" spc="-17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158" b="1" spc="-4" dirty="0">
                <a:solidFill>
                  <a:srgbClr val="2E5496"/>
                </a:solidFill>
                <a:latin typeface="Calibri"/>
                <a:cs typeface="Calibri"/>
              </a:rPr>
              <a:t>LIMBIQUE</a:t>
            </a:r>
            <a:endParaRPr sz="1158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26979" y="2884628"/>
            <a:ext cx="1820813" cy="401125"/>
          </a:xfrm>
          <a:custGeom>
            <a:avLst/>
            <a:gdLst/>
            <a:ahLst/>
            <a:cxnLst/>
            <a:rect l="l" t="t" r="r" b="b"/>
            <a:pathLst>
              <a:path w="2202179" h="485139">
                <a:moveTo>
                  <a:pt x="0" y="485140"/>
                </a:moveTo>
                <a:lnTo>
                  <a:pt x="2202180" y="485140"/>
                </a:lnTo>
                <a:lnTo>
                  <a:pt x="2202180" y="0"/>
                </a:lnTo>
                <a:lnTo>
                  <a:pt x="0" y="0"/>
                </a:lnTo>
                <a:lnTo>
                  <a:pt x="0" y="485140"/>
                </a:lnTo>
                <a:close/>
              </a:path>
            </a:pathLst>
          </a:custGeom>
          <a:ln w="28575">
            <a:solidFill>
              <a:srgbClr val="E26C09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</p:spTree>
    <p:extLst>
      <p:ext uri="{BB962C8B-B14F-4D97-AF65-F5344CB8AC3E}">
        <p14:creationId xmlns:p14="http://schemas.microsoft.com/office/powerpoint/2010/main" val="3015302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6215" y="4956406"/>
            <a:ext cx="2016125" cy="672042"/>
          </a:xfrm>
          <a:custGeom>
            <a:avLst/>
            <a:gdLst/>
            <a:ahLst/>
            <a:cxnLst/>
            <a:rect l="l" t="t" r="r" b="b"/>
            <a:pathLst>
              <a:path w="2438400" h="812800">
                <a:moveTo>
                  <a:pt x="2438400" y="0"/>
                </a:moveTo>
                <a:lnTo>
                  <a:pt x="0" y="0"/>
                </a:lnTo>
                <a:lnTo>
                  <a:pt x="0" y="812800"/>
                </a:lnTo>
                <a:lnTo>
                  <a:pt x="2438400" y="812800"/>
                </a:lnTo>
                <a:lnTo>
                  <a:pt x="24384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" name="object 3"/>
          <p:cNvSpPr txBox="1"/>
          <p:nvPr/>
        </p:nvSpPr>
        <p:spPr>
          <a:xfrm>
            <a:off x="4439464" y="23201"/>
            <a:ext cx="1438589" cy="31594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algn="ctr">
              <a:spcBef>
                <a:spcPts val="83"/>
              </a:spcBef>
            </a:pP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Stimulus,</a:t>
            </a:r>
            <a:r>
              <a:rPr sz="992" i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agent </a:t>
            </a:r>
            <a:r>
              <a:rPr sz="992" i="1" spc="-4" dirty="0">
                <a:solidFill>
                  <a:srgbClr val="FF0000"/>
                </a:solidFill>
                <a:latin typeface="Arial"/>
                <a:cs typeface="Arial"/>
              </a:rPr>
              <a:t>stresseur</a:t>
            </a:r>
            <a:endParaRPr sz="992">
              <a:latin typeface="Arial"/>
              <a:cs typeface="Arial"/>
            </a:endParaRPr>
          </a:p>
          <a:p>
            <a:pPr marL="525" algn="ctr"/>
            <a:r>
              <a:rPr sz="992" b="1" spc="-4" dirty="0">
                <a:solidFill>
                  <a:srgbClr val="FF0000"/>
                </a:solidFill>
                <a:latin typeface="Arial"/>
                <a:cs typeface="Arial"/>
              </a:rPr>
              <a:t>Perception</a:t>
            </a:r>
            <a:r>
              <a:rPr sz="992" b="1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992" b="1" spc="-8" dirty="0">
                <a:solidFill>
                  <a:srgbClr val="FF0000"/>
                </a:solidFill>
                <a:latin typeface="Arial"/>
                <a:cs typeface="Arial"/>
              </a:rPr>
              <a:t> stress</a:t>
            </a:r>
            <a:endParaRPr sz="992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9758" y="268600"/>
            <a:ext cx="832177" cy="542359"/>
          </a:xfrm>
          <a:custGeom>
            <a:avLst/>
            <a:gdLst/>
            <a:ahLst/>
            <a:cxnLst/>
            <a:rect l="l" t="t" r="r" b="b"/>
            <a:pathLst>
              <a:path w="1006475" h="655955">
                <a:moveTo>
                  <a:pt x="936795" y="622281"/>
                </a:moveTo>
                <a:lnTo>
                  <a:pt x="921257" y="646302"/>
                </a:lnTo>
                <a:lnTo>
                  <a:pt x="1005967" y="655700"/>
                </a:lnTo>
                <a:lnTo>
                  <a:pt x="990307" y="629157"/>
                </a:lnTo>
                <a:lnTo>
                  <a:pt x="947420" y="629157"/>
                </a:lnTo>
                <a:lnTo>
                  <a:pt x="936795" y="622281"/>
                </a:lnTo>
                <a:close/>
              </a:path>
              <a:path w="1006475" h="655955">
                <a:moveTo>
                  <a:pt x="947164" y="606250"/>
                </a:moveTo>
                <a:lnTo>
                  <a:pt x="936795" y="622281"/>
                </a:lnTo>
                <a:lnTo>
                  <a:pt x="947420" y="629157"/>
                </a:lnTo>
                <a:lnTo>
                  <a:pt x="957833" y="613155"/>
                </a:lnTo>
                <a:lnTo>
                  <a:pt x="947164" y="606250"/>
                </a:lnTo>
                <a:close/>
              </a:path>
              <a:path w="1006475" h="655955">
                <a:moveTo>
                  <a:pt x="962659" y="582294"/>
                </a:moveTo>
                <a:lnTo>
                  <a:pt x="947164" y="606250"/>
                </a:lnTo>
                <a:lnTo>
                  <a:pt x="957833" y="613155"/>
                </a:lnTo>
                <a:lnTo>
                  <a:pt x="947420" y="629157"/>
                </a:lnTo>
                <a:lnTo>
                  <a:pt x="990307" y="629157"/>
                </a:lnTo>
                <a:lnTo>
                  <a:pt x="962659" y="582294"/>
                </a:lnTo>
                <a:close/>
              </a:path>
              <a:path w="1006475" h="655955">
                <a:moveTo>
                  <a:pt x="10413" y="0"/>
                </a:moveTo>
                <a:lnTo>
                  <a:pt x="0" y="16001"/>
                </a:lnTo>
                <a:lnTo>
                  <a:pt x="936795" y="622281"/>
                </a:lnTo>
                <a:lnTo>
                  <a:pt x="947164" y="606250"/>
                </a:lnTo>
                <a:lnTo>
                  <a:pt x="104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grpSp>
        <p:nvGrpSpPr>
          <p:cNvPr id="5" name="object 5"/>
          <p:cNvGrpSpPr/>
          <p:nvPr/>
        </p:nvGrpSpPr>
        <p:grpSpPr>
          <a:xfrm>
            <a:off x="2003524" y="267551"/>
            <a:ext cx="2862477" cy="959234"/>
            <a:chOff x="2423160" y="323468"/>
            <a:chExt cx="3462020" cy="1160145"/>
          </a:xfrm>
        </p:grpSpPr>
        <p:sp>
          <p:nvSpPr>
            <p:cNvPr id="6" name="object 6"/>
            <p:cNvSpPr/>
            <p:nvPr/>
          </p:nvSpPr>
          <p:spPr>
            <a:xfrm>
              <a:off x="2423160" y="323468"/>
              <a:ext cx="3462020" cy="695325"/>
            </a:xfrm>
            <a:custGeom>
              <a:avLst/>
              <a:gdLst/>
              <a:ahLst/>
              <a:cxnLst/>
              <a:rect l="l" t="t" r="r" b="b"/>
              <a:pathLst>
                <a:path w="3462020" h="695325">
                  <a:moveTo>
                    <a:pt x="2811399" y="18542"/>
                  </a:moveTo>
                  <a:lnTo>
                    <a:pt x="2807081" y="0"/>
                  </a:lnTo>
                  <a:lnTo>
                    <a:pt x="72085" y="630618"/>
                  </a:lnTo>
                  <a:lnTo>
                    <a:pt x="65659" y="602742"/>
                  </a:lnTo>
                  <a:lnTo>
                    <a:pt x="0" y="656971"/>
                  </a:lnTo>
                  <a:lnTo>
                    <a:pt x="82804" y="677037"/>
                  </a:lnTo>
                  <a:lnTo>
                    <a:pt x="77025" y="652018"/>
                  </a:lnTo>
                  <a:lnTo>
                    <a:pt x="76365" y="649173"/>
                  </a:lnTo>
                  <a:lnTo>
                    <a:pt x="2811399" y="18542"/>
                  </a:lnTo>
                  <a:close/>
                </a:path>
                <a:path w="3462020" h="695325">
                  <a:moveTo>
                    <a:pt x="3462020" y="162179"/>
                  </a:moveTo>
                  <a:lnTo>
                    <a:pt x="3451860" y="145923"/>
                  </a:lnTo>
                  <a:lnTo>
                    <a:pt x="2652852" y="646557"/>
                  </a:lnTo>
                  <a:lnTo>
                    <a:pt x="2637663" y="622300"/>
                  </a:lnTo>
                  <a:lnTo>
                    <a:pt x="2593340" y="695071"/>
                  </a:lnTo>
                  <a:lnTo>
                    <a:pt x="2678176" y="686943"/>
                  </a:lnTo>
                  <a:lnTo>
                    <a:pt x="2667190" y="669417"/>
                  </a:lnTo>
                  <a:lnTo>
                    <a:pt x="2662974" y="662711"/>
                  </a:lnTo>
                  <a:lnTo>
                    <a:pt x="3462020" y="16217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3480" y="1318260"/>
              <a:ext cx="137160" cy="1651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743691" y="1370434"/>
            <a:ext cx="798575" cy="468549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R="4200" algn="r">
              <a:spcBef>
                <a:spcPts val="83"/>
              </a:spcBef>
            </a:pPr>
            <a:r>
              <a:rPr sz="1488" b="1" i="1" spc="-8" dirty="0">
                <a:latin typeface="Arial"/>
                <a:cs typeface="Arial"/>
              </a:rPr>
              <a:t>Phase</a:t>
            </a:r>
            <a:endParaRPr sz="1488">
              <a:latin typeface="Arial"/>
              <a:cs typeface="Arial"/>
            </a:endParaRPr>
          </a:p>
          <a:p>
            <a:pPr marR="4200" algn="r"/>
            <a:r>
              <a:rPr sz="1488" b="1" i="1" spc="-4" dirty="0">
                <a:latin typeface="Arial"/>
                <a:cs typeface="Arial"/>
              </a:rPr>
              <a:t>d’alarme</a:t>
            </a:r>
            <a:endParaRPr sz="1488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85244" y="5450986"/>
            <a:ext cx="1915319" cy="15051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SCHEMA</a:t>
            </a:r>
            <a:r>
              <a:rPr sz="909" b="1" u="sng" spc="-1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1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BILAN</a:t>
            </a:r>
            <a:r>
              <a:rPr sz="909" b="1" u="sng" spc="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909" b="1" u="sng" spc="-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STRESS</a:t>
            </a:r>
            <a:r>
              <a:rPr sz="909" b="1" u="sng" spc="-4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2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AIGU</a:t>
            </a:r>
            <a:endParaRPr sz="909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01985" y="2884628"/>
            <a:ext cx="1707406" cy="401125"/>
          </a:xfrm>
          <a:custGeom>
            <a:avLst/>
            <a:gdLst/>
            <a:ahLst/>
            <a:cxnLst/>
            <a:rect l="l" t="t" r="r" b="b"/>
            <a:pathLst>
              <a:path w="2065020" h="485139">
                <a:moveTo>
                  <a:pt x="0" y="485140"/>
                </a:moveTo>
                <a:lnTo>
                  <a:pt x="2065019" y="485140"/>
                </a:lnTo>
                <a:lnTo>
                  <a:pt x="2065019" y="0"/>
                </a:lnTo>
                <a:lnTo>
                  <a:pt x="0" y="0"/>
                </a:lnTo>
                <a:lnTo>
                  <a:pt x="0" y="485140"/>
                </a:lnTo>
                <a:close/>
              </a:path>
            </a:pathLst>
          </a:custGeom>
          <a:ln w="28575">
            <a:solidFill>
              <a:srgbClr val="E26C09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1" name="object 11"/>
          <p:cNvSpPr/>
          <p:nvPr/>
        </p:nvSpPr>
        <p:spPr>
          <a:xfrm>
            <a:off x="5614698" y="1855564"/>
            <a:ext cx="1276879" cy="298218"/>
          </a:xfrm>
          <a:custGeom>
            <a:avLst/>
            <a:gdLst/>
            <a:ahLst/>
            <a:cxnLst/>
            <a:rect l="l" t="t" r="r" b="b"/>
            <a:pathLst>
              <a:path w="1544320" h="360680">
                <a:moveTo>
                  <a:pt x="0" y="360679"/>
                </a:moveTo>
                <a:lnTo>
                  <a:pt x="1544320" y="360679"/>
                </a:lnTo>
                <a:lnTo>
                  <a:pt x="1544320" y="0"/>
                </a:lnTo>
                <a:lnTo>
                  <a:pt x="0" y="0"/>
                </a:lnTo>
                <a:lnTo>
                  <a:pt x="0" y="360679"/>
                </a:lnTo>
                <a:close/>
              </a:path>
            </a:pathLst>
          </a:custGeom>
          <a:ln w="28575">
            <a:solidFill>
              <a:srgbClr val="538DD3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2" name="object 12"/>
          <p:cNvSpPr/>
          <p:nvPr/>
        </p:nvSpPr>
        <p:spPr>
          <a:xfrm>
            <a:off x="5240875" y="4155207"/>
            <a:ext cx="1598198" cy="235215"/>
          </a:xfrm>
          <a:custGeom>
            <a:avLst/>
            <a:gdLst/>
            <a:ahLst/>
            <a:cxnLst/>
            <a:rect l="l" t="t" r="r" b="b"/>
            <a:pathLst>
              <a:path w="1932940" h="284479">
                <a:moveTo>
                  <a:pt x="0" y="284480"/>
                </a:moveTo>
                <a:lnTo>
                  <a:pt x="1932939" y="284480"/>
                </a:lnTo>
                <a:lnTo>
                  <a:pt x="1932939" y="0"/>
                </a:lnTo>
                <a:lnTo>
                  <a:pt x="0" y="0"/>
                </a:lnTo>
                <a:lnTo>
                  <a:pt x="0" y="284480"/>
                </a:lnTo>
                <a:close/>
              </a:path>
            </a:pathLst>
          </a:custGeom>
          <a:ln w="2857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3" name="object 13"/>
          <p:cNvSpPr/>
          <p:nvPr/>
        </p:nvSpPr>
        <p:spPr>
          <a:xfrm>
            <a:off x="3989197" y="4161507"/>
            <a:ext cx="856852" cy="214212"/>
          </a:xfrm>
          <a:custGeom>
            <a:avLst/>
            <a:gdLst/>
            <a:ahLst/>
            <a:cxnLst/>
            <a:rect l="l" t="t" r="r" b="b"/>
            <a:pathLst>
              <a:path w="1036320" h="259079">
                <a:moveTo>
                  <a:pt x="0" y="259079"/>
                </a:moveTo>
                <a:lnTo>
                  <a:pt x="1036320" y="259079"/>
                </a:lnTo>
                <a:lnTo>
                  <a:pt x="1036320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4" name="object 14"/>
          <p:cNvSpPr/>
          <p:nvPr/>
        </p:nvSpPr>
        <p:spPr>
          <a:xfrm>
            <a:off x="2685015" y="4161507"/>
            <a:ext cx="898856" cy="214212"/>
          </a:xfrm>
          <a:custGeom>
            <a:avLst/>
            <a:gdLst/>
            <a:ahLst/>
            <a:cxnLst/>
            <a:rect l="l" t="t" r="r" b="b"/>
            <a:pathLst>
              <a:path w="1087120" h="259079">
                <a:moveTo>
                  <a:pt x="0" y="259079"/>
                </a:moveTo>
                <a:lnTo>
                  <a:pt x="1087119" y="259079"/>
                </a:lnTo>
                <a:lnTo>
                  <a:pt x="1087119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5" name="object 15"/>
          <p:cNvSpPr/>
          <p:nvPr/>
        </p:nvSpPr>
        <p:spPr>
          <a:xfrm>
            <a:off x="1469040" y="4146806"/>
            <a:ext cx="913557" cy="228914"/>
          </a:xfrm>
          <a:custGeom>
            <a:avLst/>
            <a:gdLst/>
            <a:ahLst/>
            <a:cxnLst/>
            <a:rect l="l" t="t" r="r" b="b"/>
            <a:pathLst>
              <a:path w="1104900" h="276860">
                <a:moveTo>
                  <a:pt x="0" y="276860"/>
                </a:moveTo>
                <a:lnTo>
                  <a:pt x="1104900" y="276860"/>
                </a:lnTo>
                <a:lnTo>
                  <a:pt x="11049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6" name="object 16"/>
          <p:cNvSpPr/>
          <p:nvPr/>
        </p:nvSpPr>
        <p:spPr>
          <a:xfrm>
            <a:off x="1428088" y="4443975"/>
            <a:ext cx="913557" cy="804349"/>
          </a:xfrm>
          <a:custGeom>
            <a:avLst/>
            <a:gdLst/>
            <a:ahLst/>
            <a:cxnLst/>
            <a:rect l="l" t="t" r="r" b="b"/>
            <a:pathLst>
              <a:path w="1104900" h="972820">
                <a:moveTo>
                  <a:pt x="0" y="972820"/>
                </a:moveTo>
                <a:lnTo>
                  <a:pt x="1104900" y="972820"/>
                </a:lnTo>
                <a:lnTo>
                  <a:pt x="110490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7" name="object 17"/>
          <p:cNvSpPr/>
          <p:nvPr/>
        </p:nvSpPr>
        <p:spPr>
          <a:xfrm>
            <a:off x="2562159" y="4443975"/>
            <a:ext cx="1119369" cy="804349"/>
          </a:xfrm>
          <a:custGeom>
            <a:avLst/>
            <a:gdLst/>
            <a:ahLst/>
            <a:cxnLst/>
            <a:rect l="l" t="t" r="r" b="b"/>
            <a:pathLst>
              <a:path w="1353820" h="972820">
                <a:moveTo>
                  <a:pt x="0" y="972820"/>
                </a:moveTo>
                <a:lnTo>
                  <a:pt x="1353820" y="972820"/>
                </a:lnTo>
                <a:lnTo>
                  <a:pt x="135382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8" name="object 18"/>
          <p:cNvSpPr/>
          <p:nvPr/>
        </p:nvSpPr>
        <p:spPr>
          <a:xfrm>
            <a:off x="3845338" y="4443975"/>
            <a:ext cx="1194974" cy="804349"/>
          </a:xfrm>
          <a:custGeom>
            <a:avLst/>
            <a:gdLst/>
            <a:ahLst/>
            <a:cxnLst/>
            <a:rect l="l" t="t" r="r" b="b"/>
            <a:pathLst>
              <a:path w="1445260" h="972820">
                <a:moveTo>
                  <a:pt x="0" y="972820"/>
                </a:moveTo>
                <a:lnTo>
                  <a:pt x="1445260" y="972820"/>
                </a:lnTo>
                <a:lnTo>
                  <a:pt x="144526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9" name="object 19"/>
          <p:cNvSpPr/>
          <p:nvPr/>
        </p:nvSpPr>
        <p:spPr>
          <a:xfrm>
            <a:off x="5451938" y="4464976"/>
            <a:ext cx="1119369" cy="804349"/>
          </a:xfrm>
          <a:custGeom>
            <a:avLst/>
            <a:gdLst/>
            <a:ahLst/>
            <a:cxnLst/>
            <a:rect l="l" t="t" r="r" b="b"/>
            <a:pathLst>
              <a:path w="1353820" h="972820">
                <a:moveTo>
                  <a:pt x="0" y="972820"/>
                </a:moveTo>
                <a:lnTo>
                  <a:pt x="1353820" y="972820"/>
                </a:lnTo>
                <a:lnTo>
                  <a:pt x="135382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0" name="object 20"/>
          <p:cNvSpPr txBox="1"/>
          <p:nvPr/>
        </p:nvSpPr>
        <p:spPr>
          <a:xfrm>
            <a:off x="6781635" y="4918972"/>
            <a:ext cx="640015" cy="707287"/>
          </a:xfrm>
          <a:prstGeom prst="rect">
            <a:avLst/>
          </a:prstGeom>
        </p:spPr>
        <p:txBody>
          <a:bodyPr vert="horz" wrap="square" lIns="0" tIns="18901" rIns="0" bIns="0" rtlCol="0">
            <a:spAutoFit/>
          </a:bodyPr>
          <a:lstStyle/>
          <a:p>
            <a:pPr marL="10500" marR="4200" indent="6300">
              <a:lnSpc>
                <a:spcPct val="138800"/>
              </a:lnSpc>
              <a:spcBef>
                <a:spcPts val="149"/>
              </a:spcBef>
            </a:pP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Légende</a:t>
            </a: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909" b="1" u="sng" spc="-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sz="909" b="1" dirty="0">
                <a:latin typeface="Arial"/>
                <a:cs typeface="Arial"/>
              </a:rPr>
              <a:t> </a:t>
            </a:r>
            <a:r>
              <a:rPr sz="827" dirty="0">
                <a:latin typeface="Arial MT"/>
                <a:cs typeface="Arial MT"/>
              </a:rPr>
              <a:t>Neurones : </a:t>
            </a:r>
            <a:r>
              <a:rPr sz="827" spc="4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Vaisseau</a:t>
            </a:r>
            <a:endParaRPr sz="827">
              <a:latin typeface="Arial MT"/>
              <a:cs typeface="Arial MT"/>
            </a:endParaRPr>
          </a:p>
          <a:p>
            <a:pPr marL="10500">
              <a:spcBef>
                <a:spcPts val="17"/>
              </a:spcBef>
            </a:pPr>
            <a:r>
              <a:rPr sz="827" dirty="0">
                <a:latin typeface="Arial MT"/>
                <a:cs typeface="Arial MT"/>
              </a:rPr>
              <a:t>sangu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n</a:t>
            </a:r>
            <a:r>
              <a:rPr sz="827" spc="-25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: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86794" y="5122579"/>
            <a:ext cx="531333" cy="368971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 marR="4200">
              <a:lnSpc>
                <a:spcPct val="150000"/>
              </a:lnSpc>
              <a:spcBef>
                <a:spcPts val="83"/>
              </a:spcBef>
            </a:pPr>
            <a:r>
              <a:rPr sz="827" spc="-8" dirty="0">
                <a:latin typeface="Arial MT"/>
                <a:cs typeface="Arial MT"/>
              </a:rPr>
              <a:t>A</a:t>
            </a:r>
            <a:r>
              <a:rPr sz="827" dirty="0">
                <a:latin typeface="Arial MT"/>
                <a:cs typeface="Arial MT"/>
              </a:rPr>
              <a:t>ct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va</a:t>
            </a:r>
            <a:r>
              <a:rPr sz="827" dirty="0">
                <a:latin typeface="Arial MT"/>
                <a:cs typeface="Arial MT"/>
              </a:rPr>
              <a:t>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on</a:t>
            </a:r>
            <a:r>
              <a:rPr sz="827" spc="-58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  I</a:t>
            </a:r>
            <a:r>
              <a:rPr sz="827" spc="4" dirty="0">
                <a:latin typeface="Arial MT"/>
                <a:cs typeface="Arial MT"/>
              </a:rPr>
              <a:t>n</a:t>
            </a:r>
            <a:r>
              <a:rPr sz="827" spc="-4" dirty="0">
                <a:latin typeface="Arial MT"/>
                <a:cs typeface="Arial MT"/>
              </a:rPr>
              <a:t>h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b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ti</a:t>
            </a:r>
            <a:r>
              <a:rPr sz="827" spc="-21" dirty="0">
                <a:latin typeface="Arial MT"/>
                <a:cs typeface="Arial MT"/>
              </a:rPr>
              <a:t>o</a:t>
            </a:r>
            <a:r>
              <a:rPr sz="827" spc="-4" dirty="0">
                <a:latin typeface="Arial MT"/>
                <a:cs typeface="Arial MT"/>
              </a:rPr>
              <a:t>n</a:t>
            </a:r>
            <a:r>
              <a:rPr sz="827" spc="-41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</a:t>
            </a:r>
            <a:endParaRPr sz="827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76895" y="860103"/>
            <a:ext cx="1276879" cy="235869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95031" rIns="0" bIns="0" rtlCol="0">
            <a:spAutoFit/>
          </a:bodyPr>
          <a:lstStyle/>
          <a:p>
            <a:pPr marL="153830">
              <a:spcBef>
                <a:spcPts val="748"/>
              </a:spcBef>
            </a:pP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HYPOTHALAMUS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237349" y="860103"/>
            <a:ext cx="2332195" cy="357022"/>
            <a:chOff x="3915409" y="1040130"/>
            <a:chExt cx="2820670" cy="431800"/>
          </a:xfrm>
        </p:grpSpPr>
        <p:sp>
          <p:nvSpPr>
            <p:cNvPr id="24" name="object 24"/>
            <p:cNvSpPr/>
            <p:nvPr/>
          </p:nvSpPr>
          <p:spPr>
            <a:xfrm>
              <a:off x="5448299" y="1216660"/>
              <a:ext cx="1287780" cy="76200"/>
            </a:xfrm>
            <a:custGeom>
              <a:avLst/>
              <a:gdLst/>
              <a:ahLst/>
              <a:cxnLst/>
              <a:rect l="l" t="t" r="r" b="b"/>
              <a:pathLst>
                <a:path w="1287779" h="76200">
                  <a:moveTo>
                    <a:pt x="1211579" y="0"/>
                  </a:moveTo>
                  <a:lnTo>
                    <a:pt x="1211579" y="76200"/>
                  </a:lnTo>
                  <a:lnTo>
                    <a:pt x="1268729" y="47625"/>
                  </a:lnTo>
                  <a:lnTo>
                    <a:pt x="1224279" y="47625"/>
                  </a:lnTo>
                  <a:lnTo>
                    <a:pt x="1224279" y="28575"/>
                  </a:lnTo>
                  <a:lnTo>
                    <a:pt x="1268729" y="28575"/>
                  </a:lnTo>
                  <a:lnTo>
                    <a:pt x="1211579" y="0"/>
                  </a:lnTo>
                  <a:close/>
                </a:path>
                <a:path w="1287779" h="76200">
                  <a:moveTo>
                    <a:pt x="121157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1579" y="47625"/>
                  </a:lnTo>
                  <a:lnTo>
                    <a:pt x="1211579" y="28575"/>
                  </a:lnTo>
                  <a:close/>
                </a:path>
                <a:path w="1287779" h="76200">
                  <a:moveTo>
                    <a:pt x="1268729" y="28575"/>
                  </a:moveTo>
                  <a:lnTo>
                    <a:pt x="1224279" y="28575"/>
                  </a:lnTo>
                  <a:lnTo>
                    <a:pt x="1224279" y="47625"/>
                  </a:lnTo>
                  <a:lnTo>
                    <a:pt x="1268729" y="47625"/>
                  </a:lnTo>
                  <a:lnTo>
                    <a:pt x="1287779" y="38100"/>
                  </a:lnTo>
                  <a:lnTo>
                    <a:pt x="126872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3915409" y="1040130"/>
              <a:ext cx="1605280" cy="431800"/>
            </a:xfrm>
            <a:custGeom>
              <a:avLst/>
              <a:gdLst/>
              <a:ahLst/>
              <a:cxnLst/>
              <a:rect l="l" t="t" r="r" b="b"/>
              <a:pathLst>
                <a:path w="1605279" h="431800">
                  <a:moveTo>
                    <a:pt x="1605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605280" y="431800"/>
                  </a:lnTo>
                  <a:lnTo>
                    <a:pt x="1605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237350" y="860103"/>
            <a:ext cx="1327282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277735" marR="273009" indent="41476">
              <a:spcBef>
                <a:spcPts val="252"/>
              </a:spcBef>
            </a:pPr>
            <a:r>
              <a:rPr sz="909" b="1" spc="-12" dirty="0">
                <a:solidFill>
                  <a:srgbClr val="365F91"/>
                </a:solidFill>
                <a:latin typeface="Arial"/>
                <a:cs typeface="Arial"/>
              </a:rPr>
              <a:t>AMYGDALE, </a:t>
            </a: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r>
              <a:rPr sz="909" b="1" spc="-25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spc="-17" dirty="0">
                <a:solidFill>
                  <a:srgbClr val="365F91"/>
                </a:solidFill>
                <a:latin typeface="Arial"/>
                <a:cs typeface="Arial"/>
              </a:rPr>
              <a:t>M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410237" y="860103"/>
            <a:ext cx="1838664" cy="357022"/>
            <a:chOff x="1705610" y="1040130"/>
            <a:chExt cx="2223770" cy="431800"/>
          </a:xfrm>
        </p:grpSpPr>
        <p:sp>
          <p:nvSpPr>
            <p:cNvPr id="28" name="object 28"/>
            <p:cNvSpPr/>
            <p:nvPr/>
          </p:nvSpPr>
          <p:spPr>
            <a:xfrm>
              <a:off x="2639060" y="1216660"/>
              <a:ext cx="1290320" cy="76200"/>
            </a:xfrm>
            <a:custGeom>
              <a:avLst/>
              <a:gdLst/>
              <a:ahLst/>
              <a:cxnLst/>
              <a:rect l="l" t="t" r="r" b="b"/>
              <a:pathLst>
                <a:path w="1290320" h="76200">
                  <a:moveTo>
                    <a:pt x="1214119" y="0"/>
                  </a:moveTo>
                  <a:lnTo>
                    <a:pt x="1214119" y="76200"/>
                  </a:lnTo>
                  <a:lnTo>
                    <a:pt x="1271269" y="47625"/>
                  </a:lnTo>
                  <a:lnTo>
                    <a:pt x="1226819" y="47625"/>
                  </a:lnTo>
                  <a:lnTo>
                    <a:pt x="1226819" y="28575"/>
                  </a:lnTo>
                  <a:lnTo>
                    <a:pt x="1271269" y="28575"/>
                  </a:lnTo>
                  <a:lnTo>
                    <a:pt x="1214119" y="0"/>
                  </a:lnTo>
                  <a:close/>
                </a:path>
                <a:path w="1290320" h="76200">
                  <a:moveTo>
                    <a:pt x="121411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4119" y="47625"/>
                  </a:lnTo>
                  <a:lnTo>
                    <a:pt x="1214119" y="28575"/>
                  </a:lnTo>
                  <a:close/>
                </a:path>
                <a:path w="1290320" h="76200">
                  <a:moveTo>
                    <a:pt x="1271269" y="28575"/>
                  </a:moveTo>
                  <a:lnTo>
                    <a:pt x="1226819" y="28575"/>
                  </a:lnTo>
                  <a:lnTo>
                    <a:pt x="1226819" y="47625"/>
                  </a:lnTo>
                  <a:lnTo>
                    <a:pt x="1271269" y="47625"/>
                  </a:lnTo>
                  <a:lnTo>
                    <a:pt x="1290319" y="38100"/>
                  </a:lnTo>
                  <a:lnTo>
                    <a:pt x="127126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5610" y="1040130"/>
              <a:ext cx="1224280" cy="431800"/>
            </a:xfrm>
            <a:custGeom>
              <a:avLst/>
              <a:gdLst/>
              <a:ahLst/>
              <a:cxnLst/>
              <a:rect l="l" t="t" r="r" b="b"/>
              <a:pathLst>
                <a:path w="1224280" h="431800">
                  <a:moveTo>
                    <a:pt x="1224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224280" y="431800"/>
                  </a:lnTo>
                  <a:lnTo>
                    <a:pt x="1224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410237" y="860103"/>
            <a:ext cx="1012263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107629" marR="107103" indent="151205">
              <a:spcBef>
                <a:spcPts val="252"/>
              </a:spcBef>
            </a:pP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CORTEX </a:t>
            </a:r>
            <a:r>
              <a:rPr sz="909" b="1" spc="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EF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N</a:t>
            </a:r>
            <a:r>
              <a:rPr sz="909" b="1" spc="21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endParaRPr sz="909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51432" y="574485"/>
            <a:ext cx="5565345" cy="189854"/>
          </a:xfrm>
          <a:prstGeom prst="rect">
            <a:avLst/>
          </a:prstGeom>
          <a:ln w="28575">
            <a:solidFill>
              <a:srgbClr val="2E528F"/>
            </a:solidFill>
          </a:ln>
        </p:spPr>
        <p:txBody>
          <a:bodyPr vert="horz" wrap="square" lIns="0" tIns="11551" rIns="0" bIns="0" rtlCol="0">
            <a:spAutoFit/>
          </a:bodyPr>
          <a:lstStyle/>
          <a:p>
            <a:pPr marR="14175" algn="ctr">
              <a:spcBef>
                <a:spcPts val="91"/>
              </a:spcBef>
            </a:pPr>
            <a:r>
              <a:rPr sz="1158" b="1" spc="-12" dirty="0">
                <a:solidFill>
                  <a:srgbClr val="2E5496"/>
                </a:solidFill>
                <a:latin typeface="Calibri"/>
                <a:cs typeface="Calibri"/>
              </a:rPr>
              <a:t>SYSTÈME</a:t>
            </a:r>
            <a:r>
              <a:rPr sz="1158" b="1" spc="-17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158" b="1" spc="-4" dirty="0">
                <a:solidFill>
                  <a:srgbClr val="2E5496"/>
                </a:solidFill>
                <a:latin typeface="Calibri"/>
                <a:cs typeface="Calibri"/>
              </a:rPr>
              <a:t>LIMBIQUE</a:t>
            </a:r>
            <a:endParaRPr sz="1158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7835" y="1090067"/>
            <a:ext cx="111307" cy="136508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5326979" y="2884628"/>
            <a:ext cx="1820813" cy="401125"/>
          </a:xfrm>
          <a:custGeom>
            <a:avLst/>
            <a:gdLst/>
            <a:ahLst/>
            <a:cxnLst/>
            <a:rect l="l" t="t" r="r" b="b"/>
            <a:pathLst>
              <a:path w="2202179" h="485139">
                <a:moveTo>
                  <a:pt x="0" y="485140"/>
                </a:moveTo>
                <a:lnTo>
                  <a:pt x="2202180" y="485140"/>
                </a:lnTo>
                <a:lnTo>
                  <a:pt x="2202180" y="0"/>
                </a:lnTo>
                <a:lnTo>
                  <a:pt x="0" y="0"/>
                </a:lnTo>
                <a:lnTo>
                  <a:pt x="0" y="485140"/>
                </a:lnTo>
                <a:close/>
              </a:path>
            </a:pathLst>
          </a:custGeom>
          <a:ln w="28575">
            <a:solidFill>
              <a:srgbClr val="E26C09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</p:spTree>
    <p:extLst>
      <p:ext uri="{BB962C8B-B14F-4D97-AF65-F5344CB8AC3E}">
        <p14:creationId xmlns:p14="http://schemas.microsoft.com/office/powerpoint/2010/main" val="3527222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6215" y="4956406"/>
            <a:ext cx="2016125" cy="672042"/>
          </a:xfrm>
          <a:custGeom>
            <a:avLst/>
            <a:gdLst/>
            <a:ahLst/>
            <a:cxnLst/>
            <a:rect l="l" t="t" r="r" b="b"/>
            <a:pathLst>
              <a:path w="2438400" h="812800">
                <a:moveTo>
                  <a:pt x="2438400" y="0"/>
                </a:moveTo>
                <a:lnTo>
                  <a:pt x="0" y="0"/>
                </a:lnTo>
                <a:lnTo>
                  <a:pt x="0" y="812800"/>
                </a:lnTo>
                <a:lnTo>
                  <a:pt x="2438400" y="812800"/>
                </a:lnTo>
                <a:lnTo>
                  <a:pt x="24384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" name="object 3"/>
          <p:cNvSpPr txBox="1"/>
          <p:nvPr/>
        </p:nvSpPr>
        <p:spPr>
          <a:xfrm>
            <a:off x="4439464" y="23201"/>
            <a:ext cx="1438589" cy="31594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algn="ctr">
              <a:spcBef>
                <a:spcPts val="83"/>
              </a:spcBef>
            </a:pP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Stimulus,</a:t>
            </a:r>
            <a:r>
              <a:rPr sz="992" i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agent </a:t>
            </a:r>
            <a:r>
              <a:rPr sz="992" i="1" spc="-4" dirty="0">
                <a:solidFill>
                  <a:srgbClr val="FF0000"/>
                </a:solidFill>
                <a:latin typeface="Arial"/>
                <a:cs typeface="Arial"/>
              </a:rPr>
              <a:t>stresseur</a:t>
            </a:r>
            <a:endParaRPr sz="992">
              <a:latin typeface="Arial"/>
              <a:cs typeface="Arial"/>
            </a:endParaRPr>
          </a:p>
          <a:p>
            <a:pPr marL="525" algn="ctr"/>
            <a:r>
              <a:rPr sz="992" b="1" spc="-4" dirty="0">
                <a:solidFill>
                  <a:srgbClr val="FF0000"/>
                </a:solidFill>
                <a:latin typeface="Arial"/>
                <a:cs typeface="Arial"/>
              </a:rPr>
              <a:t>Perception</a:t>
            </a:r>
            <a:r>
              <a:rPr sz="992" b="1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992" b="1" spc="-8" dirty="0">
                <a:solidFill>
                  <a:srgbClr val="FF0000"/>
                </a:solidFill>
                <a:latin typeface="Arial"/>
                <a:cs typeface="Arial"/>
              </a:rPr>
              <a:t> stress</a:t>
            </a:r>
            <a:endParaRPr sz="992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9758" y="268600"/>
            <a:ext cx="832177" cy="542359"/>
          </a:xfrm>
          <a:custGeom>
            <a:avLst/>
            <a:gdLst/>
            <a:ahLst/>
            <a:cxnLst/>
            <a:rect l="l" t="t" r="r" b="b"/>
            <a:pathLst>
              <a:path w="1006475" h="655955">
                <a:moveTo>
                  <a:pt x="936795" y="622281"/>
                </a:moveTo>
                <a:lnTo>
                  <a:pt x="921257" y="646302"/>
                </a:lnTo>
                <a:lnTo>
                  <a:pt x="1005967" y="655700"/>
                </a:lnTo>
                <a:lnTo>
                  <a:pt x="990307" y="629157"/>
                </a:lnTo>
                <a:lnTo>
                  <a:pt x="947420" y="629157"/>
                </a:lnTo>
                <a:lnTo>
                  <a:pt x="936795" y="622281"/>
                </a:lnTo>
                <a:close/>
              </a:path>
              <a:path w="1006475" h="655955">
                <a:moveTo>
                  <a:pt x="947164" y="606250"/>
                </a:moveTo>
                <a:lnTo>
                  <a:pt x="936795" y="622281"/>
                </a:lnTo>
                <a:lnTo>
                  <a:pt x="947420" y="629157"/>
                </a:lnTo>
                <a:lnTo>
                  <a:pt x="957833" y="613155"/>
                </a:lnTo>
                <a:lnTo>
                  <a:pt x="947164" y="606250"/>
                </a:lnTo>
                <a:close/>
              </a:path>
              <a:path w="1006475" h="655955">
                <a:moveTo>
                  <a:pt x="962659" y="582294"/>
                </a:moveTo>
                <a:lnTo>
                  <a:pt x="947164" y="606250"/>
                </a:lnTo>
                <a:lnTo>
                  <a:pt x="957833" y="613155"/>
                </a:lnTo>
                <a:lnTo>
                  <a:pt x="947420" y="629157"/>
                </a:lnTo>
                <a:lnTo>
                  <a:pt x="990307" y="629157"/>
                </a:lnTo>
                <a:lnTo>
                  <a:pt x="962659" y="582294"/>
                </a:lnTo>
                <a:close/>
              </a:path>
              <a:path w="1006475" h="655955">
                <a:moveTo>
                  <a:pt x="10413" y="0"/>
                </a:moveTo>
                <a:lnTo>
                  <a:pt x="0" y="16001"/>
                </a:lnTo>
                <a:lnTo>
                  <a:pt x="936795" y="622281"/>
                </a:lnTo>
                <a:lnTo>
                  <a:pt x="947164" y="606250"/>
                </a:lnTo>
                <a:lnTo>
                  <a:pt x="104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grpSp>
        <p:nvGrpSpPr>
          <p:cNvPr id="5" name="object 5"/>
          <p:cNvGrpSpPr/>
          <p:nvPr/>
        </p:nvGrpSpPr>
        <p:grpSpPr>
          <a:xfrm>
            <a:off x="2003524" y="267551"/>
            <a:ext cx="4628162" cy="2568984"/>
            <a:chOff x="2423160" y="323468"/>
            <a:chExt cx="5597525" cy="3107055"/>
          </a:xfrm>
        </p:grpSpPr>
        <p:sp>
          <p:nvSpPr>
            <p:cNvPr id="6" name="object 6"/>
            <p:cNvSpPr/>
            <p:nvPr/>
          </p:nvSpPr>
          <p:spPr>
            <a:xfrm>
              <a:off x="2423160" y="323468"/>
              <a:ext cx="4976495" cy="3107055"/>
            </a:xfrm>
            <a:custGeom>
              <a:avLst/>
              <a:gdLst/>
              <a:ahLst/>
              <a:cxnLst/>
              <a:rect l="l" t="t" r="r" b="b"/>
              <a:pathLst>
                <a:path w="4976495" h="3107054">
                  <a:moveTo>
                    <a:pt x="2811399" y="18542"/>
                  </a:moveTo>
                  <a:lnTo>
                    <a:pt x="2807081" y="0"/>
                  </a:lnTo>
                  <a:lnTo>
                    <a:pt x="72085" y="630618"/>
                  </a:lnTo>
                  <a:lnTo>
                    <a:pt x="65659" y="602742"/>
                  </a:lnTo>
                  <a:lnTo>
                    <a:pt x="0" y="656971"/>
                  </a:lnTo>
                  <a:lnTo>
                    <a:pt x="82804" y="677037"/>
                  </a:lnTo>
                  <a:lnTo>
                    <a:pt x="77025" y="652018"/>
                  </a:lnTo>
                  <a:lnTo>
                    <a:pt x="76365" y="649173"/>
                  </a:lnTo>
                  <a:lnTo>
                    <a:pt x="2811399" y="18542"/>
                  </a:lnTo>
                  <a:close/>
                </a:path>
                <a:path w="4976495" h="3107054">
                  <a:moveTo>
                    <a:pt x="3462020" y="162179"/>
                  </a:moveTo>
                  <a:lnTo>
                    <a:pt x="3451860" y="145923"/>
                  </a:lnTo>
                  <a:lnTo>
                    <a:pt x="2652852" y="646557"/>
                  </a:lnTo>
                  <a:lnTo>
                    <a:pt x="2637663" y="622300"/>
                  </a:lnTo>
                  <a:lnTo>
                    <a:pt x="2593340" y="695071"/>
                  </a:lnTo>
                  <a:lnTo>
                    <a:pt x="2678176" y="686943"/>
                  </a:lnTo>
                  <a:lnTo>
                    <a:pt x="2667190" y="669417"/>
                  </a:lnTo>
                  <a:lnTo>
                    <a:pt x="2662974" y="662711"/>
                  </a:lnTo>
                  <a:lnTo>
                    <a:pt x="3462020" y="162179"/>
                  </a:lnTo>
                  <a:close/>
                </a:path>
                <a:path w="4976495" h="3107054">
                  <a:moveTo>
                    <a:pt x="4976241" y="1102614"/>
                  </a:moveTo>
                  <a:lnTo>
                    <a:pt x="4962779" y="1077468"/>
                  </a:lnTo>
                  <a:lnTo>
                    <a:pt x="1294206" y="3053575"/>
                  </a:lnTo>
                  <a:lnTo>
                    <a:pt x="1280668" y="3028442"/>
                  </a:lnTo>
                  <a:lnTo>
                    <a:pt x="1225550" y="3106801"/>
                  </a:lnTo>
                  <a:lnTo>
                    <a:pt x="1321308" y="3103880"/>
                  </a:lnTo>
                  <a:lnTo>
                    <a:pt x="1311376" y="3085465"/>
                  </a:lnTo>
                  <a:lnTo>
                    <a:pt x="1307731" y="3078696"/>
                  </a:lnTo>
                  <a:lnTo>
                    <a:pt x="4976241" y="110261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7" name="object 7"/>
            <p:cNvSpPr/>
            <p:nvPr/>
          </p:nvSpPr>
          <p:spPr>
            <a:xfrm>
              <a:off x="7176769" y="1741169"/>
              <a:ext cx="650240" cy="307340"/>
            </a:xfrm>
            <a:custGeom>
              <a:avLst/>
              <a:gdLst/>
              <a:ahLst/>
              <a:cxnLst/>
              <a:rect l="l" t="t" r="r" b="b"/>
              <a:pathLst>
                <a:path w="650240" h="307339">
                  <a:moveTo>
                    <a:pt x="650240" y="0"/>
                  </a:moveTo>
                  <a:lnTo>
                    <a:pt x="0" y="0"/>
                  </a:lnTo>
                  <a:lnTo>
                    <a:pt x="0" y="307339"/>
                  </a:lnTo>
                  <a:lnTo>
                    <a:pt x="650240" y="307339"/>
                  </a:lnTo>
                  <a:lnTo>
                    <a:pt x="650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8" name="object 8"/>
            <p:cNvSpPr/>
            <p:nvPr/>
          </p:nvSpPr>
          <p:spPr>
            <a:xfrm>
              <a:off x="7176769" y="1741169"/>
              <a:ext cx="650240" cy="307340"/>
            </a:xfrm>
            <a:custGeom>
              <a:avLst/>
              <a:gdLst/>
              <a:ahLst/>
              <a:cxnLst/>
              <a:rect l="l" t="t" r="r" b="b"/>
              <a:pathLst>
                <a:path w="650240" h="307339">
                  <a:moveTo>
                    <a:pt x="0" y="307339"/>
                  </a:moveTo>
                  <a:lnTo>
                    <a:pt x="650240" y="307339"/>
                  </a:lnTo>
                  <a:lnTo>
                    <a:pt x="650240" y="0"/>
                  </a:lnTo>
                  <a:lnTo>
                    <a:pt x="0" y="0"/>
                  </a:lnTo>
                  <a:lnTo>
                    <a:pt x="0" y="307339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9" name="object 9"/>
            <p:cNvSpPr/>
            <p:nvPr/>
          </p:nvSpPr>
          <p:spPr>
            <a:xfrm>
              <a:off x="7052310" y="1978659"/>
              <a:ext cx="965200" cy="1108710"/>
            </a:xfrm>
            <a:custGeom>
              <a:avLst/>
              <a:gdLst/>
              <a:ahLst/>
              <a:cxnLst/>
              <a:rect l="l" t="t" r="r" b="b"/>
              <a:pathLst>
                <a:path w="965200" h="1108710">
                  <a:moveTo>
                    <a:pt x="641985" y="0"/>
                  </a:moveTo>
                  <a:lnTo>
                    <a:pt x="253365" y="0"/>
                  </a:lnTo>
                  <a:lnTo>
                    <a:pt x="253365" y="12700"/>
                  </a:lnTo>
                  <a:lnTo>
                    <a:pt x="641985" y="12700"/>
                  </a:lnTo>
                  <a:lnTo>
                    <a:pt x="641985" y="0"/>
                  </a:lnTo>
                  <a:close/>
                </a:path>
                <a:path w="965200" h="1108710">
                  <a:moveTo>
                    <a:pt x="965200" y="770890"/>
                  </a:moveTo>
                  <a:lnTo>
                    <a:pt x="0" y="770890"/>
                  </a:lnTo>
                  <a:lnTo>
                    <a:pt x="0" y="1108710"/>
                  </a:lnTo>
                  <a:lnTo>
                    <a:pt x="965200" y="1108710"/>
                  </a:lnTo>
                  <a:lnTo>
                    <a:pt x="965200" y="770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7052310" y="2749549"/>
              <a:ext cx="965200" cy="337820"/>
            </a:xfrm>
            <a:custGeom>
              <a:avLst/>
              <a:gdLst/>
              <a:ahLst/>
              <a:cxnLst/>
              <a:rect l="l" t="t" r="r" b="b"/>
              <a:pathLst>
                <a:path w="965200" h="337819">
                  <a:moveTo>
                    <a:pt x="0" y="337820"/>
                  </a:moveTo>
                  <a:lnTo>
                    <a:pt x="965200" y="337820"/>
                  </a:lnTo>
                  <a:lnTo>
                    <a:pt x="965200" y="0"/>
                  </a:lnTo>
                  <a:lnTo>
                    <a:pt x="0" y="0"/>
                  </a:lnTo>
                  <a:lnTo>
                    <a:pt x="0" y="33782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7284466" y="2986786"/>
              <a:ext cx="497840" cy="12700"/>
            </a:xfrm>
            <a:custGeom>
              <a:avLst/>
              <a:gdLst/>
              <a:ahLst/>
              <a:cxnLst/>
              <a:rect l="l" t="t" r="r" b="b"/>
              <a:pathLst>
                <a:path w="497840" h="12700">
                  <a:moveTo>
                    <a:pt x="49783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7839" y="12700"/>
                  </a:lnTo>
                  <a:lnTo>
                    <a:pt x="497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3480" y="1318260"/>
              <a:ext cx="137160" cy="165100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3075" y="2711367"/>
            <a:ext cx="136508" cy="12600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743691" y="1370434"/>
            <a:ext cx="798575" cy="468549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R="4200" algn="r">
              <a:spcBef>
                <a:spcPts val="83"/>
              </a:spcBef>
            </a:pPr>
            <a:r>
              <a:rPr sz="1488" b="1" i="1" spc="-8" dirty="0">
                <a:latin typeface="Arial"/>
                <a:cs typeface="Arial"/>
              </a:rPr>
              <a:t>Phase</a:t>
            </a:r>
            <a:endParaRPr sz="1488">
              <a:latin typeface="Arial"/>
              <a:cs typeface="Arial"/>
            </a:endParaRPr>
          </a:p>
          <a:p>
            <a:pPr marR="4200" algn="r"/>
            <a:r>
              <a:rPr sz="1488" b="1" i="1" spc="-4" dirty="0">
                <a:latin typeface="Arial"/>
                <a:cs typeface="Arial"/>
              </a:rPr>
              <a:t>d’alarme</a:t>
            </a:r>
            <a:endParaRPr sz="1488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85244" y="5450986"/>
            <a:ext cx="1915319" cy="15051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SCHEMA</a:t>
            </a:r>
            <a:r>
              <a:rPr sz="909" b="1" u="sng" spc="-1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1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BILAN</a:t>
            </a:r>
            <a:r>
              <a:rPr sz="909" b="1" u="sng" spc="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909" b="1" u="sng" spc="-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STRESS</a:t>
            </a:r>
            <a:r>
              <a:rPr sz="909" b="1" u="sng" spc="-4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2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AIGU</a:t>
            </a:r>
            <a:endParaRPr sz="909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01985" y="2884628"/>
            <a:ext cx="1707406" cy="168539"/>
          </a:xfrm>
          <a:prstGeom prst="rect">
            <a:avLst/>
          </a:prstGeom>
          <a:ln w="28575">
            <a:solidFill>
              <a:srgbClr val="E26C09"/>
            </a:solidFill>
          </a:ln>
        </p:spPr>
        <p:txBody>
          <a:bodyPr vert="horz" wrap="square" lIns="0" tIns="28352" rIns="0" bIns="0" rtlCol="0">
            <a:spAutoFit/>
          </a:bodyPr>
          <a:lstStyle/>
          <a:p>
            <a:pPr marL="142805">
              <a:spcBef>
                <a:spcPts val="223"/>
              </a:spcBef>
            </a:pP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GLANDE</a:t>
            </a:r>
            <a:r>
              <a:rPr sz="909" b="1" spc="-25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MEDULOSURRENALE</a:t>
            </a:r>
            <a:endParaRPr sz="909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576895" y="860103"/>
            <a:ext cx="1326757" cy="1305756"/>
            <a:chOff x="6744969" y="1040130"/>
            <a:chExt cx="1604645" cy="1579245"/>
          </a:xfrm>
        </p:grpSpPr>
        <p:sp>
          <p:nvSpPr>
            <p:cNvPr id="18" name="object 18"/>
            <p:cNvSpPr/>
            <p:nvPr/>
          </p:nvSpPr>
          <p:spPr>
            <a:xfrm>
              <a:off x="6790689" y="2244090"/>
              <a:ext cx="1544320" cy="360680"/>
            </a:xfrm>
            <a:custGeom>
              <a:avLst/>
              <a:gdLst/>
              <a:ahLst/>
              <a:cxnLst/>
              <a:rect l="l" t="t" r="r" b="b"/>
              <a:pathLst>
                <a:path w="1544320" h="360680">
                  <a:moveTo>
                    <a:pt x="1544320" y="0"/>
                  </a:moveTo>
                  <a:lnTo>
                    <a:pt x="0" y="0"/>
                  </a:lnTo>
                  <a:lnTo>
                    <a:pt x="0" y="360679"/>
                  </a:lnTo>
                  <a:lnTo>
                    <a:pt x="1544320" y="360679"/>
                  </a:lnTo>
                  <a:lnTo>
                    <a:pt x="154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6790689" y="2244090"/>
              <a:ext cx="1544320" cy="360680"/>
            </a:xfrm>
            <a:custGeom>
              <a:avLst/>
              <a:gdLst/>
              <a:ahLst/>
              <a:cxnLst/>
              <a:rect l="l" t="t" r="r" b="b"/>
              <a:pathLst>
                <a:path w="1544320" h="360680">
                  <a:moveTo>
                    <a:pt x="0" y="360679"/>
                  </a:moveTo>
                  <a:lnTo>
                    <a:pt x="1544320" y="360679"/>
                  </a:lnTo>
                  <a:lnTo>
                    <a:pt x="1544320" y="0"/>
                  </a:lnTo>
                  <a:lnTo>
                    <a:pt x="0" y="0"/>
                  </a:lnTo>
                  <a:lnTo>
                    <a:pt x="0" y="360679"/>
                  </a:lnTo>
                  <a:close/>
                </a:path>
              </a:pathLst>
            </a:custGeom>
            <a:ln w="28575">
              <a:solidFill>
                <a:srgbClr val="538DD3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6744969" y="1040130"/>
              <a:ext cx="1544320" cy="431800"/>
            </a:xfrm>
            <a:custGeom>
              <a:avLst/>
              <a:gdLst/>
              <a:ahLst/>
              <a:cxnLst/>
              <a:rect l="l" t="t" r="r" b="b"/>
              <a:pathLst>
                <a:path w="1544320" h="431800">
                  <a:moveTo>
                    <a:pt x="154432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544320" y="431800"/>
                  </a:lnTo>
                  <a:lnTo>
                    <a:pt x="154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21" name="object 21"/>
          <p:cNvSpPr/>
          <p:nvPr/>
        </p:nvSpPr>
        <p:spPr>
          <a:xfrm>
            <a:off x="5240875" y="4155207"/>
            <a:ext cx="1598198" cy="235215"/>
          </a:xfrm>
          <a:custGeom>
            <a:avLst/>
            <a:gdLst/>
            <a:ahLst/>
            <a:cxnLst/>
            <a:rect l="l" t="t" r="r" b="b"/>
            <a:pathLst>
              <a:path w="1932940" h="284479">
                <a:moveTo>
                  <a:pt x="0" y="284480"/>
                </a:moveTo>
                <a:lnTo>
                  <a:pt x="1932939" y="284480"/>
                </a:lnTo>
                <a:lnTo>
                  <a:pt x="1932939" y="0"/>
                </a:lnTo>
                <a:lnTo>
                  <a:pt x="0" y="0"/>
                </a:lnTo>
                <a:lnTo>
                  <a:pt x="0" y="284480"/>
                </a:lnTo>
                <a:close/>
              </a:path>
            </a:pathLst>
          </a:custGeom>
          <a:ln w="2857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2" name="object 22"/>
          <p:cNvSpPr/>
          <p:nvPr/>
        </p:nvSpPr>
        <p:spPr>
          <a:xfrm>
            <a:off x="3989197" y="4161507"/>
            <a:ext cx="856852" cy="214212"/>
          </a:xfrm>
          <a:custGeom>
            <a:avLst/>
            <a:gdLst/>
            <a:ahLst/>
            <a:cxnLst/>
            <a:rect l="l" t="t" r="r" b="b"/>
            <a:pathLst>
              <a:path w="1036320" h="259079">
                <a:moveTo>
                  <a:pt x="0" y="259079"/>
                </a:moveTo>
                <a:lnTo>
                  <a:pt x="1036320" y="259079"/>
                </a:lnTo>
                <a:lnTo>
                  <a:pt x="1036320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3" name="object 23"/>
          <p:cNvSpPr/>
          <p:nvPr/>
        </p:nvSpPr>
        <p:spPr>
          <a:xfrm>
            <a:off x="2685015" y="4161507"/>
            <a:ext cx="898856" cy="214212"/>
          </a:xfrm>
          <a:custGeom>
            <a:avLst/>
            <a:gdLst/>
            <a:ahLst/>
            <a:cxnLst/>
            <a:rect l="l" t="t" r="r" b="b"/>
            <a:pathLst>
              <a:path w="1087120" h="259079">
                <a:moveTo>
                  <a:pt x="0" y="259079"/>
                </a:moveTo>
                <a:lnTo>
                  <a:pt x="1087119" y="259079"/>
                </a:lnTo>
                <a:lnTo>
                  <a:pt x="1087119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4" name="object 24"/>
          <p:cNvSpPr/>
          <p:nvPr/>
        </p:nvSpPr>
        <p:spPr>
          <a:xfrm>
            <a:off x="1469040" y="4146806"/>
            <a:ext cx="913557" cy="228914"/>
          </a:xfrm>
          <a:custGeom>
            <a:avLst/>
            <a:gdLst/>
            <a:ahLst/>
            <a:cxnLst/>
            <a:rect l="l" t="t" r="r" b="b"/>
            <a:pathLst>
              <a:path w="1104900" h="276860">
                <a:moveTo>
                  <a:pt x="0" y="276860"/>
                </a:moveTo>
                <a:lnTo>
                  <a:pt x="1104900" y="276860"/>
                </a:lnTo>
                <a:lnTo>
                  <a:pt x="11049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5" name="object 25"/>
          <p:cNvSpPr/>
          <p:nvPr/>
        </p:nvSpPr>
        <p:spPr>
          <a:xfrm>
            <a:off x="1428088" y="4443975"/>
            <a:ext cx="913557" cy="804349"/>
          </a:xfrm>
          <a:custGeom>
            <a:avLst/>
            <a:gdLst/>
            <a:ahLst/>
            <a:cxnLst/>
            <a:rect l="l" t="t" r="r" b="b"/>
            <a:pathLst>
              <a:path w="1104900" h="972820">
                <a:moveTo>
                  <a:pt x="0" y="972820"/>
                </a:moveTo>
                <a:lnTo>
                  <a:pt x="1104900" y="972820"/>
                </a:lnTo>
                <a:lnTo>
                  <a:pt x="110490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6" name="object 26"/>
          <p:cNvSpPr/>
          <p:nvPr/>
        </p:nvSpPr>
        <p:spPr>
          <a:xfrm>
            <a:off x="2562159" y="4443975"/>
            <a:ext cx="1119369" cy="804349"/>
          </a:xfrm>
          <a:custGeom>
            <a:avLst/>
            <a:gdLst/>
            <a:ahLst/>
            <a:cxnLst/>
            <a:rect l="l" t="t" r="r" b="b"/>
            <a:pathLst>
              <a:path w="1353820" h="972820">
                <a:moveTo>
                  <a:pt x="0" y="972820"/>
                </a:moveTo>
                <a:lnTo>
                  <a:pt x="1353820" y="972820"/>
                </a:lnTo>
                <a:lnTo>
                  <a:pt x="135382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7" name="object 27"/>
          <p:cNvSpPr/>
          <p:nvPr/>
        </p:nvSpPr>
        <p:spPr>
          <a:xfrm>
            <a:off x="3845338" y="4443975"/>
            <a:ext cx="1194974" cy="804349"/>
          </a:xfrm>
          <a:custGeom>
            <a:avLst/>
            <a:gdLst/>
            <a:ahLst/>
            <a:cxnLst/>
            <a:rect l="l" t="t" r="r" b="b"/>
            <a:pathLst>
              <a:path w="1445260" h="972820">
                <a:moveTo>
                  <a:pt x="0" y="972820"/>
                </a:moveTo>
                <a:lnTo>
                  <a:pt x="1445260" y="972820"/>
                </a:lnTo>
                <a:lnTo>
                  <a:pt x="144526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8" name="object 28"/>
          <p:cNvSpPr/>
          <p:nvPr/>
        </p:nvSpPr>
        <p:spPr>
          <a:xfrm>
            <a:off x="5451938" y="4464976"/>
            <a:ext cx="1119369" cy="804349"/>
          </a:xfrm>
          <a:custGeom>
            <a:avLst/>
            <a:gdLst/>
            <a:ahLst/>
            <a:cxnLst/>
            <a:rect l="l" t="t" r="r" b="b"/>
            <a:pathLst>
              <a:path w="1353820" h="972820">
                <a:moveTo>
                  <a:pt x="0" y="972820"/>
                </a:moveTo>
                <a:lnTo>
                  <a:pt x="1353820" y="972820"/>
                </a:lnTo>
                <a:lnTo>
                  <a:pt x="135382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9" name="object 29"/>
          <p:cNvSpPr txBox="1"/>
          <p:nvPr/>
        </p:nvSpPr>
        <p:spPr>
          <a:xfrm>
            <a:off x="6781635" y="4918972"/>
            <a:ext cx="640015" cy="707287"/>
          </a:xfrm>
          <a:prstGeom prst="rect">
            <a:avLst/>
          </a:prstGeom>
        </p:spPr>
        <p:txBody>
          <a:bodyPr vert="horz" wrap="square" lIns="0" tIns="18901" rIns="0" bIns="0" rtlCol="0">
            <a:spAutoFit/>
          </a:bodyPr>
          <a:lstStyle/>
          <a:p>
            <a:pPr marL="10500" marR="4200" indent="6300">
              <a:lnSpc>
                <a:spcPct val="138800"/>
              </a:lnSpc>
              <a:spcBef>
                <a:spcPts val="149"/>
              </a:spcBef>
            </a:pP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Légende</a:t>
            </a: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909" b="1" u="sng" spc="-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sz="909" b="1" dirty="0">
                <a:latin typeface="Arial"/>
                <a:cs typeface="Arial"/>
              </a:rPr>
              <a:t> </a:t>
            </a:r>
            <a:r>
              <a:rPr sz="827" dirty="0">
                <a:latin typeface="Arial MT"/>
                <a:cs typeface="Arial MT"/>
              </a:rPr>
              <a:t>Neurones : </a:t>
            </a:r>
            <a:r>
              <a:rPr sz="827" spc="4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Vaisseau</a:t>
            </a:r>
            <a:endParaRPr sz="827">
              <a:latin typeface="Arial MT"/>
              <a:cs typeface="Arial MT"/>
            </a:endParaRPr>
          </a:p>
          <a:p>
            <a:pPr marL="10500">
              <a:spcBef>
                <a:spcPts val="17"/>
              </a:spcBef>
            </a:pPr>
            <a:r>
              <a:rPr sz="827" dirty="0">
                <a:latin typeface="Arial MT"/>
                <a:cs typeface="Arial MT"/>
              </a:rPr>
              <a:t>sangu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n</a:t>
            </a:r>
            <a:r>
              <a:rPr sz="827" spc="-25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: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86794" y="5122579"/>
            <a:ext cx="531333" cy="368971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 marR="4200">
              <a:lnSpc>
                <a:spcPct val="150000"/>
              </a:lnSpc>
              <a:spcBef>
                <a:spcPts val="83"/>
              </a:spcBef>
            </a:pPr>
            <a:r>
              <a:rPr sz="827" spc="-8" dirty="0">
                <a:latin typeface="Arial MT"/>
                <a:cs typeface="Arial MT"/>
              </a:rPr>
              <a:t>A</a:t>
            </a:r>
            <a:r>
              <a:rPr sz="827" dirty="0">
                <a:latin typeface="Arial MT"/>
                <a:cs typeface="Arial MT"/>
              </a:rPr>
              <a:t>ct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va</a:t>
            </a:r>
            <a:r>
              <a:rPr sz="827" dirty="0">
                <a:latin typeface="Arial MT"/>
                <a:cs typeface="Arial MT"/>
              </a:rPr>
              <a:t>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on</a:t>
            </a:r>
            <a:r>
              <a:rPr sz="827" spc="-58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  I</a:t>
            </a:r>
            <a:r>
              <a:rPr sz="827" spc="4" dirty="0">
                <a:latin typeface="Arial MT"/>
                <a:cs typeface="Arial MT"/>
              </a:rPr>
              <a:t>n</a:t>
            </a:r>
            <a:r>
              <a:rPr sz="827" spc="-4" dirty="0">
                <a:latin typeface="Arial MT"/>
                <a:cs typeface="Arial MT"/>
              </a:rPr>
              <a:t>h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b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ti</a:t>
            </a:r>
            <a:r>
              <a:rPr sz="827" spc="-21" dirty="0">
                <a:latin typeface="Arial MT"/>
                <a:cs typeface="Arial MT"/>
              </a:rPr>
              <a:t>o</a:t>
            </a:r>
            <a:r>
              <a:rPr sz="827" spc="-4" dirty="0">
                <a:latin typeface="Arial MT"/>
                <a:cs typeface="Arial MT"/>
              </a:rPr>
              <a:t>n</a:t>
            </a:r>
            <a:r>
              <a:rPr sz="827" spc="-41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</a:t>
            </a:r>
            <a:endParaRPr sz="827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76895" y="860103"/>
            <a:ext cx="1276879" cy="235869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95031" rIns="0" bIns="0" rtlCol="0">
            <a:spAutoFit/>
          </a:bodyPr>
          <a:lstStyle/>
          <a:p>
            <a:pPr marL="153830">
              <a:spcBef>
                <a:spcPts val="748"/>
              </a:spcBef>
            </a:pP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HYPOTHALAMUS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237349" y="860103"/>
            <a:ext cx="2332195" cy="357022"/>
            <a:chOff x="3915409" y="1040130"/>
            <a:chExt cx="2820670" cy="431800"/>
          </a:xfrm>
        </p:grpSpPr>
        <p:sp>
          <p:nvSpPr>
            <p:cNvPr id="33" name="object 33"/>
            <p:cNvSpPr/>
            <p:nvPr/>
          </p:nvSpPr>
          <p:spPr>
            <a:xfrm>
              <a:off x="5448299" y="1216660"/>
              <a:ext cx="1287780" cy="76200"/>
            </a:xfrm>
            <a:custGeom>
              <a:avLst/>
              <a:gdLst/>
              <a:ahLst/>
              <a:cxnLst/>
              <a:rect l="l" t="t" r="r" b="b"/>
              <a:pathLst>
                <a:path w="1287779" h="76200">
                  <a:moveTo>
                    <a:pt x="1211579" y="0"/>
                  </a:moveTo>
                  <a:lnTo>
                    <a:pt x="1211579" y="76200"/>
                  </a:lnTo>
                  <a:lnTo>
                    <a:pt x="1268729" y="47625"/>
                  </a:lnTo>
                  <a:lnTo>
                    <a:pt x="1224279" y="47625"/>
                  </a:lnTo>
                  <a:lnTo>
                    <a:pt x="1224279" y="28575"/>
                  </a:lnTo>
                  <a:lnTo>
                    <a:pt x="1268729" y="28575"/>
                  </a:lnTo>
                  <a:lnTo>
                    <a:pt x="1211579" y="0"/>
                  </a:lnTo>
                  <a:close/>
                </a:path>
                <a:path w="1287779" h="76200">
                  <a:moveTo>
                    <a:pt x="121157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1579" y="47625"/>
                  </a:lnTo>
                  <a:lnTo>
                    <a:pt x="1211579" y="28575"/>
                  </a:lnTo>
                  <a:close/>
                </a:path>
                <a:path w="1287779" h="76200">
                  <a:moveTo>
                    <a:pt x="1268729" y="28575"/>
                  </a:moveTo>
                  <a:lnTo>
                    <a:pt x="1224279" y="28575"/>
                  </a:lnTo>
                  <a:lnTo>
                    <a:pt x="1224279" y="47625"/>
                  </a:lnTo>
                  <a:lnTo>
                    <a:pt x="1268729" y="47625"/>
                  </a:lnTo>
                  <a:lnTo>
                    <a:pt x="1287779" y="38100"/>
                  </a:lnTo>
                  <a:lnTo>
                    <a:pt x="126872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3915409" y="1040130"/>
              <a:ext cx="1605280" cy="431800"/>
            </a:xfrm>
            <a:custGeom>
              <a:avLst/>
              <a:gdLst/>
              <a:ahLst/>
              <a:cxnLst/>
              <a:rect l="l" t="t" r="r" b="b"/>
              <a:pathLst>
                <a:path w="1605279" h="431800">
                  <a:moveTo>
                    <a:pt x="1605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605280" y="431800"/>
                  </a:lnTo>
                  <a:lnTo>
                    <a:pt x="1605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237350" y="860103"/>
            <a:ext cx="1327282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277735" marR="273009" indent="41476">
              <a:spcBef>
                <a:spcPts val="252"/>
              </a:spcBef>
            </a:pPr>
            <a:r>
              <a:rPr sz="909" b="1" spc="-12" dirty="0">
                <a:solidFill>
                  <a:srgbClr val="365F91"/>
                </a:solidFill>
                <a:latin typeface="Arial"/>
                <a:cs typeface="Arial"/>
              </a:rPr>
              <a:t>AMYGDALE, </a:t>
            </a: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r>
              <a:rPr sz="909" b="1" spc="-25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spc="-17" dirty="0">
                <a:solidFill>
                  <a:srgbClr val="365F91"/>
                </a:solidFill>
                <a:latin typeface="Arial"/>
                <a:cs typeface="Arial"/>
              </a:rPr>
              <a:t>M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410237" y="860103"/>
            <a:ext cx="1838664" cy="357022"/>
            <a:chOff x="1705610" y="1040130"/>
            <a:chExt cx="2223770" cy="431800"/>
          </a:xfrm>
        </p:grpSpPr>
        <p:sp>
          <p:nvSpPr>
            <p:cNvPr id="37" name="object 37"/>
            <p:cNvSpPr/>
            <p:nvPr/>
          </p:nvSpPr>
          <p:spPr>
            <a:xfrm>
              <a:off x="2639060" y="1216660"/>
              <a:ext cx="1290320" cy="76200"/>
            </a:xfrm>
            <a:custGeom>
              <a:avLst/>
              <a:gdLst/>
              <a:ahLst/>
              <a:cxnLst/>
              <a:rect l="l" t="t" r="r" b="b"/>
              <a:pathLst>
                <a:path w="1290320" h="76200">
                  <a:moveTo>
                    <a:pt x="1214119" y="0"/>
                  </a:moveTo>
                  <a:lnTo>
                    <a:pt x="1214119" y="76200"/>
                  </a:lnTo>
                  <a:lnTo>
                    <a:pt x="1271269" y="47625"/>
                  </a:lnTo>
                  <a:lnTo>
                    <a:pt x="1226819" y="47625"/>
                  </a:lnTo>
                  <a:lnTo>
                    <a:pt x="1226819" y="28575"/>
                  </a:lnTo>
                  <a:lnTo>
                    <a:pt x="1271269" y="28575"/>
                  </a:lnTo>
                  <a:lnTo>
                    <a:pt x="1214119" y="0"/>
                  </a:lnTo>
                  <a:close/>
                </a:path>
                <a:path w="1290320" h="76200">
                  <a:moveTo>
                    <a:pt x="121411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4119" y="47625"/>
                  </a:lnTo>
                  <a:lnTo>
                    <a:pt x="1214119" y="28575"/>
                  </a:lnTo>
                  <a:close/>
                </a:path>
                <a:path w="1290320" h="76200">
                  <a:moveTo>
                    <a:pt x="1271269" y="28575"/>
                  </a:moveTo>
                  <a:lnTo>
                    <a:pt x="1226819" y="28575"/>
                  </a:lnTo>
                  <a:lnTo>
                    <a:pt x="1226819" y="47625"/>
                  </a:lnTo>
                  <a:lnTo>
                    <a:pt x="1271269" y="47625"/>
                  </a:lnTo>
                  <a:lnTo>
                    <a:pt x="1290319" y="38100"/>
                  </a:lnTo>
                  <a:lnTo>
                    <a:pt x="127126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1705610" y="1040130"/>
              <a:ext cx="1224280" cy="431800"/>
            </a:xfrm>
            <a:custGeom>
              <a:avLst/>
              <a:gdLst/>
              <a:ahLst/>
              <a:cxnLst/>
              <a:rect l="l" t="t" r="r" b="b"/>
              <a:pathLst>
                <a:path w="1224280" h="431800">
                  <a:moveTo>
                    <a:pt x="1224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224280" y="431800"/>
                  </a:lnTo>
                  <a:lnTo>
                    <a:pt x="1224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410237" y="860103"/>
            <a:ext cx="1012263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107629" marR="107103" indent="151205">
              <a:spcBef>
                <a:spcPts val="252"/>
              </a:spcBef>
            </a:pP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CORTEX </a:t>
            </a:r>
            <a:r>
              <a:rPr sz="909" b="1" spc="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EF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N</a:t>
            </a:r>
            <a:r>
              <a:rPr sz="909" b="1" spc="21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endParaRPr sz="909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51432" y="574485"/>
            <a:ext cx="5565345" cy="189854"/>
          </a:xfrm>
          <a:prstGeom prst="rect">
            <a:avLst/>
          </a:prstGeom>
          <a:ln w="28575">
            <a:solidFill>
              <a:srgbClr val="2E528F"/>
            </a:solidFill>
          </a:ln>
        </p:spPr>
        <p:txBody>
          <a:bodyPr vert="horz" wrap="square" lIns="0" tIns="11551" rIns="0" bIns="0" rtlCol="0">
            <a:spAutoFit/>
          </a:bodyPr>
          <a:lstStyle/>
          <a:p>
            <a:pPr marR="14175" algn="ctr">
              <a:spcBef>
                <a:spcPts val="91"/>
              </a:spcBef>
            </a:pPr>
            <a:r>
              <a:rPr sz="1158" b="1" spc="-12" dirty="0">
                <a:solidFill>
                  <a:srgbClr val="2E5496"/>
                </a:solidFill>
                <a:latin typeface="Calibri"/>
                <a:cs typeface="Calibri"/>
              </a:rPr>
              <a:t>SYSTÈME</a:t>
            </a:r>
            <a:r>
              <a:rPr sz="1158" b="1" spc="-17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158" b="1" spc="-4" dirty="0">
                <a:solidFill>
                  <a:srgbClr val="2E5496"/>
                </a:solidFill>
                <a:latin typeface="Calibri"/>
                <a:cs typeface="Calibri"/>
              </a:rPr>
              <a:t>LIMBIQUE</a:t>
            </a:r>
            <a:endParaRPr sz="1158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315167" y="1090067"/>
            <a:ext cx="1844439" cy="2207762"/>
            <a:chOff x="6428422" y="1318260"/>
            <a:chExt cx="2230755" cy="2670175"/>
          </a:xfrm>
        </p:grpSpPr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0499" y="1318260"/>
              <a:ext cx="134620" cy="16510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442709" y="3488689"/>
              <a:ext cx="2202180" cy="485140"/>
            </a:xfrm>
            <a:custGeom>
              <a:avLst/>
              <a:gdLst/>
              <a:ahLst/>
              <a:cxnLst/>
              <a:rect l="l" t="t" r="r" b="b"/>
              <a:pathLst>
                <a:path w="2202179" h="485139">
                  <a:moveTo>
                    <a:pt x="0" y="485140"/>
                  </a:moveTo>
                  <a:lnTo>
                    <a:pt x="2202180" y="485140"/>
                  </a:lnTo>
                  <a:lnTo>
                    <a:pt x="2202180" y="0"/>
                  </a:lnTo>
                  <a:lnTo>
                    <a:pt x="0" y="0"/>
                  </a:lnTo>
                  <a:lnTo>
                    <a:pt x="0" y="485140"/>
                  </a:lnTo>
                  <a:close/>
                </a:path>
              </a:pathLst>
            </a:custGeom>
            <a:ln w="28575">
              <a:solidFill>
                <a:srgbClr val="E26C09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</p:spTree>
    <p:extLst>
      <p:ext uri="{BB962C8B-B14F-4D97-AF65-F5344CB8AC3E}">
        <p14:creationId xmlns:p14="http://schemas.microsoft.com/office/powerpoint/2010/main" val="3565108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6215" y="4956406"/>
            <a:ext cx="2016125" cy="672042"/>
          </a:xfrm>
          <a:custGeom>
            <a:avLst/>
            <a:gdLst/>
            <a:ahLst/>
            <a:cxnLst/>
            <a:rect l="l" t="t" r="r" b="b"/>
            <a:pathLst>
              <a:path w="2438400" h="812800">
                <a:moveTo>
                  <a:pt x="2438400" y="0"/>
                </a:moveTo>
                <a:lnTo>
                  <a:pt x="0" y="0"/>
                </a:lnTo>
                <a:lnTo>
                  <a:pt x="0" y="812800"/>
                </a:lnTo>
                <a:lnTo>
                  <a:pt x="2438400" y="812800"/>
                </a:lnTo>
                <a:lnTo>
                  <a:pt x="24384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" name="object 3"/>
          <p:cNvSpPr txBox="1"/>
          <p:nvPr/>
        </p:nvSpPr>
        <p:spPr>
          <a:xfrm>
            <a:off x="4439464" y="23201"/>
            <a:ext cx="1438589" cy="31594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algn="ctr">
              <a:spcBef>
                <a:spcPts val="83"/>
              </a:spcBef>
            </a:pP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Stimulus,</a:t>
            </a:r>
            <a:r>
              <a:rPr sz="992" i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agent </a:t>
            </a:r>
            <a:r>
              <a:rPr sz="992" i="1" spc="-4" dirty="0">
                <a:solidFill>
                  <a:srgbClr val="FF0000"/>
                </a:solidFill>
                <a:latin typeface="Arial"/>
                <a:cs typeface="Arial"/>
              </a:rPr>
              <a:t>stresseur</a:t>
            </a:r>
            <a:endParaRPr sz="992">
              <a:latin typeface="Arial"/>
              <a:cs typeface="Arial"/>
            </a:endParaRPr>
          </a:p>
          <a:p>
            <a:pPr marL="525" algn="ctr"/>
            <a:r>
              <a:rPr sz="992" b="1" spc="-4" dirty="0">
                <a:solidFill>
                  <a:srgbClr val="FF0000"/>
                </a:solidFill>
                <a:latin typeface="Arial"/>
                <a:cs typeface="Arial"/>
              </a:rPr>
              <a:t>Perception</a:t>
            </a:r>
            <a:r>
              <a:rPr sz="992" b="1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992" b="1" spc="-8" dirty="0">
                <a:solidFill>
                  <a:srgbClr val="FF0000"/>
                </a:solidFill>
                <a:latin typeface="Arial"/>
                <a:cs typeface="Arial"/>
              </a:rPr>
              <a:t> stress</a:t>
            </a:r>
            <a:endParaRPr sz="992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9758" y="268600"/>
            <a:ext cx="832177" cy="542359"/>
          </a:xfrm>
          <a:custGeom>
            <a:avLst/>
            <a:gdLst/>
            <a:ahLst/>
            <a:cxnLst/>
            <a:rect l="l" t="t" r="r" b="b"/>
            <a:pathLst>
              <a:path w="1006475" h="655955">
                <a:moveTo>
                  <a:pt x="936795" y="622281"/>
                </a:moveTo>
                <a:lnTo>
                  <a:pt x="921257" y="646302"/>
                </a:lnTo>
                <a:lnTo>
                  <a:pt x="1005967" y="655700"/>
                </a:lnTo>
                <a:lnTo>
                  <a:pt x="990307" y="629157"/>
                </a:lnTo>
                <a:lnTo>
                  <a:pt x="947420" y="629157"/>
                </a:lnTo>
                <a:lnTo>
                  <a:pt x="936795" y="622281"/>
                </a:lnTo>
                <a:close/>
              </a:path>
              <a:path w="1006475" h="655955">
                <a:moveTo>
                  <a:pt x="947164" y="606250"/>
                </a:moveTo>
                <a:lnTo>
                  <a:pt x="936795" y="622281"/>
                </a:lnTo>
                <a:lnTo>
                  <a:pt x="947420" y="629157"/>
                </a:lnTo>
                <a:lnTo>
                  <a:pt x="957833" y="613155"/>
                </a:lnTo>
                <a:lnTo>
                  <a:pt x="947164" y="606250"/>
                </a:lnTo>
                <a:close/>
              </a:path>
              <a:path w="1006475" h="655955">
                <a:moveTo>
                  <a:pt x="962659" y="582294"/>
                </a:moveTo>
                <a:lnTo>
                  <a:pt x="947164" y="606250"/>
                </a:lnTo>
                <a:lnTo>
                  <a:pt x="957833" y="613155"/>
                </a:lnTo>
                <a:lnTo>
                  <a:pt x="947420" y="629157"/>
                </a:lnTo>
                <a:lnTo>
                  <a:pt x="990307" y="629157"/>
                </a:lnTo>
                <a:lnTo>
                  <a:pt x="962659" y="582294"/>
                </a:lnTo>
                <a:close/>
              </a:path>
              <a:path w="1006475" h="655955">
                <a:moveTo>
                  <a:pt x="10413" y="0"/>
                </a:moveTo>
                <a:lnTo>
                  <a:pt x="0" y="16001"/>
                </a:lnTo>
                <a:lnTo>
                  <a:pt x="936795" y="622281"/>
                </a:lnTo>
                <a:lnTo>
                  <a:pt x="947164" y="606250"/>
                </a:lnTo>
                <a:lnTo>
                  <a:pt x="104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grpSp>
        <p:nvGrpSpPr>
          <p:cNvPr id="5" name="object 5"/>
          <p:cNvGrpSpPr/>
          <p:nvPr/>
        </p:nvGrpSpPr>
        <p:grpSpPr>
          <a:xfrm>
            <a:off x="2003524" y="267551"/>
            <a:ext cx="4628162" cy="2568984"/>
            <a:chOff x="2423160" y="323468"/>
            <a:chExt cx="5597525" cy="3107055"/>
          </a:xfrm>
        </p:grpSpPr>
        <p:sp>
          <p:nvSpPr>
            <p:cNvPr id="6" name="object 6"/>
            <p:cNvSpPr/>
            <p:nvPr/>
          </p:nvSpPr>
          <p:spPr>
            <a:xfrm>
              <a:off x="2423160" y="323468"/>
              <a:ext cx="4976495" cy="3107055"/>
            </a:xfrm>
            <a:custGeom>
              <a:avLst/>
              <a:gdLst/>
              <a:ahLst/>
              <a:cxnLst/>
              <a:rect l="l" t="t" r="r" b="b"/>
              <a:pathLst>
                <a:path w="4976495" h="3107054">
                  <a:moveTo>
                    <a:pt x="2811399" y="18542"/>
                  </a:moveTo>
                  <a:lnTo>
                    <a:pt x="2807081" y="0"/>
                  </a:lnTo>
                  <a:lnTo>
                    <a:pt x="72085" y="630618"/>
                  </a:lnTo>
                  <a:lnTo>
                    <a:pt x="65659" y="602742"/>
                  </a:lnTo>
                  <a:lnTo>
                    <a:pt x="0" y="656971"/>
                  </a:lnTo>
                  <a:lnTo>
                    <a:pt x="82804" y="677037"/>
                  </a:lnTo>
                  <a:lnTo>
                    <a:pt x="77025" y="652018"/>
                  </a:lnTo>
                  <a:lnTo>
                    <a:pt x="76365" y="649173"/>
                  </a:lnTo>
                  <a:lnTo>
                    <a:pt x="2811399" y="18542"/>
                  </a:lnTo>
                  <a:close/>
                </a:path>
                <a:path w="4976495" h="3107054">
                  <a:moveTo>
                    <a:pt x="3462020" y="162179"/>
                  </a:moveTo>
                  <a:lnTo>
                    <a:pt x="3451860" y="145923"/>
                  </a:lnTo>
                  <a:lnTo>
                    <a:pt x="2652852" y="646557"/>
                  </a:lnTo>
                  <a:lnTo>
                    <a:pt x="2637663" y="622300"/>
                  </a:lnTo>
                  <a:lnTo>
                    <a:pt x="2593340" y="695071"/>
                  </a:lnTo>
                  <a:lnTo>
                    <a:pt x="2678176" y="686943"/>
                  </a:lnTo>
                  <a:lnTo>
                    <a:pt x="2667190" y="669417"/>
                  </a:lnTo>
                  <a:lnTo>
                    <a:pt x="2662974" y="662711"/>
                  </a:lnTo>
                  <a:lnTo>
                    <a:pt x="3462020" y="162179"/>
                  </a:lnTo>
                  <a:close/>
                </a:path>
                <a:path w="4976495" h="3107054">
                  <a:moveTo>
                    <a:pt x="4976241" y="1102614"/>
                  </a:moveTo>
                  <a:lnTo>
                    <a:pt x="4962779" y="1077468"/>
                  </a:lnTo>
                  <a:lnTo>
                    <a:pt x="1294206" y="3053575"/>
                  </a:lnTo>
                  <a:lnTo>
                    <a:pt x="1280668" y="3028442"/>
                  </a:lnTo>
                  <a:lnTo>
                    <a:pt x="1225550" y="3106801"/>
                  </a:lnTo>
                  <a:lnTo>
                    <a:pt x="1321308" y="3103880"/>
                  </a:lnTo>
                  <a:lnTo>
                    <a:pt x="1311376" y="3085465"/>
                  </a:lnTo>
                  <a:lnTo>
                    <a:pt x="1307731" y="3078696"/>
                  </a:lnTo>
                  <a:lnTo>
                    <a:pt x="4976241" y="110261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7" name="object 7"/>
            <p:cNvSpPr/>
            <p:nvPr/>
          </p:nvSpPr>
          <p:spPr>
            <a:xfrm>
              <a:off x="7176769" y="1741169"/>
              <a:ext cx="650240" cy="307340"/>
            </a:xfrm>
            <a:custGeom>
              <a:avLst/>
              <a:gdLst/>
              <a:ahLst/>
              <a:cxnLst/>
              <a:rect l="l" t="t" r="r" b="b"/>
              <a:pathLst>
                <a:path w="650240" h="307339">
                  <a:moveTo>
                    <a:pt x="650240" y="0"/>
                  </a:moveTo>
                  <a:lnTo>
                    <a:pt x="0" y="0"/>
                  </a:lnTo>
                  <a:lnTo>
                    <a:pt x="0" y="307339"/>
                  </a:lnTo>
                  <a:lnTo>
                    <a:pt x="650240" y="307339"/>
                  </a:lnTo>
                  <a:lnTo>
                    <a:pt x="650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8" name="object 8"/>
            <p:cNvSpPr/>
            <p:nvPr/>
          </p:nvSpPr>
          <p:spPr>
            <a:xfrm>
              <a:off x="7176769" y="1741169"/>
              <a:ext cx="650240" cy="307340"/>
            </a:xfrm>
            <a:custGeom>
              <a:avLst/>
              <a:gdLst/>
              <a:ahLst/>
              <a:cxnLst/>
              <a:rect l="l" t="t" r="r" b="b"/>
              <a:pathLst>
                <a:path w="650240" h="307339">
                  <a:moveTo>
                    <a:pt x="0" y="307339"/>
                  </a:moveTo>
                  <a:lnTo>
                    <a:pt x="650240" y="307339"/>
                  </a:lnTo>
                  <a:lnTo>
                    <a:pt x="650240" y="0"/>
                  </a:lnTo>
                  <a:lnTo>
                    <a:pt x="0" y="0"/>
                  </a:lnTo>
                  <a:lnTo>
                    <a:pt x="0" y="307339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9" name="object 9"/>
            <p:cNvSpPr/>
            <p:nvPr/>
          </p:nvSpPr>
          <p:spPr>
            <a:xfrm>
              <a:off x="7052310" y="1978659"/>
              <a:ext cx="965200" cy="1108710"/>
            </a:xfrm>
            <a:custGeom>
              <a:avLst/>
              <a:gdLst/>
              <a:ahLst/>
              <a:cxnLst/>
              <a:rect l="l" t="t" r="r" b="b"/>
              <a:pathLst>
                <a:path w="965200" h="1108710">
                  <a:moveTo>
                    <a:pt x="641985" y="0"/>
                  </a:moveTo>
                  <a:lnTo>
                    <a:pt x="253365" y="0"/>
                  </a:lnTo>
                  <a:lnTo>
                    <a:pt x="253365" y="12700"/>
                  </a:lnTo>
                  <a:lnTo>
                    <a:pt x="641985" y="12700"/>
                  </a:lnTo>
                  <a:lnTo>
                    <a:pt x="641985" y="0"/>
                  </a:lnTo>
                  <a:close/>
                </a:path>
                <a:path w="965200" h="1108710">
                  <a:moveTo>
                    <a:pt x="965200" y="770890"/>
                  </a:moveTo>
                  <a:lnTo>
                    <a:pt x="0" y="770890"/>
                  </a:lnTo>
                  <a:lnTo>
                    <a:pt x="0" y="1108710"/>
                  </a:lnTo>
                  <a:lnTo>
                    <a:pt x="965200" y="1108710"/>
                  </a:lnTo>
                  <a:lnTo>
                    <a:pt x="965200" y="770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7052310" y="2749549"/>
              <a:ext cx="965200" cy="337820"/>
            </a:xfrm>
            <a:custGeom>
              <a:avLst/>
              <a:gdLst/>
              <a:ahLst/>
              <a:cxnLst/>
              <a:rect l="l" t="t" r="r" b="b"/>
              <a:pathLst>
                <a:path w="965200" h="337819">
                  <a:moveTo>
                    <a:pt x="0" y="337820"/>
                  </a:moveTo>
                  <a:lnTo>
                    <a:pt x="965200" y="337820"/>
                  </a:lnTo>
                  <a:lnTo>
                    <a:pt x="965200" y="0"/>
                  </a:lnTo>
                  <a:lnTo>
                    <a:pt x="0" y="0"/>
                  </a:lnTo>
                  <a:lnTo>
                    <a:pt x="0" y="33782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7284466" y="2986786"/>
              <a:ext cx="497840" cy="12700"/>
            </a:xfrm>
            <a:custGeom>
              <a:avLst/>
              <a:gdLst/>
              <a:ahLst/>
              <a:cxnLst/>
              <a:rect l="l" t="t" r="r" b="b"/>
              <a:pathLst>
                <a:path w="497840" h="12700">
                  <a:moveTo>
                    <a:pt x="49783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7839" y="12700"/>
                  </a:lnTo>
                  <a:lnTo>
                    <a:pt x="497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3480" y="1318260"/>
              <a:ext cx="137160" cy="165100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3075" y="2711367"/>
            <a:ext cx="136508" cy="126008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919519" y="2956977"/>
            <a:ext cx="2293342" cy="1128295"/>
            <a:chOff x="2321560" y="3576192"/>
            <a:chExt cx="2773680" cy="1364615"/>
          </a:xfrm>
        </p:grpSpPr>
        <p:sp>
          <p:nvSpPr>
            <p:cNvPr id="15" name="object 15"/>
            <p:cNvSpPr/>
            <p:nvPr/>
          </p:nvSpPr>
          <p:spPr>
            <a:xfrm>
              <a:off x="2321560" y="3576192"/>
              <a:ext cx="2773680" cy="1364615"/>
            </a:xfrm>
            <a:custGeom>
              <a:avLst/>
              <a:gdLst/>
              <a:ahLst/>
              <a:cxnLst/>
              <a:rect l="l" t="t" r="r" b="b"/>
              <a:pathLst>
                <a:path w="2773679" h="1364614">
                  <a:moveTo>
                    <a:pt x="861441" y="10426"/>
                  </a:moveTo>
                  <a:lnTo>
                    <a:pt x="845439" y="0"/>
                  </a:lnTo>
                  <a:lnTo>
                    <a:pt x="33477" y="1254340"/>
                  </a:lnTo>
                  <a:lnTo>
                    <a:pt x="9398" y="1238758"/>
                  </a:lnTo>
                  <a:lnTo>
                    <a:pt x="0" y="1323467"/>
                  </a:lnTo>
                  <a:lnTo>
                    <a:pt x="73406" y="1280160"/>
                  </a:lnTo>
                  <a:lnTo>
                    <a:pt x="65938" y="1275334"/>
                  </a:lnTo>
                  <a:lnTo>
                    <a:pt x="49441" y="1264666"/>
                  </a:lnTo>
                  <a:lnTo>
                    <a:pt x="861441" y="10426"/>
                  </a:lnTo>
                  <a:close/>
                </a:path>
                <a:path w="2773679" h="1364614">
                  <a:moveTo>
                    <a:pt x="1278255" y="1280541"/>
                  </a:moveTo>
                  <a:lnTo>
                    <a:pt x="1249641" y="1280363"/>
                  </a:lnTo>
                  <a:lnTo>
                    <a:pt x="1249641" y="1280223"/>
                  </a:lnTo>
                  <a:lnTo>
                    <a:pt x="1259205" y="40894"/>
                  </a:lnTo>
                  <a:lnTo>
                    <a:pt x="1240155" y="40640"/>
                  </a:lnTo>
                  <a:lnTo>
                    <a:pt x="1230591" y="1280223"/>
                  </a:lnTo>
                  <a:lnTo>
                    <a:pt x="1230503" y="1292860"/>
                  </a:lnTo>
                  <a:lnTo>
                    <a:pt x="1230591" y="1280223"/>
                  </a:lnTo>
                  <a:lnTo>
                    <a:pt x="1202055" y="1280033"/>
                  </a:lnTo>
                  <a:lnTo>
                    <a:pt x="1239520" y="1356487"/>
                  </a:lnTo>
                  <a:lnTo>
                    <a:pt x="1271841" y="1293114"/>
                  </a:lnTo>
                  <a:lnTo>
                    <a:pt x="1278255" y="1280541"/>
                  </a:lnTo>
                  <a:close/>
                </a:path>
                <a:path w="2773679" h="1364614">
                  <a:moveTo>
                    <a:pt x="2773680" y="1364107"/>
                  </a:moveTo>
                  <a:lnTo>
                    <a:pt x="2762173" y="1323594"/>
                  </a:lnTo>
                  <a:lnTo>
                    <a:pt x="2750439" y="1282192"/>
                  </a:lnTo>
                  <a:lnTo>
                    <a:pt x="2729344" y="1301432"/>
                  </a:lnTo>
                  <a:lnTo>
                    <a:pt x="1569085" y="29210"/>
                  </a:lnTo>
                  <a:lnTo>
                    <a:pt x="1555115" y="42164"/>
                  </a:lnTo>
                  <a:lnTo>
                    <a:pt x="2715323" y="1314208"/>
                  </a:lnTo>
                  <a:lnTo>
                    <a:pt x="2694178" y="1333500"/>
                  </a:lnTo>
                  <a:lnTo>
                    <a:pt x="2773680" y="13641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2589530" y="4276089"/>
              <a:ext cx="1925320" cy="345440"/>
            </a:xfrm>
            <a:custGeom>
              <a:avLst/>
              <a:gdLst/>
              <a:ahLst/>
              <a:cxnLst/>
              <a:rect l="l" t="t" r="r" b="b"/>
              <a:pathLst>
                <a:path w="1925320" h="345439">
                  <a:moveTo>
                    <a:pt x="1925320" y="0"/>
                  </a:moveTo>
                  <a:lnTo>
                    <a:pt x="0" y="0"/>
                  </a:lnTo>
                  <a:lnTo>
                    <a:pt x="0" y="345439"/>
                  </a:lnTo>
                  <a:lnTo>
                    <a:pt x="1925320" y="345439"/>
                  </a:lnTo>
                  <a:lnTo>
                    <a:pt x="1925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2589530" y="4276089"/>
              <a:ext cx="1925320" cy="345440"/>
            </a:xfrm>
            <a:custGeom>
              <a:avLst/>
              <a:gdLst/>
              <a:ahLst/>
              <a:cxnLst/>
              <a:rect l="l" t="t" r="r" b="b"/>
              <a:pathLst>
                <a:path w="1925320" h="345439">
                  <a:moveTo>
                    <a:pt x="0" y="345439"/>
                  </a:moveTo>
                  <a:lnTo>
                    <a:pt x="1925320" y="345439"/>
                  </a:lnTo>
                  <a:lnTo>
                    <a:pt x="1925320" y="0"/>
                  </a:lnTo>
                  <a:lnTo>
                    <a:pt x="0" y="0"/>
                  </a:lnTo>
                  <a:lnTo>
                    <a:pt x="0" y="345439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743691" y="1370434"/>
            <a:ext cx="798575" cy="468549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R="4200" algn="r">
              <a:spcBef>
                <a:spcPts val="83"/>
              </a:spcBef>
            </a:pPr>
            <a:r>
              <a:rPr sz="1488" b="1" i="1" spc="-8" dirty="0">
                <a:latin typeface="Arial"/>
                <a:cs typeface="Arial"/>
              </a:rPr>
              <a:t>Phase</a:t>
            </a:r>
            <a:endParaRPr sz="1488">
              <a:latin typeface="Arial"/>
              <a:cs typeface="Arial"/>
            </a:endParaRPr>
          </a:p>
          <a:p>
            <a:pPr marR="4200" algn="r"/>
            <a:r>
              <a:rPr sz="1488" b="1" i="1" spc="-4" dirty="0">
                <a:latin typeface="Arial"/>
                <a:cs typeface="Arial"/>
              </a:rPr>
              <a:t>d’alarme</a:t>
            </a:r>
            <a:endParaRPr sz="1488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85244" y="5450986"/>
            <a:ext cx="1915319" cy="15051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SCHEMA</a:t>
            </a:r>
            <a:r>
              <a:rPr sz="909" b="1" u="sng" spc="-1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1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BILAN</a:t>
            </a:r>
            <a:r>
              <a:rPr sz="909" b="1" u="sng" spc="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909" b="1" u="sng" spc="-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STRESS</a:t>
            </a:r>
            <a:r>
              <a:rPr sz="909" b="1" u="sng" spc="-4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2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AIGU</a:t>
            </a:r>
            <a:endParaRPr sz="909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45147" y="3559295"/>
            <a:ext cx="780723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spc="-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Adrénaline</a:t>
            </a:r>
            <a:endParaRPr sz="1158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01985" y="2884628"/>
            <a:ext cx="1707406" cy="401125"/>
          </a:xfrm>
          <a:custGeom>
            <a:avLst/>
            <a:gdLst/>
            <a:ahLst/>
            <a:cxnLst/>
            <a:rect l="l" t="t" r="r" b="b"/>
            <a:pathLst>
              <a:path w="2065020" h="485139">
                <a:moveTo>
                  <a:pt x="2065019" y="0"/>
                </a:moveTo>
                <a:lnTo>
                  <a:pt x="0" y="0"/>
                </a:lnTo>
                <a:lnTo>
                  <a:pt x="0" y="485140"/>
                </a:lnTo>
                <a:lnTo>
                  <a:pt x="2065019" y="485140"/>
                </a:lnTo>
                <a:lnTo>
                  <a:pt x="2065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2" name="object 22"/>
          <p:cNvSpPr txBox="1"/>
          <p:nvPr/>
        </p:nvSpPr>
        <p:spPr>
          <a:xfrm>
            <a:off x="2201985" y="2884628"/>
            <a:ext cx="1707406" cy="16853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28352" rIns="0" bIns="0" rtlCol="0">
            <a:spAutoFit/>
          </a:bodyPr>
          <a:lstStyle/>
          <a:p>
            <a:pPr marL="142805">
              <a:spcBef>
                <a:spcPts val="223"/>
              </a:spcBef>
            </a:pP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GLANDE</a:t>
            </a:r>
            <a:r>
              <a:rPr sz="909" b="1" spc="-25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MEDULOSURRENALE</a:t>
            </a:r>
            <a:endParaRPr sz="909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240875" y="4155207"/>
            <a:ext cx="1598198" cy="235215"/>
          </a:xfrm>
          <a:custGeom>
            <a:avLst/>
            <a:gdLst/>
            <a:ahLst/>
            <a:cxnLst/>
            <a:rect l="l" t="t" r="r" b="b"/>
            <a:pathLst>
              <a:path w="1932940" h="284479">
                <a:moveTo>
                  <a:pt x="0" y="284480"/>
                </a:moveTo>
                <a:lnTo>
                  <a:pt x="1932939" y="284480"/>
                </a:lnTo>
                <a:lnTo>
                  <a:pt x="1932939" y="0"/>
                </a:lnTo>
                <a:lnTo>
                  <a:pt x="0" y="0"/>
                </a:lnTo>
                <a:lnTo>
                  <a:pt x="0" y="284480"/>
                </a:lnTo>
                <a:close/>
              </a:path>
            </a:pathLst>
          </a:custGeom>
          <a:ln w="2857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4" name="object 24"/>
          <p:cNvSpPr/>
          <p:nvPr/>
        </p:nvSpPr>
        <p:spPr>
          <a:xfrm>
            <a:off x="3989197" y="4161507"/>
            <a:ext cx="856852" cy="214212"/>
          </a:xfrm>
          <a:custGeom>
            <a:avLst/>
            <a:gdLst/>
            <a:ahLst/>
            <a:cxnLst/>
            <a:rect l="l" t="t" r="r" b="b"/>
            <a:pathLst>
              <a:path w="1036320" h="259079">
                <a:moveTo>
                  <a:pt x="0" y="259079"/>
                </a:moveTo>
                <a:lnTo>
                  <a:pt x="1036320" y="259079"/>
                </a:lnTo>
                <a:lnTo>
                  <a:pt x="1036320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5" name="object 25"/>
          <p:cNvSpPr/>
          <p:nvPr/>
        </p:nvSpPr>
        <p:spPr>
          <a:xfrm>
            <a:off x="2685015" y="4161507"/>
            <a:ext cx="898856" cy="214212"/>
          </a:xfrm>
          <a:custGeom>
            <a:avLst/>
            <a:gdLst/>
            <a:ahLst/>
            <a:cxnLst/>
            <a:rect l="l" t="t" r="r" b="b"/>
            <a:pathLst>
              <a:path w="1087120" h="259079">
                <a:moveTo>
                  <a:pt x="0" y="259079"/>
                </a:moveTo>
                <a:lnTo>
                  <a:pt x="1087119" y="259079"/>
                </a:lnTo>
                <a:lnTo>
                  <a:pt x="1087119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6" name="object 26"/>
          <p:cNvSpPr/>
          <p:nvPr/>
        </p:nvSpPr>
        <p:spPr>
          <a:xfrm>
            <a:off x="1469040" y="4146806"/>
            <a:ext cx="913557" cy="228914"/>
          </a:xfrm>
          <a:custGeom>
            <a:avLst/>
            <a:gdLst/>
            <a:ahLst/>
            <a:cxnLst/>
            <a:rect l="l" t="t" r="r" b="b"/>
            <a:pathLst>
              <a:path w="1104900" h="276860">
                <a:moveTo>
                  <a:pt x="0" y="276860"/>
                </a:moveTo>
                <a:lnTo>
                  <a:pt x="1104900" y="276860"/>
                </a:lnTo>
                <a:lnTo>
                  <a:pt x="110490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7" name="object 27"/>
          <p:cNvSpPr/>
          <p:nvPr/>
        </p:nvSpPr>
        <p:spPr>
          <a:xfrm>
            <a:off x="1428088" y="4443975"/>
            <a:ext cx="913557" cy="804349"/>
          </a:xfrm>
          <a:custGeom>
            <a:avLst/>
            <a:gdLst/>
            <a:ahLst/>
            <a:cxnLst/>
            <a:rect l="l" t="t" r="r" b="b"/>
            <a:pathLst>
              <a:path w="1104900" h="972820">
                <a:moveTo>
                  <a:pt x="0" y="972820"/>
                </a:moveTo>
                <a:lnTo>
                  <a:pt x="1104900" y="972820"/>
                </a:lnTo>
                <a:lnTo>
                  <a:pt x="110490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8" name="object 28"/>
          <p:cNvSpPr/>
          <p:nvPr/>
        </p:nvSpPr>
        <p:spPr>
          <a:xfrm>
            <a:off x="2562159" y="4443975"/>
            <a:ext cx="1119369" cy="804349"/>
          </a:xfrm>
          <a:custGeom>
            <a:avLst/>
            <a:gdLst/>
            <a:ahLst/>
            <a:cxnLst/>
            <a:rect l="l" t="t" r="r" b="b"/>
            <a:pathLst>
              <a:path w="1353820" h="972820">
                <a:moveTo>
                  <a:pt x="0" y="972820"/>
                </a:moveTo>
                <a:lnTo>
                  <a:pt x="1353820" y="972820"/>
                </a:lnTo>
                <a:lnTo>
                  <a:pt x="135382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9" name="object 29"/>
          <p:cNvSpPr/>
          <p:nvPr/>
        </p:nvSpPr>
        <p:spPr>
          <a:xfrm>
            <a:off x="3845338" y="4443975"/>
            <a:ext cx="1194974" cy="804349"/>
          </a:xfrm>
          <a:custGeom>
            <a:avLst/>
            <a:gdLst/>
            <a:ahLst/>
            <a:cxnLst/>
            <a:rect l="l" t="t" r="r" b="b"/>
            <a:pathLst>
              <a:path w="1445260" h="972820">
                <a:moveTo>
                  <a:pt x="0" y="972820"/>
                </a:moveTo>
                <a:lnTo>
                  <a:pt x="1445260" y="972820"/>
                </a:lnTo>
                <a:lnTo>
                  <a:pt x="144526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0" name="object 30"/>
          <p:cNvSpPr/>
          <p:nvPr/>
        </p:nvSpPr>
        <p:spPr>
          <a:xfrm>
            <a:off x="5451938" y="4464976"/>
            <a:ext cx="1119369" cy="804349"/>
          </a:xfrm>
          <a:custGeom>
            <a:avLst/>
            <a:gdLst/>
            <a:ahLst/>
            <a:cxnLst/>
            <a:rect l="l" t="t" r="r" b="b"/>
            <a:pathLst>
              <a:path w="1353820" h="972820">
                <a:moveTo>
                  <a:pt x="0" y="972820"/>
                </a:moveTo>
                <a:lnTo>
                  <a:pt x="1353820" y="972820"/>
                </a:lnTo>
                <a:lnTo>
                  <a:pt x="135382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grpSp>
        <p:nvGrpSpPr>
          <p:cNvPr id="31" name="object 31"/>
          <p:cNvGrpSpPr/>
          <p:nvPr/>
        </p:nvGrpSpPr>
        <p:grpSpPr>
          <a:xfrm>
            <a:off x="3011586" y="3963044"/>
            <a:ext cx="1327282" cy="126008"/>
            <a:chOff x="3642359" y="4792979"/>
            <a:chExt cx="1605280" cy="152400"/>
          </a:xfrm>
        </p:grpSpPr>
        <p:sp>
          <p:nvSpPr>
            <p:cNvPr id="32" name="object 32"/>
            <p:cNvSpPr/>
            <p:nvPr/>
          </p:nvSpPr>
          <p:spPr>
            <a:xfrm>
              <a:off x="3648710" y="479932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3648709" y="479932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1" y="65532"/>
                  </a:lnTo>
                  <a:lnTo>
                    <a:pt x="65531" y="0"/>
                  </a:lnTo>
                  <a:lnTo>
                    <a:pt x="86867" y="0"/>
                  </a:lnTo>
                  <a:lnTo>
                    <a:pt x="86867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7" y="74168"/>
                  </a:lnTo>
                  <a:lnTo>
                    <a:pt x="86867" y="139700"/>
                  </a:lnTo>
                  <a:lnTo>
                    <a:pt x="65531" y="139700"/>
                  </a:lnTo>
                  <a:lnTo>
                    <a:pt x="65531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5088890" y="479932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5088889" y="479932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2" y="65532"/>
                  </a:lnTo>
                  <a:lnTo>
                    <a:pt x="65532" y="0"/>
                  </a:lnTo>
                  <a:lnTo>
                    <a:pt x="86868" y="0"/>
                  </a:lnTo>
                  <a:lnTo>
                    <a:pt x="86868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8" y="74168"/>
                  </a:lnTo>
                  <a:lnTo>
                    <a:pt x="86868" y="139700"/>
                  </a:lnTo>
                  <a:lnTo>
                    <a:pt x="65532" y="139700"/>
                  </a:lnTo>
                  <a:lnTo>
                    <a:pt x="65532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576895" y="860103"/>
            <a:ext cx="1326757" cy="1305756"/>
            <a:chOff x="6744969" y="1040130"/>
            <a:chExt cx="1604645" cy="1579245"/>
          </a:xfrm>
        </p:grpSpPr>
        <p:sp>
          <p:nvSpPr>
            <p:cNvPr id="37" name="object 37"/>
            <p:cNvSpPr/>
            <p:nvPr/>
          </p:nvSpPr>
          <p:spPr>
            <a:xfrm>
              <a:off x="6790689" y="2244090"/>
              <a:ext cx="1544320" cy="360680"/>
            </a:xfrm>
            <a:custGeom>
              <a:avLst/>
              <a:gdLst/>
              <a:ahLst/>
              <a:cxnLst/>
              <a:rect l="l" t="t" r="r" b="b"/>
              <a:pathLst>
                <a:path w="1544320" h="360680">
                  <a:moveTo>
                    <a:pt x="1544320" y="0"/>
                  </a:moveTo>
                  <a:lnTo>
                    <a:pt x="0" y="0"/>
                  </a:lnTo>
                  <a:lnTo>
                    <a:pt x="0" y="360679"/>
                  </a:lnTo>
                  <a:lnTo>
                    <a:pt x="1544320" y="360679"/>
                  </a:lnTo>
                  <a:lnTo>
                    <a:pt x="154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6790689" y="2244090"/>
              <a:ext cx="1544320" cy="360680"/>
            </a:xfrm>
            <a:custGeom>
              <a:avLst/>
              <a:gdLst/>
              <a:ahLst/>
              <a:cxnLst/>
              <a:rect l="l" t="t" r="r" b="b"/>
              <a:pathLst>
                <a:path w="1544320" h="360680">
                  <a:moveTo>
                    <a:pt x="0" y="360679"/>
                  </a:moveTo>
                  <a:lnTo>
                    <a:pt x="1544320" y="360679"/>
                  </a:lnTo>
                  <a:lnTo>
                    <a:pt x="1544320" y="0"/>
                  </a:lnTo>
                  <a:lnTo>
                    <a:pt x="0" y="0"/>
                  </a:lnTo>
                  <a:lnTo>
                    <a:pt x="0" y="360679"/>
                  </a:lnTo>
                  <a:close/>
                </a:path>
              </a:pathLst>
            </a:custGeom>
            <a:ln w="28575">
              <a:solidFill>
                <a:srgbClr val="538DD3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6744969" y="1040130"/>
              <a:ext cx="1544320" cy="431800"/>
            </a:xfrm>
            <a:custGeom>
              <a:avLst/>
              <a:gdLst/>
              <a:ahLst/>
              <a:cxnLst/>
              <a:rect l="l" t="t" r="r" b="b"/>
              <a:pathLst>
                <a:path w="1544320" h="431800">
                  <a:moveTo>
                    <a:pt x="154432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544320" y="431800"/>
                  </a:lnTo>
                  <a:lnTo>
                    <a:pt x="154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703205" y="3902141"/>
            <a:ext cx="136508" cy="128108"/>
            <a:chOff x="2059939" y="4719320"/>
            <a:chExt cx="165100" cy="154940"/>
          </a:xfrm>
        </p:grpSpPr>
        <p:sp>
          <p:nvSpPr>
            <p:cNvPr id="41" name="object 41"/>
            <p:cNvSpPr/>
            <p:nvPr/>
          </p:nvSpPr>
          <p:spPr>
            <a:xfrm>
              <a:off x="2066290" y="4725669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152400" y="67310"/>
                  </a:moveTo>
                  <a:lnTo>
                    <a:pt x="85725" y="67310"/>
                  </a:lnTo>
                  <a:lnTo>
                    <a:pt x="85725" y="0"/>
                  </a:lnTo>
                  <a:lnTo>
                    <a:pt x="66675" y="0"/>
                  </a:lnTo>
                  <a:lnTo>
                    <a:pt x="66675" y="6731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66675" y="76200"/>
                  </a:lnTo>
                  <a:lnTo>
                    <a:pt x="66675" y="142240"/>
                  </a:lnTo>
                  <a:lnTo>
                    <a:pt x="85725" y="142240"/>
                  </a:lnTo>
                  <a:lnTo>
                    <a:pt x="85725" y="76200"/>
                  </a:lnTo>
                  <a:lnTo>
                    <a:pt x="152400" y="76200"/>
                  </a:lnTo>
                  <a:lnTo>
                    <a:pt x="152400" y="67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2066289" y="4725670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0" y="66674"/>
                  </a:moveTo>
                  <a:lnTo>
                    <a:pt x="66675" y="66674"/>
                  </a:lnTo>
                  <a:lnTo>
                    <a:pt x="66675" y="0"/>
                  </a:lnTo>
                  <a:lnTo>
                    <a:pt x="85725" y="0"/>
                  </a:lnTo>
                  <a:lnTo>
                    <a:pt x="85725" y="66674"/>
                  </a:lnTo>
                  <a:lnTo>
                    <a:pt x="152400" y="66674"/>
                  </a:lnTo>
                  <a:lnTo>
                    <a:pt x="152400" y="75564"/>
                  </a:lnTo>
                  <a:lnTo>
                    <a:pt x="85725" y="75564"/>
                  </a:lnTo>
                  <a:lnTo>
                    <a:pt x="85725" y="142239"/>
                  </a:lnTo>
                  <a:lnTo>
                    <a:pt x="66675" y="142239"/>
                  </a:lnTo>
                  <a:lnTo>
                    <a:pt x="66675" y="75564"/>
                  </a:lnTo>
                  <a:lnTo>
                    <a:pt x="0" y="75564"/>
                  </a:lnTo>
                  <a:lnTo>
                    <a:pt x="0" y="6667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781635" y="4918972"/>
            <a:ext cx="640015" cy="707287"/>
          </a:xfrm>
          <a:prstGeom prst="rect">
            <a:avLst/>
          </a:prstGeom>
        </p:spPr>
        <p:txBody>
          <a:bodyPr vert="horz" wrap="square" lIns="0" tIns="18901" rIns="0" bIns="0" rtlCol="0">
            <a:spAutoFit/>
          </a:bodyPr>
          <a:lstStyle/>
          <a:p>
            <a:pPr marL="10500" marR="4200" indent="6300">
              <a:lnSpc>
                <a:spcPct val="138800"/>
              </a:lnSpc>
              <a:spcBef>
                <a:spcPts val="149"/>
              </a:spcBef>
            </a:pP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Légende</a:t>
            </a: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909" b="1" u="sng" spc="-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sz="909" b="1" dirty="0">
                <a:latin typeface="Arial"/>
                <a:cs typeface="Arial"/>
              </a:rPr>
              <a:t> </a:t>
            </a:r>
            <a:r>
              <a:rPr sz="827" dirty="0">
                <a:latin typeface="Arial MT"/>
                <a:cs typeface="Arial MT"/>
              </a:rPr>
              <a:t>Neurones : </a:t>
            </a:r>
            <a:r>
              <a:rPr sz="827" spc="4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Vaisseau</a:t>
            </a:r>
            <a:endParaRPr sz="827">
              <a:latin typeface="Arial MT"/>
              <a:cs typeface="Arial MT"/>
            </a:endParaRPr>
          </a:p>
          <a:p>
            <a:pPr marL="10500">
              <a:spcBef>
                <a:spcPts val="17"/>
              </a:spcBef>
            </a:pPr>
            <a:r>
              <a:rPr sz="827" dirty="0">
                <a:latin typeface="Arial MT"/>
                <a:cs typeface="Arial MT"/>
              </a:rPr>
              <a:t>sangu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n</a:t>
            </a:r>
            <a:r>
              <a:rPr sz="827" spc="-25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: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86794" y="5122579"/>
            <a:ext cx="531333" cy="368971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 marR="4200">
              <a:lnSpc>
                <a:spcPct val="150000"/>
              </a:lnSpc>
              <a:spcBef>
                <a:spcPts val="83"/>
              </a:spcBef>
            </a:pPr>
            <a:r>
              <a:rPr sz="827" spc="-8" dirty="0">
                <a:latin typeface="Arial MT"/>
                <a:cs typeface="Arial MT"/>
              </a:rPr>
              <a:t>A</a:t>
            </a:r>
            <a:r>
              <a:rPr sz="827" dirty="0">
                <a:latin typeface="Arial MT"/>
                <a:cs typeface="Arial MT"/>
              </a:rPr>
              <a:t>ct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va</a:t>
            </a:r>
            <a:r>
              <a:rPr sz="827" dirty="0">
                <a:latin typeface="Arial MT"/>
                <a:cs typeface="Arial MT"/>
              </a:rPr>
              <a:t>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on</a:t>
            </a:r>
            <a:r>
              <a:rPr sz="827" spc="-58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  I</a:t>
            </a:r>
            <a:r>
              <a:rPr sz="827" spc="4" dirty="0">
                <a:latin typeface="Arial MT"/>
                <a:cs typeface="Arial MT"/>
              </a:rPr>
              <a:t>n</a:t>
            </a:r>
            <a:r>
              <a:rPr sz="827" spc="-4" dirty="0">
                <a:latin typeface="Arial MT"/>
                <a:cs typeface="Arial MT"/>
              </a:rPr>
              <a:t>h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b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ti</a:t>
            </a:r>
            <a:r>
              <a:rPr sz="827" spc="-21" dirty="0">
                <a:latin typeface="Arial MT"/>
                <a:cs typeface="Arial MT"/>
              </a:rPr>
              <a:t>o</a:t>
            </a:r>
            <a:r>
              <a:rPr sz="827" spc="-4" dirty="0">
                <a:latin typeface="Arial MT"/>
                <a:cs typeface="Arial MT"/>
              </a:rPr>
              <a:t>n</a:t>
            </a:r>
            <a:r>
              <a:rPr sz="827" spc="-41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</a:t>
            </a:r>
            <a:endParaRPr sz="827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76895" y="860103"/>
            <a:ext cx="1276879" cy="235869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95031" rIns="0" bIns="0" rtlCol="0">
            <a:spAutoFit/>
          </a:bodyPr>
          <a:lstStyle/>
          <a:p>
            <a:pPr marL="153830">
              <a:spcBef>
                <a:spcPts val="748"/>
              </a:spcBef>
            </a:pP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HYPOTHALAMUS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237349" y="860103"/>
            <a:ext cx="2332195" cy="357022"/>
            <a:chOff x="3915409" y="1040130"/>
            <a:chExt cx="2820670" cy="431800"/>
          </a:xfrm>
        </p:grpSpPr>
        <p:sp>
          <p:nvSpPr>
            <p:cNvPr id="47" name="object 47"/>
            <p:cNvSpPr/>
            <p:nvPr/>
          </p:nvSpPr>
          <p:spPr>
            <a:xfrm>
              <a:off x="5448299" y="1216660"/>
              <a:ext cx="1287780" cy="76200"/>
            </a:xfrm>
            <a:custGeom>
              <a:avLst/>
              <a:gdLst/>
              <a:ahLst/>
              <a:cxnLst/>
              <a:rect l="l" t="t" r="r" b="b"/>
              <a:pathLst>
                <a:path w="1287779" h="76200">
                  <a:moveTo>
                    <a:pt x="1211579" y="0"/>
                  </a:moveTo>
                  <a:lnTo>
                    <a:pt x="1211579" y="76200"/>
                  </a:lnTo>
                  <a:lnTo>
                    <a:pt x="1268729" y="47625"/>
                  </a:lnTo>
                  <a:lnTo>
                    <a:pt x="1224279" y="47625"/>
                  </a:lnTo>
                  <a:lnTo>
                    <a:pt x="1224279" y="28575"/>
                  </a:lnTo>
                  <a:lnTo>
                    <a:pt x="1268729" y="28575"/>
                  </a:lnTo>
                  <a:lnTo>
                    <a:pt x="1211579" y="0"/>
                  </a:lnTo>
                  <a:close/>
                </a:path>
                <a:path w="1287779" h="76200">
                  <a:moveTo>
                    <a:pt x="121157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1579" y="47625"/>
                  </a:lnTo>
                  <a:lnTo>
                    <a:pt x="1211579" y="28575"/>
                  </a:lnTo>
                  <a:close/>
                </a:path>
                <a:path w="1287779" h="76200">
                  <a:moveTo>
                    <a:pt x="1268729" y="28575"/>
                  </a:moveTo>
                  <a:lnTo>
                    <a:pt x="1224279" y="28575"/>
                  </a:lnTo>
                  <a:lnTo>
                    <a:pt x="1224279" y="47625"/>
                  </a:lnTo>
                  <a:lnTo>
                    <a:pt x="1268729" y="47625"/>
                  </a:lnTo>
                  <a:lnTo>
                    <a:pt x="1287779" y="38100"/>
                  </a:lnTo>
                  <a:lnTo>
                    <a:pt x="126872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3915409" y="1040130"/>
              <a:ext cx="1605280" cy="431800"/>
            </a:xfrm>
            <a:custGeom>
              <a:avLst/>
              <a:gdLst/>
              <a:ahLst/>
              <a:cxnLst/>
              <a:rect l="l" t="t" r="r" b="b"/>
              <a:pathLst>
                <a:path w="1605279" h="431800">
                  <a:moveTo>
                    <a:pt x="1605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605280" y="431800"/>
                  </a:lnTo>
                  <a:lnTo>
                    <a:pt x="1605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237350" y="860103"/>
            <a:ext cx="1327282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277735" marR="273009" indent="41476">
              <a:spcBef>
                <a:spcPts val="252"/>
              </a:spcBef>
            </a:pPr>
            <a:r>
              <a:rPr sz="909" b="1" spc="-12" dirty="0">
                <a:solidFill>
                  <a:srgbClr val="365F91"/>
                </a:solidFill>
                <a:latin typeface="Arial"/>
                <a:cs typeface="Arial"/>
              </a:rPr>
              <a:t>AMYGDALE, </a:t>
            </a: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r>
              <a:rPr sz="909" b="1" spc="-25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spc="-17" dirty="0">
                <a:solidFill>
                  <a:srgbClr val="365F91"/>
                </a:solidFill>
                <a:latin typeface="Arial"/>
                <a:cs typeface="Arial"/>
              </a:rPr>
              <a:t>M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410237" y="860103"/>
            <a:ext cx="1838664" cy="357022"/>
            <a:chOff x="1705610" y="1040130"/>
            <a:chExt cx="2223770" cy="431800"/>
          </a:xfrm>
        </p:grpSpPr>
        <p:sp>
          <p:nvSpPr>
            <p:cNvPr id="51" name="object 51"/>
            <p:cNvSpPr/>
            <p:nvPr/>
          </p:nvSpPr>
          <p:spPr>
            <a:xfrm>
              <a:off x="2639060" y="1216660"/>
              <a:ext cx="1290320" cy="76200"/>
            </a:xfrm>
            <a:custGeom>
              <a:avLst/>
              <a:gdLst/>
              <a:ahLst/>
              <a:cxnLst/>
              <a:rect l="l" t="t" r="r" b="b"/>
              <a:pathLst>
                <a:path w="1290320" h="76200">
                  <a:moveTo>
                    <a:pt x="1214119" y="0"/>
                  </a:moveTo>
                  <a:lnTo>
                    <a:pt x="1214119" y="76200"/>
                  </a:lnTo>
                  <a:lnTo>
                    <a:pt x="1271269" y="47625"/>
                  </a:lnTo>
                  <a:lnTo>
                    <a:pt x="1226819" y="47625"/>
                  </a:lnTo>
                  <a:lnTo>
                    <a:pt x="1226819" y="28575"/>
                  </a:lnTo>
                  <a:lnTo>
                    <a:pt x="1271269" y="28575"/>
                  </a:lnTo>
                  <a:lnTo>
                    <a:pt x="1214119" y="0"/>
                  </a:lnTo>
                  <a:close/>
                </a:path>
                <a:path w="1290320" h="76200">
                  <a:moveTo>
                    <a:pt x="121411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4119" y="47625"/>
                  </a:lnTo>
                  <a:lnTo>
                    <a:pt x="1214119" y="28575"/>
                  </a:lnTo>
                  <a:close/>
                </a:path>
                <a:path w="1290320" h="76200">
                  <a:moveTo>
                    <a:pt x="1271269" y="28575"/>
                  </a:moveTo>
                  <a:lnTo>
                    <a:pt x="1226819" y="28575"/>
                  </a:lnTo>
                  <a:lnTo>
                    <a:pt x="1226819" y="47625"/>
                  </a:lnTo>
                  <a:lnTo>
                    <a:pt x="1271269" y="47625"/>
                  </a:lnTo>
                  <a:lnTo>
                    <a:pt x="1290319" y="38100"/>
                  </a:lnTo>
                  <a:lnTo>
                    <a:pt x="127126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2" name="object 52"/>
            <p:cNvSpPr/>
            <p:nvPr/>
          </p:nvSpPr>
          <p:spPr>
            <a:xfrm>
              <a:off x="1705610" y="1040130"/>
              <a:ext cx="1224280" cy="431800"/>
            </a:xfrm>
            <a:custGeom>
              <a:avLst/>
              <a:gdLst/>
              <a:ahLst/>
              <a:cxnLst/>
              <a:rect l="l" t="t" r="r" b="b"/>
              <a:pathLst>
                <a:path w="1224280" h="431800">
                  <a:moveTo>
                    <a:pt x="1224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224280" y="431800"/>
                  </a:lnTo>
                  <a:lnTo>
                    <a:pt x="1224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410237" y="860103"/>
            <a:ext cx="1012263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107629" marR="107103" indent="151205">
              <a:spcBef>
                <a:spcPts val="252"/>
              </a:spcBef>
            </a:pP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CORTEX </a:t>
            </a:r>
            <a:r>
              <a:rPr sz="909" b="1" spc="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EF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N</a:t>
            </a:r>
            <a:r>
              <a:rPr sz="909" b="1" spc="21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endParaRPr sz="909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51432" y="574485"/>
            <a:ext cx="5565345" cy="189854"/>
          </a:xfrm>
          <a:prstGeom prst="rect">
            <a:avLst/>
          </a:prstGeom>
          <a:ln w="28575">
            <a:solidFill>
              <a:srgbClr val="2E528F"/>
            </a:solidFill>
          </a:ln>
        </p:spPr>
        <p:txBody>
          <a:bodyPr vert="horz" wrap="square" lIns="0" tIns="11551" rIns="0" bIns="0" rtlCol="0">
            <a:spAutoFit/>
          </a:bodyPr>
          <a:lstStyle/>
          <a:p>
            <a:pPr marR="14175" algn="ctr">
              <a:spcBef>
                <a:spcPts val="91"/>
              </a:spcBef>
            </a:pPr>
            <a:r>
              <a:rPr sz="1158" b="1" spc="-12" dirty="0">
                <a:solidFill>
                  <a:srgbClr val="2E5496"/>
                </a:solidFill>
                <a:latin typeface="Calibri"/>
                <a:cs typeface="Calibri"/>
              </a:rPr>
              <a:t>SYSTÈME</a:t>
            </a:r>
            <a:r>
              <a:rPr sz="1158" b="1" spc="-17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158" b="1" spc="-4" dirty="0">
                <a:solidFill>
                  <a:srgbClr val="2E5496"/>
                </a:solidFill>
                <a:latin typeface="Calibri"/>
                <a:cs typeface="Calibri"/>
              </a:rPr>
              <a:t>LIMBIQUE</a:t>
            </a:r>
            <a:endParaRPr sz="1158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315167" y="1090067"/>
            <a:ext cx="1844439" cy="2207762"/>
            <a:chOff x="6428422" y="1318260"/>
            <a:chExt cx="2230755" cy="2670175"/>
          </a:xfrm>
        </p:grpSpPr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0499" y="1318260"/>
              <a:ext cx="134620" cy="16510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442709" y="3488689"/>
              <a:ext cx="2202180" cy="485140"/>
            </a:xfrm>
            <a:custGeom>
              <a:avLst/>
              <a:gdLst/>
              <a:ahLst/>
              <a:cxnLst/>
              <a:rect l="l" t="t" r="r" b="b"/>
              <a:pathLst>
                <a:path w="2202179" h="485139">
                  <a:moveTo>
                    <a:pt x="0" y="485140"/>
                  </a:moveTo>
                  <a:lnTo>
                    <a:pt x="2202180" y="485140"/>
                  </a:lnTo>
                  <a:lnTo>
                    <a:pt x="2202180" y="0"/>
                  </a:lnTo>
                  <a:lnTo>
                    <a:pt x="0" y="0"/>
                  </a:lnTo>
                  <a:lnTo>
                    <a:pt x="0" y="485140"/>
                  </a:lnTo>
                  <a:close/>
                </a:path>
              </a:pathLst>
            </a:custGeom>
            <a:ln w="28575">
              <a:solidFill>
                <a:srgbClr val="E26C09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</p:spTree>
    <p:extLst>
      <p:ext uri="{BB962C8B-B14F-4D97-AF65-F5344CB8AC3E}">
        <p14:creationId xmlns:p14="http://schemas.microsoft.com/office/powerpoint/2010/main" val="3843453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6215" y="4956406"/>
            <a:ext cx="2016125" cy="672042"/>
          </a:xfrm>
          <a:custGeom>
            <a:avLst/>
            <a:gdLst/>
            <a:ahLst/>
            <a:cxnLst/>
            <a:rect l="l" t="t" r="r" b="b"/>
            <a:pathLst>
              <a:path w="2438400" h="812800">
                <a:moveTo>
                  <a:pt x="2438400" y="0"/>
                </a:moveTo>
                <a:lnTo>
                  <a:pt x="0" y="0"/>
                </a:lnTo>
                <a:lnTo>
                  <a:pt x="0" y="812800"/>
                </a:lnTo>
                <a:lnTo>
                  <a:pt x="2438400" y="812800"/>
                </a:lnTo>
                <a:lnTo>
                  <a:pt x="24384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" name="object 3"/>
          <p:cNvSpPr txBox="1"/>
          <p:nvPr/>
        </p:nvSpPr>
        <p:spPr>
          <a:xfrm>
            <a:off x="4439464" y="23201"/>
            <a:ext cx="1438589" cy="31594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algn="ctr">
              <a:spcBef>
                <a:spcPts val="83"/>
              </a:spcBef>
            </a:pP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Stimulus,</a:t>
            </a:r>
            <a:r>
              <a:rPr sz="992" i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agent </a:t>
            </a:r>
            <a:r>
              <a:rPr sz="992" i="1" spc="-4" dirty="0">
                <a:solidFill>
                  <a:srgbClr val="FF0000"/>
                </a:solidFill>
                <a:latin typeface="Arial"/>
                <a:cs typeface="Arial"/>
              </a:rPr>
              <a:t>stresseur</a:t>
            </a:r>
            <a:endParaRPr sz="992">
              <a:latin typeface="Arial"/>
              <a:cs typeface="Arial"/>
            </a:endParaRPr>
          </a:p>
          <a:p>
            <a:pPr marL="525" algn="ctr"/>
            <a:r>
              <a:rPr sz="992" b="1" spc="-4" dirty="0">
                <a:solidFill>
                  <a:srgbClr val="FF0000"/>
                </a:solidFill>
                <a:latin typeface="Arial"/>
                <a:cs typeface="Arial"/>
              </a:rPr>
              <a:t>Perception</a:t>
            </a:r>
            <a:r>
              <a:rPr sz="992" b="1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992" b="1" spc="-8" dirty="0">
                <a:solidFill>
                  <a:srgbClr val="FF0000"/>
                </a:solidFill>
                <a:latin typeface="Arial"/>
                <a:cs typeface="Arial"/>
              </a:rPr>
              <a:t> stress</a:t>
            </a:r>
            <a:endParaRPr sz="992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9758" y="268600"/>
            <a:ext cx="832177" cy="542359"/>
          </a:xfrm>
          <a:custGeom>
            <a:avLst/>
            <a:gdLst/>
            <a:ahLst/>
            <a:cxnLst/>
            <a:rect l="l" t="t" r="r" b="b"/>
            <a:pathLst>
              <a:path w="1006475" h="655955">
                <a:moveTo>
                  <a:pt x="936795" y="622281"/>
                </a:moveTo>
                <a:lnTo>
                  <a:pt x="921257" y="646302"/>
                </a:lnTo>
                <a:lnTo>
                  <a:pt x="1005967" y="655700"/>
                </a:lnTo>
                <a:lnTo>
                  <a:pt x="990307" y="629157"/>
                </a:lnTo>
                <a:lnTo>
                  <a:pt x="947420" y="629157"/>
                </a:lnTo>
                <a:lnTo>
                  <a:pt x="936795" y="622281"/>
                </a:lnTo>
                <a:close/>
              </a:path>
              <a:path w="1006475" h="655955">
                <a:moveTo>
                  <a:pt x="947164" y="606250"/>
                </a:moveTo>
                <a:lnTo>
                  <a:pt x="936795" y="622281"/>
                </a:lnTo>
                <a:lnTo>
                  <a:pt x="947420" y="629157"/>
                </a:lnTo>
                <a:lnTo>
                  <a:pt x="957833" y="613155"/>
                </a:lnTo>
                <a:lnTo>
                  <a:pt x="947164" y="606250"/>
                </a:lnTo>
                <a:close/>
              </a:path>
              <a:path w="1006475" h="655955">
                <a:moveTo>
                  <a:pt x="962659" y="582294"/>
                </a:moveTo>
                <a:lnTo>
                  <a:pt x="947164" y="606250"/>
                </a:lnTo>
                <a:lnTo>
                  <a:pt x="957833" y="613155"/>
                </a:lnTo>
                <a:lnTo>
                  <a:pt x="947420" y="629157"/>
                </a:lnTo>
                <a:lnTo>
                  <a:pt x="990307" y="629157"/>
                </a:lnTo>
                <a:lnTo>
                  <a:pt x="962659" y="582294"/>
                </a:lnTo>
                <a:close/>
              </a:path>
              <a:path w="1006475" h="655955">
                <a:moveTo>
                  <a:pt x="10413" y="0"/>
                </a:moveTo>
                <a:lnTo>
                  <a:pt x="0" y="16001"/>
                </a:lnTo>
                <a:lnTo>
                  <a:pt x="936795" y="622281"/>
                </a:lnTo>
                <a:lnTo>
                  <a:pt x="947164" y="606250"/>
                </a:lnTo>
                <a:lnTo>
                  <a:pt x="104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grpSp>
        <p:nvGrpSpPr>
          <p:cNvPr id="5" name="object 5"/>
          <p:cNvGrpSpPr/>
          <p:nvPr/>
        </p:nvGrpSpPr>
        <p:grpSpPr>
          <a:xfrm>
            <a:off x="2003524" y="267551"/>
            <a:ext cx="4628162" cy="2568984"/>
            <a:chOff x="2423160" y="323468"/>
            <a:chExt cx="5597525" cy="3107055"/>
          </a:xfrm>
        </p:grpSpPr>
        <p:sp>
          <p:nvSpPr>
            <p:cNvPr id="6" name="object 6"/>
            <p:cNvSpPr/>
            <p:nvPr/>
          </p:nvSpPr>
          <p:spPr>
            <a:xfrm>
              <a:off x="2423160" y="323468"/>
              <a:ext cx="4976495" cy="3107055"/>
            </a:xfrm>
            <a:custGeom>
              <a:avLst/>
              <a:gdLst/>
              <a:ahLst/>
              <a:cxnLst/>
              <a:rect l="l" t="t" r="r" b="b"/>
              <a:pathLst>
                <a:path w="4976495" h="3107054">
                  <a:moveTo>
                    <a:pt x="2811399" y="18542"/>
                  </a:moveTo>
                  <a:lnTo>
                    <a:pt x="2807081" y="0"/>
                  </a:lnTo>
                  <a:lnTo>
                    <a:pt x="72085" y="630618"/>
                  </a:lnTo>
                  <a:lnTo>
                    <a:pt x="65659" y="602742"/>
                  </a:lnTo>
                  <a:lnTo>
                    <a:pt x="0" y="656971"/>
                  </a:lnTo>
                  <a:lnTo>
                    <a:pt x="82804" y="677037"/>
                  </a:lnTo>
                  <a:lnTo>
                    <a:pt x="77025" y="652018"/>
                  </a:lnTo>
                  <a:lnTo>
                    <a:pt x="76365" y="649173"/>
                  </a:lnTo>
                  <a:lnTo>
                    <a:pt x="2811399" y="18542"/>
                  </a:lnTo>
                  <a:close/>
                </a:path>
                <a:path w="4976495" h="3107054">
                  <a:moveTo>
                    <a:pt x="3462020" y="162179"/>
                  </a:moveTo>
                  <a:lnTo>
                    <a:pt x="3451860" y="145923"/>
                  </a:lnTo>
                  <a:lnTo>
                    <a:pt x="2652852" y="646557"/>
                  </a:lnTo>
                  <a:lnTo>
                    <a:pt x="2637663" y="622300"/>
                  </a:lnTo>
                  <a:lnTo>
                    <a:pt x="2593340" y="695071"/>
                  </a:lnTo>
                  <a:lnTo>
                    <a:pt x="2678176" y="686943"/>
                  </a:lnTo>
                  <a:lnTo>
                    <a:pt x="2667190" y="669417"/>
                  </a:lnTo>
                  <a:lnTo>
                    <a:pt x="2662974" y="662711"/>
                  </a:lnTo>
                  <a:lnTo>
                    <a:pt x="3462020" y="162179"/>
                  </a:lnTo>
                  <a:close/>
                </a:path>
                <a:path w="4976495" h="3107054">
                  <a:moveTo>
                    <a:pt x="4976241" y="1102614"/>
                  </a:moveTo>
                  <a:lnTo>
                    <a:pt x="4962779" y="1077468"/>
                  </a:lnTo>
                  <a:lnTo>
                    <a:pt x="1294206" y="3053575"/>
                  </a:lnTo>
                  <a:lnTo>
                    <a:pt x="1280668" y="3028442"/>
                  </a:lnTo>
                  <a:lnTo>
                    <a:pt x="1225550" y="3106801"/>
                  </a:lnTo>
                  <a:lnTo>
                    <a:pt x="1321308" y="3103880"/>
                  </a:lnTo>
                  <a:lnTo>
                    <a:pt x="1311376" y="3085465"/>
                  </a:lnTo>
                  <a:lnTo>
                    <a:pt x="1307731" y="3078696"/>
                  </a:lnTo>
                  <a:lnTo>
                    <a:pt x="4976241" y="110261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7" name="object 7"/>
            <p:cNvSpPr/>
            <p:nvPr/>
          </p:nvSpPr>
          <p:spPr>
            <a:xfrm>
              <a:off x="7176769" y="1741169"/>
              <a:ext cx="650240" cy="307340"/>
            </a:xfrm>
            <a:custGeom>
              <a:avLst/>
              <a:gdLst/>
              <a:ahLst/>
              <a:cxnLst/>
              <a:rect l="l" t="t" r="r" b="b"/>
              <a:pathLst>
                <a:path w="650240" h="307339">
                  <a:moveTo>
                    <a:pt x="650240" y="0"/>
                  </a:moveTo>
                  <a:lnTo>
                    <a:pt x="0" y="0"/>
                  </a:lnTo>
                  <a:lnTo>
                    <a:pt x="0" y="307339"/>
                  </a:lnTo>
                  <a:lnTo>
                    <a:pt x="650240" y="307339"/>
                  </a:lnTo>
                  <a:lnTo>
                    <a:pt x="650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8" name="object 8"/>
            <p:cNvSpPr/>
            <p:nvPr/>
          </p:nvSpPr>
          <p:spPr>
            <a:xfrm>
              <a:off x="7176769" y="1741169"/>
              <a:ext cx="650240" cy="307340"/>
            </a:xfrm>
            <a:custGeom>
              <a:avLst/>
              <a:gdLst/>
              <a:ahLst/>
              <a:cxnLst/>
              <a:rect l="l" t="t" r="r" b="b"/>
              <a:pathLst>
                <a:path w="650240" h="307339">
                  <a:moveTo>
                    <a:pt x="0" y="307339"/>
                  </a:moveTo>
                  <a:lnTo>
                    <a:pt x="650240" y="307339"/>
                  </a:lnTo>
                  <a:lnTo>
                    <a:pt x="650240" y="0"/>
                  </a:lnTo>
                  <a:lnTo>
                    <a:pt x="0" y="0"/>
                  </a:lnTo>
                  <a:lnTo>
                    <a:pt x="0" y="307339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9" name="object 9"/>
            <p:cNvSpPr/>
            <p:nvPr/>
          </p:nvSpPr>
          <p:spPr>
            <a:xfrm>
              <a:off x="7052310" y="1978659"/>
              <a:ext cx="965200" cy="1108710"/>
            </a:xfrm>
            <a:custGeom>
              <a:avLst/>
              <a:gdLst/>
              <a:ahLst/>
              <a:cxnLst/>
              <a:rect l="l" t="t" r="r" b="b"/>
              <a:pathLst>
                <a:path w="965200" h="1108710">
                  <a:moveTo>
                    <a:pt x="641985" y="0"/>
                  </a:moveTo>
                  <a:lnTo>
                    <a:pt x="253365" y="0"/>
                  </a:lnTo>
                  <a:lnTo>
                    <a:pt x="253365" y="12700"/>
                  </a:lnTo>
                  <a:lnTo>
                    <a:pt x="641985" y="12700"/>
                  </a:lnTo>
                  <a:lnTo>
                    <a:pt x="641985" y="0"/>
                  </a:lnTo>
                  <a:close/>
                </a:path>
                <a:path w="965200" h="1108710">
                  <a:moveTo>
                    <a:pt x="965200" y="770890"/>
                  </a:moveTo>
                  <a:lnTo>
                    <a:pt x="0" y="770890"/>
                  </a:lnTo>
                  <a:lnTo>
                    <a:pt x="0" y="1108710"/>
                  </a:lnTo>
                  <a:lnTo>
                    <a:pt x="965200" y="1108710"/>
                  </a:lnTo>
                  <a:lnTo>
                    <a:pt x="965200" y="770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7052310" y="2749549"/>
              <a:ext cx="965200" cy="337820"/>
            </a:xfrm>
            <a:custGeom>
              <a:avLst/>
              <a:gdLst/>
              <a:ahLst/>
              <a:cxnLst/>
              <a:rect l="l" t="t" r="r" b="b"/>
              <a:pathLst>
                <a:path w="965200" h="337819">
                  <a:moveTo>
                    <a:pt x="0" y="337820"/>
                  </a:moveTo>
                  <a:lnTo>
                    <a:pt x="965200" y="337820"/>
                  </a:lnTo>
                  <a:lnTo>
                    <a:pt x="965200" y="0"/>
                  </a:lnTo>
                  <a:lnTo>
                    <a:pt x="0" y="0"/>
                  </a:lnTo>
                  <a:lnTo>
                    <a:pt x="0" y="33782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7284466" y="2986786"/>
              <a:ext cx="497840" cy="12700"/>
            </a:xfrm>
            <a:custGeom>
              <a:avLst/>
              <a:gdLst/>
              <a:ahLst/>
              <a:cxnLst/>
              <a:rect l="l" t="t" r="r" b="b"/>
              <a:pathLst>
                <a:path w="497840" h="12700">
                  <a:moveTo>
                    <a:pt x="49783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7839" y="12700"/>
                  </a:lnTo>
                  <a:lnTo>
                    <a:pt x="497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3480" y="1318260"/>
              <a:ext cx="137160" cy="165100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3075" y="2711367"/>
            <a:ext cx="136508" cy="126008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919519" y="2956977"/>
            <a:ext cx="2293342" cy="1128295"/>
            <a:chOff x="2321560" y="3576192"/>
            <a:chExt cx="2773680" cy="1364615"/>
          </a:xfrm>
        </p:grpSpPr>
        <p:sp>
          <p:nvSpPr>
            <p:cNvPr id="15" name="object 15"/>
            <p:cNvSpPr/>
            <p:nvPr/>
          </p:nvSpPr>
          <p:spPr>
            <a:xfrm>
              <a:off x="2321560" y="3576192"/>
              <a:ext cx="2773680" cy="1364615"/>
            </a:xfrm>
            <a:custGeom>
              <a:avLst/>
              <a:gdLst/>
              <a:ahLst/>
              <a:cxnLst/>
              <a:rect l="l" t="t" r="r" b="b"/>
              <a:pathLst>
                <a:path w="2773679" h="1364614">
                  <a:moveTo>
                    <a:pt x="861441" y="10426"/>
                  </a:moveTo>
                  <a:lnTo>
                    <a:pt x="845439" y="0"/>
                  </a:lnTo>
                  <a:lnTo>
                    <a:pt x="33477" y="1254340"/>
                  </a:lnTo>
                  <a:lnTo>
                    <a:pt x="9398" y="1238758"/>
                  </a:lnTo>
                  <a:lnTo>
                    <a:pt x="0" y="1323467"/>
                  </a:lnTo>
                  <a:lnTo>
                    <a:pt x="73406" y="1280160"/>
                  </a:lnTo>
                  <a:lnTo>
                    <a:pt x="65938" y="1275334"/>
                  </a:lnTo>
                  <a:lnTo>
                    <a:pt x="49441" y="1264666"/>
                  </a:lnTo>
                  <a:lnTo>
                    <a:pt x="861441" y="10426"/>
                  </a:lnTo>
                  <a:close/>
                </a:path>
                <a:path w="2773679" h="1364614">
                  <a:moveTo>
                    <a:pt x="1278255" y="1280541"/>
                  </a:moveTo>
                  <a:lnTo>
                    <a:pt x="1249641" y="1280363"/>
                  </a:lnTo>
                  <a:lnTo>
                    <a:pt x="1249641" y="1280223"/>
                  </a:lnTo>
                  <a:lnTo>
                    <a:pt x="1259205" y="40894"/>
                  </a:lnTo>
                  <a:lnTo>
                    <a:pt x="1240155" y="40640"/>
                  </a:lnTo>
                  <a:lnTo>
                    <a:pt x="1230591" y="1280223"/>
                  </a:lnTo>
                  <a:lnTo>
                    <a:pt x="1230503" y="1292860"/>
                  </a:lnTo>
                  <a:lnTo>
                    <a:pt x="1230591" y="1280223"/>
                  </a:lnTo>
                  <a:lnTo>
                    <a:pt x="1202055" y="1280033"/>
                  </a:lnTo>
                  <a:lnTo>
                    <a:pt x="1239520" y="1356487"/>
                  </a:lnTo>
                  <a:lnTo>
                    <a:pt x="1271841" y="1293114"/>
                  </a:lnTo>
                  <a:lnTo>
                    <a:pt x="1278255" y="1280541"/>
                  </a:lnTo>
                  <a:close/>
                </a:path>
                <a:path w="2773679" h="1364614">
                  <a:moveTo>
                    <a:pt x="2773680" y="1364107"/>
                  </a:moveTo>
                  <a:lnTo>
                    <a:pt x="2762173" y="1323594"/>
                  </a:lnTo>
                  <a:lnTo>
                    <a:pt x="2750439" y="1282192"/>
                  </a:lnTo>
                  <a:lnTo>
                    <a:pt x="2729344" y="1301432"/>
                  </a:lnTo>
                  <a:lnTo>
                    <a:pt x="1569085" y="29210"/>
                  </a:lnTo>
                  <a:lnTo>
                    <a:pt x="1555115" y="42164"/>
                  </a:lnTo>
                  <a:lnTo>
                    <a:pt x="2715323" y="1314208"/>
                  </a:lnTo>
                  <a:lnTo>
                    <a:pt x="2694178" y="1333500"/>
                  </a:lnTo>
                  <a:lnTo>
                    <a:pt x="2773680" y="13641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2589530" y="4276089"/>
              <a:ext cx="1925320" cy="345440"/>
            </a:xfrm>
            <a:custGeom>
              <a:avLst/>
              <a:gdLst/>
              <a:ahLst/>
              <a:cxnLst/>
              <a:rect l="l" t="t" r="r" b="b"/>
              <a:pathLst>
                <a:path w="1925320" h="345439">
                  <a:moveTo>
                    <a:pt x="1925320" y="0"/>
                  </a:moveTo>
                  <a:lnTo>
                    <a:pt x="0" y="0"/>
                  </a:lnTo>
                  <a:lnTo>
                    <a:pt x="0" y="345439"/>
                  </a:lnTo>
                  <a:lnTo>
                    <a:pt x="1925320" y="345439"/>
                  </a:lnTo>
                  <a:lnTo>
                    <a:pt x="1925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2589530" y="4276089"/>
              <a:ext cx="1925320" cy="345440"/>
            </a:xfrm>
            <a:custGeom>
              <a:avLst/>
              <a:gdLst/>
              <a:ahLst/>
              <a:cxnLst/>
              <a:rect l="l" t="t" r="r" b="b"/>
              <a:pathLst>
                <a:path w="1925320" h="345439">
                  <a:moveTo>
                    <a:pt x="0" y="345439"/>
                  </a:moveTo>
                  <a:lnTo>
                    <a:pt x="1925320" y="345439"/>
                  </a:lnTo>
                  <a:lnTo>
                    <a:pt x="1925320" y="0"/>
                  </a:lnTo>
                  <a:lnTo>
                    <a:pt x="0" y="0"/>
                  </a:lnTo>
                  <a:lnTo>
                    <a:pt x="0" y="345439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743691" y="1370434"/>
            <a:ext cx="798575" cy="468549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R="4200" algn="r">
              <a:spcBef>
                <a:spcPts val="83"/>
              </a:spcBef>
            </a:pPr>
            <a:r>
              <a:rPr sz="1488" b="1" i="1" spc="-8" dirty="0">
                <a:latin typeface="Arial"/>
                <a:cs typeface="Arial"/>
              </a:rPr>
              <a:t>Phase</a:t>
            </a:r>
            <a:endParaRPr sz="1488">
              <a:latin typeface="Arial"/>
              <a:cs typeface="Arial"/>
            </a:endParaRPr>
          </a:p>
          <a:p>
            <a:pPr marR="4200" algn="r"/>
            <a:r>
              <a:rPr sz="1488" b="1" i="1" spc="-4" dirty="0">
                <a:latin typeface="Arial"/>
                <a:cs typeface="Arial"/>
              </a:rPr>
              <a:t>d’alarme</a:t>
            </a:r>
            <a:endParaRPr sz="1488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85244" y="5450986"/>
            <a:ext cx="1915319" cy="15051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SCHEMA</a:t>
            </a:r>
            <a:r>
              <a:rPr sz="909" b="1" u="sng" spc="-1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1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BILAN</a:t>
            </a:r>
            <a:r>
              <a:rPr sz="909" b="1" u="sng" spc="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909" b="1" u="sng" spc="-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STRESS</a:t>
            </a:r>
            <a:r>
              <a:rPr sz="909" b="1" u="sng" spc="-4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2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AIGU</a:t>
            </a:r>
            <a:endParaRPr sz="909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45147" y="3559295"/>
            <a:ext cx="780723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spc="-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Adrénaline</a:t>
            </a:r>
            <a:endParaRPr sz="1158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01985" y="2884628"/>
            <a:ext cx="1707406" cy="401125"/>
          </a:xfrm>
          <a:custGeom>
            <a:avLst/>
            <a:gdLst/>
            <a:ahLst/>
            <a:cxnLst/>
            <a:rect l="l" t="t" r="r" b="b"/>
            <a:pathLst>
              <a:path w="2065020" h="485139">
                <a:moveTo>
                  <a:pt x="2065019" y="0"/>
                </a:moveTo>
                <a:lnTo>
                  <a:pt x="0" y="0"/>
                </a:lnTo>
                <a:lnTo>
                  <a:pt x="0" y="485140"/>
                </a:lnTo>
                <a:lnTo>
                  <a:pt x="2065019" y="485140"/>
                </a:lnTo>
                <a:lnTo>
                  <a:pt x="2065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2" name="object 22"/>
          <p:cNvSpPr txBox="1"/>
          <p:nvPr/>
        </p:nvSpPr>
        <p:spPr>
          <a:xfrm>
            <a:off x="2201985" y="2884628"/>
            <a:ext cx="1707406" cy="16853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28352" rIns="0" bIns="0" rtlCol="0">
            <a:spAutoFit/>
          </a:bodyPr>
          <a:lstStyle/>
          <a:p>
            <a:pPr marL="142805">
              <a:spcBef>
                <a:spcPts val="223"/>
              </a:spcBef>
            </a:pP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GLANDE</a:t>
            </a:r>
            <a:r>
              <a:rPr sz="909" b="1" spc="-25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MEDULOSURRENALE</a:t>
            </a:r>
            <a:endParaRPr sz="909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240875" y="4155207"/>
            <a:ext cx="1598198" cy="235215"/>
          </a:xfrm>
          <a:custGeom>
            <a:avLst/>
            <a:gdLst/>
            <a:ahLst/>
            <a:cxnLst/>
            <a:rect l="l" t="t" r="r" b="b"/>
            <a:pathLst>
              <a:path w="1932940" h="284479">
                <a:moveTo>
                  <a:pt x="0" y="284480"/>
                </a:moveTo>
                <a:lnTo>
                  <a:pt x="1932939" y="284480"/>
                </a:lnTo>
                <a:lnTo>
                  <a:pt x="1932939" y="0"/>
                </a:lnTo>
                <a:lnTo>
                  <a:pt x="0" y="0"/>
                </a:lnTo>
                <a:lnTo>
                  <a:pt x="0" y="284480"/>
                </a:lnTo>
                <a:close/>
              </a:path>
            </a:pathLst>
          </a:custGeom>
          <a:ln w="2857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4" name="object 24"/>
          <p:cNvSpPr txBox="1"/>
          <p:nvPr/>
        </p:nvSpPr>
        <p:spPr>
          <a:xfrm>
            <a:off x="3989197" y="4161507"/>
            <a:ext cx="856852" cy="17490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4652" rIns="0" bIns="0" rtlCol="0">
            <a:spAutoFit/>
          </a:bodyPr>
          <a:lstStyle/>
          <a:p>
            <a:pPr algn="ctr">
              <a:spcBef>
                <a:spcPts val="273"/>
              </a:spcBef>
            </a:pPr>
            <a:r>
              <a:rPr sz="909" b="1" spc="-8" dirty="0">
                <a:solidFill>
                  <a:srgbClr val="00AF50"/>
                </a:solidFill>
                <a:latin typeface="Arial"/>
                <a:cs typeface="Arial"/>
              </a:rPr>
              <a:t>FOIE</a:t>
            </a:r>
            <a:endParaRPr sz="909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85015" y="4161507"/>
            <a:ext cx="898856" cy="17490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4652" rIns="0" bIns="0" rtlCol="0">
            <a:spAutoFit/>
          </a:bodyPr>
          <a:lstStyle/>
          <a:p>
            <a:pPr marL="237833">
              <a:spcBef>
                <a:spcPts val="273"/>
              </a:spcBef>
            </a:pPr>
            <a:r>
              <a:rPr sz="909" b="1" dirty="0">
                <a:solidFill>
                  <a:srgbClr val="00AF50"/>
                </a:solidFill>
                <a:latin typeface="Arial"/>
                <a:cs typeface="Arial"/>
              </a:rPr>
              <a:t>COEUR</a:t>
            </a:r>
            <a:endParaRPr sz="909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69040" y="4146806"/>
            <a:ext cx="913557" cy="17384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3602" rIns="0" bIns="0" rtlCol="0">
            <a:spAutoFit/>
          </a:bodyPr>
          <a:lstStyle/>
          <a:p>
            <a:pPr marL="194257">
              <a:spcBef>
                <a:spcPts val="265"/>
              </a:spcBef>
            </a:pPr>
            <a:r>
              <a:rPr sz="909" b="1" dirty="0">
                <a:solidFill>
                  <a:srgbClr val="00AF50"/>
                </a:solidFill>
                <a:latin typeface="Arial"/>
                <a:cs typeface="Arial"/>
              </a:rPr>
              <a:t>POUMON</a:t>
            </a:r>
            <a:endParaRPr sz="909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28088" y="4443975"/>
            <a:ext cx="913557" cy="804349"/>
          </a:xfrm>
          <a:custGeom>
            <a:avLst/>
            <a:gdLst/>
            <a:ahLst/>
            <a:cxnLst/>
            <a:rect l="l" t="t" r="r" b="b"/>
            <a:pathLst>
              <a:path w="1104900" h="972820">
                <a:moveTo>
                  <a:pt x="0" y="972820"/>
                </a:moveTo>
                <a:lnTo>
                  <a:pt x="1104900" y="972820"/>
                </a:lnTo>
                <a:lnTo>
                  <a:pt x="110490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8" name="object 28"/>
          <p:cNvSpPr/>
          <p:nvPr/>
        </p:nvSpPr>
        <p:spPr>
          <a:xfrm>
            <a:off x="2562159" y="4443975"/>
            <a:ext cx="1119369" cy="804349"/>
          </a:xfrm>
          <a:custGeom>
            <a:avLst/>
            <a:gdLst/>
            <a:ahLst/>
            <a:cxnLst/>
            <a:rect l="l" t="t" r="r" b="b"/>
            <a:pathLst>
              <a:path w="1353820" h="972820">
                <a:moveTo>
                  <a:pt x="0" y="972820"/>
                </a:moveTo>
                <a:lnTo>
                  <a:pt x="1353820" y="972820"/>
                </a:lnTo>
                <a:lnTo>
                  <a:pt x="135382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9" name="object 29"/>
          <p:cNvSpPr/>
          <p:nvPr/>
        </p:nvSpPr>
        <p:spPr>
          <a:xfrm>
            <a:off x="3845338" y="4443975"/>
            <a:ext cx="1194974" cy="804349"/>
          </a:xfrm>
          <a:custGeom>
            <a:avLst/>
            <a:gdLst/>
            <a:ahLst/>
            <a:cxnLst/>
            <a:rect l="l" t="t" r="r" b="b"/>
            <a:pathLst>
              <a:path w="1445260" h="972820">
                <a:moveTo>
                  <a:pt x="0" y="972820"/>
                </a:moveTo>
                <a:lnTo>
                  <a:pt x="1445260" y="972820"/>
                </a:lnTo>
                <a:lnTo>
                  <a:pt x="144526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0" name="object 30"/>
          <p:cNvSpPr/>
          <p:nvPr/>
        </p:nvSpPr>
        <p:spPr>
          <a:xfrm>
            <a:off x="5451938" y="4464976"/>
            <a:ext cx="1119369" cy="804349"/>
          </a:xfrm>
          <a:custGeom>
            <a:avLst/>
            <a:gdLst/>
            <a:ahLst/>
            <a:cxnLst/>
            <a:rect l="l" t="t" r="r" b="b"/>
            <a:pathLst>
              <a:path w="1353820" h="972820">
                <a:moveTo>
                  <a:pt x="0" y="972820"/>
                </a:moveTo>
                <a:lnTo>
                  <a:pt x="1353820" y="972820"/>
                </a:lnTo>
                <a:lnTo>
                  <a:pt x="135382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grpSp>
        <p:nvGrpSpPr>
          <p:cNvPr id="31" name="object 31"/>
          <p:cNvGrpSpPr/>
          <p:nvPr/>
        </p:nvGrpSpPr>
        <p:grpSpPr>
          <a:xfrm>
            <a:off x="3011586" y="3963044"/>
            <a:ext cx="1327282" cy="126008"/>
            <a:chOff x="3642359" y="4792979"/>
            <a:chExt cx="1605280" cy="152400"/>
          </a:xfrm>
        </p:grpSpPr>
        <p:sp>
          <p:nvSpPr>
            <p:cNvPr id="32" name="object 32"/>
            <p:cNvSpPr/>
            <p:nvPr/>
          </p:nvSpPr>
          <p:spPr>
            <a:xfrm>
              <a:off x="3648710" y="479932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3648709" y="479932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1" y="65532"/>
                  </a:lnTo>
                  <a:lnTo>
                    <a:pt x="65531" y="0"/>
                  </a:lnTo>
                  <a:lnTo>
                    <a:pt x="86867" y="0"/>
                  </a:lnTo>
                  <a:lnTo>
                    <a:pt x="86867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7" y="74168"/>
                  </a:lnTo>
                  <a:lnTo>
                    <a:pt x="86867" y="139700"/>
                  </a:lnTo>
                  <a:lnTo>
                    <a:pt x="65531" y="139700"/>
                  </a:lnTo>
                  <a:lnTo>
                    <a:pt x="65531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5088890" y="479932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5088889" y="479932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2" y="65532"/>
                  </a:lnTo>
                  <a:lnTo>
                    <a:pt x="65532" y="0"/>
                  </a:lnTo>
                  <a:lnTo>
                    <a:pt x="86868" y="0"/>
                  </a:lnTo>
                  <a:lnTo>
                    <a:pt x="86868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8" y="74168"/>
                  </a:lnTo>
                  <a:lnTo>
                    <a:pt x="86868" y="139700"/>
                  </a:lnTo>
                  <a:lnTo>
                    <a:pt x="65532" y="139700"/>
                  </a:lnTo>
                  <a:lnTo>
                    <a:pt x="65532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576895" y="860103"/>
            <a:ext cx="1326757" cy="1305756"/>
            <a:chOff x="6744969" y="1040130"/>
            <a:chExt cx="1604645" cy="1579245"/>
          </a:xfrm>
        </p:grpSpPr>
        <p:sp>
          <p:nvSpPr>
            <p:cNvPr id="37" name="object 37"/>
            <p:cNvSpPr/>
            <p:nvPr/>
          </p:nvSpPr>
          <p:spPr>
            <a:xfrm>
              <a:off x="6790689" y="2244090"/>
              <a:ext cx="1544320" cy="360680"/>
            </a:xfrm>
            <a:custGeom>
              <a:avLst/>
              <a:gdLst/>
              <a:ahLst/>
              <a:cxnLst/>
              <a:rect l="l" t="t" r="r" b="b"/>
              <a:pathLst>
                <a:path w="1544320" h="360680">
                  <a:moveTo>
                    <a:pt x="1544320" y="0"/>
                  </a:moveTo>
                  <a:lnTo>
                    <a:pt x="0" y="0"/>
                  </a:lnTo>
                  <a:lnTo>
                    <a:pt x="0" y="360679"/>
                  </a:lnTo>
                  <a:lnTo>
                    <a:pt x="1544320" y="360679"/>
                  </a:lnTo>
                  <a:lnTo>
                    <a:pt x="154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6790689" y="2244090"/>
              <a:ext cx="1544320" cy="360680"/>
            </a:xfrm>
            <a:custGeom>
              <a:avLst/>
              <a:gdLst/>
              <a:ahLst/>
              <a:cxnLst/>
              <a:rect l="l" t="t" r="r" b="b"/>
              <a:pathLst>
                <a:path w="1544320" h="360680">
                  <a:moveTo>
                    <a:pt x="0" y="360679"/>
                  </a:moveTo>
                  <a:lnTo>
                    <a:pt x="1544320" y="360679"/>
                  </a:lnTo>
                  <a:lnTo>
                    <a:pt x="1544320" y="0"/>
                  </a:lnTo>
                  <a:lnTo>
                    <a:pt x="0" y="0"/>
                  </a:lnTo>
                  <a:lnTo>
                    <a:pt x="0" y="360679"/>
                  </a:lnTo>
                  <a:close/>
                </a:path>
              </a:pathLst>
            </a:custGeom>
            <a:ln w="28575">
              <a:solidFill>
                <a:srgbClr val="538DD3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6744969" y="1040130"/>
              <a:ext cx="1544320" cy="431800"/>
            </a:xfrm>
            <a:custGeom>
              <a:avLst/>
              <a:gdLst/>
              <a:ahLst/>
              <a:cxnLst/>
              <a:rect l="l" t="t" r="r" b="b"/>
              <a:pathLst>
                <a:path w="1544320" h="431800">
                  <a:moveTo>
                    <a:pt x="154432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544320" y="431800"/>
                  </a:lnTo>
                  <a:lnTo>
                    <a:pt x="154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703205" y="3902141"/>
            <a:ext cx="136508" cy="128108"/>
            <a:chOff x="2059939" y="4719320"/>
            <a:chExt cx="165100" cy="154940"/>
          </a:xfrm>
        </p:grpSpPr>
        <p:sp>
          <p:nvSpPr>
            <p:cNvPr id="41" name="object 41"/>
            <p:cNvSpPr/>
            <p:nvPr/>
          </p:nvSpPr>
          <p:spPr>
            <a:xfrm>
              <a:off x="2066290" y="4725669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152400" y="67310"/>
                  </a:moveTo>
                  <a:lnTo>
                    <a:pt x="85725" y="67310"/>
                  </a:lnTo>
                  <a:lnTo>
                    <a:pt x="85725" y="0"/>
                  </a:lnTo>
                  <a:lnTo>
                    <a:pt x="66675" y="0"/>
                  </a:lnTo>
                  <a:lnTo>
                    <a:pt x="66675" y="6731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66675" y="76200"/>
                  </a:lnTo>
                  <a:lnTo>
                    <a:pt x="66675" y="142240"/>
                  </a:lnTo>
                  <a:lnTo>
                    <a:pt x="85725" y="142240"/>
                  </a:lnTo>
                  <a:lnTo>
                    <a:pt x="85725" y="76200"/>
                  </a:lnTo>
                  <a:lnTo>
                    <a:pt x="152400" y="76200"/>
                  </a:lnTo>
                  <a:lnTo>
                    <a:pt x="152400" y="67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2066289" y="4725670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0" y="66674"/>
                  </a:moveTo>
                  <a:lnTo>
                    <a:pt x="66675" y="66674"/>
                  </a:lnTo>
                  <a:lnTo>
                    <a:pt x="66675" y="0"/>
                  </a:lnTo>
                  <a:lnTo>
                    <a:pt x="85725" y="0"/>
                  </a:lnTo>
                  <a:lnTo>
                    <a:pt x="85725" y="66674"/>
                  </a:lnTo>
                  <a:lnTo>
                    <a:pt x="152400" y="66674"/>
                  </a:lnTo>
                  <a:lnTo>
                    <a:pt x="152400" y="75564"/>
                  </a:lnTo>
                  <a:lnTo>
                    <a:pt x="85725" y="75564"/>
                  </a:lnTo>
                  <a:lnTo>
                    <a:pt x="85725" y="142239"/>
                  </a:lnTo>
                  <a:lnTo>
                    <a:pt x="66675" y="142239"/>
                  </a:lnTo>
                  <a:lnTo>
                    <a:pt x="66675" y="75564"/>
                  </a:lnTo>
                  <a:lnTo>
                    <a:pt x="0" y="75564"/>
                  </a:lnTo>
                  <a:lnTo>
                    <a:pt x="0" y="6667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781635" y="4918972"/>
            <a:ext cx="640015" cy="707287"/>
          </a:xfrm>
          <a:prstGeom prst="rect">
            <a:avLst/>
          </a:prstGeom>
        </p:spPr>
        <p:txBody>
          <a:bodyPr vert="horz" wrap="square" lIns="0" tIns="18901" rIns="0" bIns="0" rtlCol="0">
            <a:spAutoFit/>
          </a:bodyPr>
          <a:lstStyle/>
          <a:p>
            <a:pPr marL="10500" marR="4200" indent="6300">
              <a:lnSpc>
                <a:spcPct val="138800"/>
              </a:lnSpc>
              <a:spcBef>
                <a:spcPts val="149"/>
              </a:spcBef>
            </a:pP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Légende</a:t>
            </a: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909" b="1" u="sng" spc="-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sz="909" b="1" dirty="0">
                <a:latin typeface="Arial"/>
                <a:cs typeface="Arial"/>
              </a:rPr>
              <a:t> </a:t>
            </a:r>
            <a:r>
              <a:rPr sz="827" dirty="0">
                <a:latin typeface="Arial MT"/>
                <a:cs typeface="Arial MT"/>
              </a:rPr>
              <a:t>Neurones : </a:t>
            </a:r>
            <a:r>
              <a:rPr sz="827" spc="4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Vaisseau</a:t>
            </a:r>
            <a:endParaRPr sz="827">
              <a:latin typeface="Arial MT"/>
              <a:cs typeface="Arial MT"/>
            </a:endParaRPr>
          </a:p>
          <a:p>
            <a:pPr marL="10500">
              <a:spcBef>
                <a:spcPts val="17"/>
              </a:spcBef>
            </a:pPr>
            <a:r>
              <a:rPr sz="827" dirty="0">
                <a:latin typeface="Arial MT"/>
                <a:cs typeface="Arial MT"/>
              </a:rPr>
              <a:t>sangu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n</a:t>
            </a:r>
            <a:r>
              <a:rPr sz="827" spc="-25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: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86794" y="5122579"/>
            <a:ext cx="531333" cy="368971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 marR="4200">
              <a:lnSpc>
                <a:spcPct val="150000"/>
              </a:lnSpc>
              <a:spcBef>
                <a:spcPts val="83"/>
              </a:spcBef>
            </a:pPr>
            <a:r>
              <a:rPr sz="827" spc="-8" dirty="0">
                <a:latin typeface="Arial MT"/>
                <a:cs typeface="Arial MT"/>
              </a:rPr>
              <a:t>A</a:t>
            </a:r>
            <a:r>
              <a:rPr sz="827" dirty="0">
                <a:latin typeface="Arial MT"/>
                <a:cs typeface="Arial MT"/>
              </a:rPr>
              <a:t>ct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va</a:t>
            </a:r>
            <a:r>
              <a:rPr sz="827" dirty="0">
                <a:latin typeface="Arial MT"/>
                <a:cs typeface="Arial MT"/>
              </a:rPr>
              <a:t>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on</a:t>
            </a:r>
            <a:r>
              <a:rPr sz="827" spc="-58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  I</a:t>
            </a:r>
            <a:r>
              <a:rPr sz="827" spc="4" dirty="0">
                <a:latin typeface="Arial MT"/>
                <a:cs typeface="Arial MT"/>
              </a:rPr>
              <a:t>n</a:t>
            </a:r>
            <a:r>
              <a:rPr sz="827" spc="-4" dirty="0">
                <a:latin typeface="Arial MT"/>
                <a:cs typeface="Arial MT"/>
              </a:rPr>
              <a:t>h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b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ti</a:t>
            </a:r>
            <a:r>
              <a:rPr sz="827" spc="-21" dirty="0">
                <a:latin typeface="Arial MT"/>
                <a:cs typeface="Arial MT"/>
              </a:rPr>
              <a:t>o</a:t>
            </a:r>
            <a:r>
              <a:rPr sz="827" spc="-4" dirty="0">
                <a:latin typeface="Arial MT"/>
                <a:cs typeface="Arial MT"/>
              </a:rPr>
              <a:t>n</a:t>
            </a:r>
            <a:r>
              <a:rPr sz="827" spc="-41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</a:t>
            </a:r>
            <a:endParaRPr sz="827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76895" y="860103"/>
            <a:ext cx="1276879" cy="235869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95031" rIns="0" bIns="0" rtlCol="0">
            <a:spAutoFit/>
          </a:bodyPr>
          <a:lstStyle/>
          <a:p>
            <a:pPr marL="153830">
              <a:spcBef>
                <a:spcPts val="748"/>
              </a:spcBef>
            </a:pP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HYPOTHALAMUS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237349" y="860103"/>
            <a:ext cx="2332195" cy="357022"/>
            <a:chOff x="3915409" y="1040130"/>
            <a:chExt cx="2820670" cy="431800"/>
          </a:xfrm>
        </p:grpSpPr>
        <p:sp>
          <p:nvSpPr>
            <p:cNvPr id="47" name="object 47"/>
            <p:cNvSpPr/>
            <p:nvPr/>
          </p:nvSpPr>
          <p:spPr>
            <a:xfrm>
              <a:off x="5448299" y="1216660"/>
              <a:ext cx="1287780" cy="76200"/>
            </a:xfrm>
            <a:custGeom>
              <a:avLst/>
              <a:gdLst/>
              <a:ahLst/>
              <a:cxnLst/>
              <a:rect l="l" t="t" r="r" b="b"/>
              <a:pathLst>
                <a:path w="1287779" h="76200">
                  <a:moveTo>
                    <a:pt x="1211579" y="0"/>
                  </a:moveTo>
                  <a:lnTo>
                    <a:pt x="1211579" y="76200"/>
                  </a:lnTo>
                  <a:lnTo>
                    <a:pt x="1268729" y="47625"/>
                  </a:lnTo>
                  <a:lnTo>
                    <a:pt x="1224279" y="47625"/>
                  </a:lnTo>
                  <a:lnTo>
                    <a:pt x="1224279" y="28575"/>
                  </a:lnTo>
                  <a:lnTo>
                    <a:pt x="1268729" y="28575"/>
                  </a:lnTo>
                  <a:lnTo>
                    <a:pt x="1211579" y="0"/>
                  </a:lnTo>
                  <a:close/>
                </a:path>
                <a:path w="1287779" h="76200">
                  <a:moveTo>
                    <a:pt x="121157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1579" y="47625"/>
                  </a:lnTo>
                  <a:lnTo>
                    <a:pt x="1211579" y="28575"/>
                  </a:lnTo>
                  <a:close/>
                </a:path>
                <a:path w="1287779" h="76200">
                  <a:moveTo>
                    <a:pt x="1268729" y="28575"/>
                  </a:moveTo>
                  <a:lnTo>
                    <a:pt x="1224279" y="28575"/>
                  </a:lnTo>
                  <a:lnTo>
                    <a:pt x="1224279" y="47625"/>
                  </a:lnTo>
                  <a:lnTo>
                    <a:pt x="1268729" y="47625"/>
                  </a:lnTo>
                  <a:lnTo>
                    <a:pt x="1287779" y="38100"/>
                  </a:lnTo>
                  <a:lnTo>
                    <a:pt x="126872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3915409" y="1040130"/>
              <a:ext cx="1605280" cy="431800"/>
            </a:xfrm>
            <a:custGeom>
              <a:avLst/>
              <a:gdLst/>
              <a:ahLst/>
              <a:cxnLst/>
              <a:rect l="l" t="t" r="r" b="b"/>
              <a:pathLst>
                <a:path w="1605279" h="431800">
                  <a:moveTo>
                    <a:pt x="1605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605280" y="431800"/>
                  </a:lnTo>
                  <a:lnTo>
                    <a:pt x="1605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237350" y="860103"/>
            <a:ext cx="1327282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277735" marR="273009" indent="41476">
              <a:spcBef>
                <a:spcPts val="252"/>
              </a:spcBef>
            </a:pPr>
            <a:r>
              <a:rPr sz="909" b="1" spc="-12" dirty="0">
                <a:solidFill>
                  <a:srgbClr val="365F91"/>
                </a:solidFill>
                <a:latin typeface="Arial"/>
                <a:cs typeface="Arial"/>
              </a:rPr>
              <a:t>AMYGDALE, </a:t>
            </a: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r>
              <a:rPr sz="909" b="1" spc="-25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spc="-17" dirty="0">
                <a:solidFill>
                  <a:srgbClr val="365F91"/>
                </a:solidFill>
                <a:latin typeface="Arial"/>
                <a:cs typeface="Arial"/>
              </a:rPr>
              <a:t>M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410237" y="860103"/>
            <a:ext cx="1838664" cy="357022"/>
            <a:chOff x="1705610" y="1040130"/>
            <a:chExt cx="2223770" cy="431800"/>
          </a:xfrm>
        </p:grpSpPr>
        <p:sp>
          <p:nvSpPr>
            <p:cNvPr id="51" name="object 51"/>
            <p:cNvSpPr/>
            <p:nvPr/>
          </p:nvSpPr>
          <p:spPr>
            <a:xfrm>
              <a:off x="2639060" y="1216660"/>
              <a:ext cx="1290320" cy="76200"/>
            </a:xfrm>
            <a:custGeom>
              <a:avLst/>
              <a:gdLst/>
              <a:ahLst/>
              <a:cxnLst/>
              <a:rect l="l" t="t" r="r" b="b"/>
              <a:pathLst>
                <a:path w="1290320" h="76200">
                  <a:moveTo>
                    <a:pt x="1214119" y="0"/>
                  </a:moveTo>
                  <a:lnTo>
                    <a:pt x="1214119" y="76200"/>
                  </a:lnTo>
                  <a:lnTo>
                    <a:pt x="1271269" y="47625"/>
                  </a:lnTo>
                  <a:lnTo>
                    <a:pt x="1226819" y="47625"/>
                  </a:lnTo>
                  <a:lnTo>
                    <a:pt x="1226819" y="28575"/>
                  </a:lnTo>
                  <a:lnTo>
                    <a:pt x="1271269" y="28575"/>
                  </a:lnTo>
                  <a:lnTo>
                    <a:pt x="1214119" y="0"/>
                  </a:lnTo>
                  <a:close/>
                </a:path>
                <a:path w="1290320" h="76200">
                  <a:moveTo>
                    <a:pt x="121411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4119" y="47625"/>
                  </a:lnTo>
                  <a:lnTo>
                    <a:pt x="1214119" y="28575"/>
                  </a:lnTo>
                  <a:close/>
                </a:path>
                <a:path w="1290320" h="76200">
                  <a:moveTo>
                    <a:pt x="1271269" y="28575"/>
                  </a:moveTo>
                  <a:lnTo>
                    <a:pt x="1226819" y="28575"/>
                  </a:lnTo>
                  <a:lnTo>
                    <a:pt x="1226819" y="47625"/>
                  </a:lnTo>
                  <a:lnTo>
                    <a:pt x="1271269" y="47625"/>
                  </a:lnTo>
                  <a:lnTo>
                    <a:pt x="1290319" y="38100"/>
                  </a:lnTo>
                  <a:lnTo>
                    <a:pt x="127126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2" name="object 52"/>
            <p:cNvSpPr/>
            <p:nvPr/>
          </p:nvSpPr>
          <p:spPr>
            <a:xfrm>
              <a:off x="1705610" y="1040130"/>
              <a:ext cx="1224280" cy="431800"/>
            </a:xfrm>
            <a:custGeom>
              <a:avLst/>
              <a:gdLst/>
              <a:ahLst/>
              <a:cxnLst/>
              <a:rect l="l" t="t" r="r" b="b"/>
              <a:pathLst>
                <a:path w="1224280" h="431800">
                  <a:moveTo>
                    <a:pt x="1224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224280" y="431800"/>
                  </a:lnTo>
                  <a:lnTo>
                    <a:pt x="1224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410237" y="860103"/>
            <a:ext cx="1012263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107629" marR="107103" indent="151205">
              <a:spcBef>
                <a:spcPts val="252"/>
              </a:spcBef>
            </a:pP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CORTEX </a:t>
            </a:r>
            <a:r>
              <a:rPr sz="909" b="1" spc="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EF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N</a:t>
            </a:r>
            <a:r>
              <a:rPr sz="909" b="1" spc="21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endParaRPr sz="909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51432" y="574485"/>
            <a:ext cx="5565345" cy="189854"/>
          </a:xfrm>
          <a:prstGeom prst="rect">
            <a:avLst/>
          </a:prstGeom>
          <a:ln w="28575">
            <a:solidFill>
              <a:srgbClr val="2E528F"/>
            </a:solidFill>
          </a:ln>
        </p:spPr>
        <p:txBody>
          <a:bodyPr vert="horz" wrap="square" lIns="0" tIns="11551" rIns="0" bIns="0" rtlCol="0">
            <a:spAutoFit/>
          </a:bodyPr>
          <a:lstStyle/>
          <a:p>
            <a:pPr marR="14175" algn="ctr">
              <a:spcBef>
                <a:spcPts val="91"/>
              </a:spcBef>
            </a:pPr>
            <a:r>
              <a:rPr sz="1158" b="1" spc="-12" dirty="0">
                <a:solidFill>
                  <a:srgbClr val="2E5496"/>
                </a:solidFill>
                <a:latin typeface="Calibri"/>
                <a:cs typeface="Calibri"/>
              </a:rPr>
              <a:t>SYSTÈME</a:t>
            </a:r>
            <a:r>
              <a:rPr sz="1158" b="1" spc="-17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158" b="1" spc="-4" dirty="0">
                <a:solidFill>
                  <a:srgbClr val="2E5496"/>
                </a:solidFill>
                <a:latin typeface="Calibri"/>
                <a:cs typeface="Calibri"/>
              </a:rPr>
              <a:t>LIMBIQUE</a:t>
            </a:r>
            <a:endParaRPr sz="1158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315167" y="1090067"/>
            <a:ext cx="1844439" cy="2207762"/>
            <a:chOff x="6428422" y="1318260"/>
            <a:chExt cx="2230755" cy="2670175"/>
          </a:xfrm>
        </p:grpSpPr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0499" y="1318260"/>
              <a:ext cx="134620" cy="16510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442709" y="3488689"/>
              <a:ext cx="2202180" cy="485140"/>
            </a:xfrm>
            <a:custGeom>
              <a:avLst/>
              <a:gdLst/>
              <a:ahLst/>
              <a:cxnLst/>
              <a:rect l="l" t="t" r="r" b="b"/>
              <a:pathLst>
                <a:path w="2202179" h="485139">
                  <a:moveTo>
                    <a:pt x="0" y="485140"/>
                  </a:moveTo>
                  <a:lnTo>
                    <a:pt x="2202180" y="485140"/>
                  </a:lnTo>
                  <a:lnTo>
                    <a:pt x="2202180" y="0"/>
                  </a:lnTo>
                  <a:lnTo>
                    <a:pt x="0" y="0"/>
                  </a:lnTo>
                  <a:lnTo>
                    <a:pt x="0" y="485140"/>
                  </a:lnTo>
                  <a:close/>
                </a:path>
              </a:pathLst>
            </a:custGeom>
            <a:ln w="28575">
              <a:solidFill>
                <a:srgbClr val="E26C09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</p:spTree>
    <p:extLst>
      <p:ext uri="{BB962C8B-B14F-4D97-AF65-F5344CB8AC3E}">
        <p14:creationId xmlns:p14="http://schemas.microsoft.com/office/powerpoint/2010/main" val="61348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B90476B5-F228-4971-A7F2-81A7F6773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726"/>
            <a:ext cx="10080629" cy="465308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6215" y="4956406"/>
            <a:ext cx="2016125" cy="672042"/>
          </a:xfrm>
          <a:custGeom>
            <a:avLst/>
            <a:gdLst/>
            <a:ahLst/>
            <a:cxnLst/>
            <a:rect l="l" t="t" r="r" b="b"/>
            <a:pathLst>
              <a:path w="2438400" h="812800">
                <a:moveTo>
                  <a:pt x="2438400" y="0"/>
                </a:moveTo>
                <a:lnTo>
                  <a:pt x="0" y="0"/>
                </a:lnTo>
                <a:lnTo>
                  <a:pt x="0" y="812800"/>
                </a:lnTo>
                <a:lnTo>
                  <a:pt x="2438400" y="812800"/>
                </a:lnTo>
                <a:lnTo>
                  <a:pt x="24384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" name="object 3"/>
          <p:cNvSpPr txBox="1"/>
          <p:nvPr/>
        </p:nvSpPr>
        <p:spPr>
          <a:xfrm>
            <a:off x="4439464" y="23201"/>
            <a:ext cx="1438589" cy="31594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algn="ctr">
              <a:spcBef>
                <a:spcPts val="83"/>
              </a:spcBef>
            </a:pP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Stimulus,</a:t>
            </a:r>
            <a:r>
              <a:rPr sz="992" i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agent </a:t>
            </a:r>
            <a:r>
              <a:rPr sz="992" i="1" spc="-4" dirty="0">
                <a:solidFill>
                  <a:srgbClr val="FF0000"/>
                </a:solidFill>
                <a:latin typeface="Arial"/>
                <a:cs typeface="Arial"/>
              </a:rPr>
              <a:t>stresseur</a:t>
            </a:r>
            <a:endParaRPr sz="992">
              <a:latin typeface="Arial"/>
              <a:cs typeface="Arial"/>
            </a:endParaRPr>
          </a:p>
          <a:p>
            <a:pPr marL="525" algn="ctr"/>
            <a:r>
              <a:rPr sz="992" b="1" spc="-4" dirty="0">
                <a:solidFill>
                  <a:srgbClr val="FF0000"/>
                </a:solidFill>
                <a:latin typeface="Arial"/>
                <a:cs typeface="Arial"/>
              </a:rPr>
              <a:t>Perception</a:t>
            </a:r>
            <a:r>
              <a:rPr sz="992" b="1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992" b="1" spc="-8" dirty="0">
                <a:solidFill>
                  <a:srgbClr val="FF0000"/>
                </a:solidFill>
                <a:latin typeface="Arial"/>
                <a:cs typeface="Arial"/>
              </a:rPr>
              <a:t> stress</a:t>
            </a:r>
            <a:endParaRPr sz="992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9758" y="268600"/>
            <a:ext cx="832177" cy="542359"/>
          </a:xfrm>
          <a:custGeom>
            <a:avLst/>
            <a:gdLst/>
            <a:ahLst/>
            <a:cxnLst/>
            <a:rect l="l" t="t" r="r" b="b"/>
            <a:pathLst>
              <a:path w="1006475" h="655955">
                <a:moveTo>
                  <a:pt x="936795" y="622281"/>
                </a:moveTo>
                <a:lnTo>
                  <a:pt x="921257" y="646302"/>
                </a:lnTo>
                <a:lnTo>
                  <a:pt x="1005967" y="655700"/>
                </a:lnTo>
                <a:lnTo>
                  <a:pt x="990307" y="629157"/>
                </a:lnTo>
                <a:lnTo>
                  <a:pt x="947420" y="629157"/>
                </a:lnTo>
                <a:lnTo>
                  <a:pt x="936795" y="622281"/>
                </a:lnTo>
                <a:close/>
              </a:path>
              <a:path w="1006475" h="655955">
                <a:moveTo>
                  <a:pt x="947164" y="606250"/>
                </a:moveTo>
                <a:lnTo>
                  <a:pt x="936795" y="622281"/>
                </a:lnTo>
                <a:lnTo>
                  <a:pt x="947420" y="629157"/>
                </a:lnTo>
                <a:lnTo>
                  <a:pt x="957833" y="613155"/>
                </a:lnTo>
                <a:lnTo>
                  <a:pt x="947164" y="606250"/>
                </a:lnTo>
                <a:close/>
              </a:path>
              <a:path w="1006475" h="655955">
                <a:moveTo>
                  <a:pt x="962659" y="582294"/>
                </a:moveTo>
                <a:lnTo>
                  <a:pt x="947164" y="606250"/>
                </a:lnTo>
                <a:lnTo>
                  <a:pt x="957833" y="613155"/>
                </a:lnTo>
                <a:lnTo>
                  <a:pt x="947420" y="629157"/>
                </a:lnTo>
                <a:lnTo>
                  <a:pt x="990307" y="629157"/>
                </a:lnTo>
                <a:lnTo>
                  <a:pt x="962659" y="582294"/>
                </a:lnTo>
                <a:close/>
              </a:path>
              <a:path w="1006475" h="655955">
                <a:moveTo>
                  <a:pt x="10413" y="0"/>
                </a:moveTo>
                <a:lnTo>
                  <a:pt x="0" y="16001"/>
                </a:lnTo>
                <a:lnTo>
                  <a:pt x="936795" y="622281"/>
                </a:lnTo>
                <a:lnTo>
                  <a:pt x="947164" y="606250"/>
                </a:lnTo>
                <a:lnTo>
                  <a:pt x="104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grpSp>
        <p:nvGrpSpPr>
          <p:cNvPr id="5" name="object 5"/>
          <p:cNvGrpSpPr/>
          <p:nvPr/>
        </p:nvGrpSpPr>
        <p:grpSpPr>
          <a:xfrm>
            <a:off x="2003524" y="267551"/>
            <a:ext cx="4628162" cy="2568984"/>
            <a:chOff x="2423160" y="323468"/>
            <a:chExt cx="5597525" cy="3107055"/>
          </a:xfrm>
        </p:grpSpPr>
        <p:sp>
          <p:nvSpPr>
            <p:cNvPr id="6" name="object 6"/>
            <p:cNvSpPr/>
            <p:nvPr/>
          </p:nvSpPr>
          <p:spPr>
            <a:xfrm>
              <a:off x="2423160" y="323468"/>
              <a:ext cx="4976495" cy="3107055"/>
            </a:xfrm>
            <a:custGeom>
              <a:avLst/>
              <a:gdLst/>
              <a:ahLst/>
              <a:cxnLst/>
              <a:rect l="l" t="t" r="r" b="b"/>
              <a:pathLst>
                <a:path w="4976495" h="3107054">
                  <a:moveTo>
                    <a:pt x="2811399" y="18542"/>
                  </a:moveTo>
                  <a:lnTo>
                    <a:pt x="2807081" y="0"/>
                  </a:lnTo>
                  <a:lnTo>
                    <a:pt x="72085" y="630618"/>
                  </a:lnTo>
                  <a:lnTo>
                    <a:pt x="65659" y="602742"/>
                  </a:lnTo>
                  <a:lnTo>
                    <a:pt x="0" y="656971"/>
                  </a:lnTo>
                  <a:lnTo>
                    <a:pt x="82804" y="677037"/>
                  </a:lnTo>
                  <a:lnTo>
                    <a:pt x="77025" y="652018"/>
                  </a:lnTo>
                  <a:lnTo>
                    <a:pt x="76365" y="649173"/>
                  </a:lnTo>
                  <a:lnTo>
                    <a:pt x="2811399" y="18542"/>
                  </a:lnTo>
                  <a:close/>
                </a:path>
                <a:path w="4976495" h="3107054">
                  <a:moveTo>
                    <a:pt x="3462020" y="162179"/>
                  </a:moveTo>
                  <a:lnTo>
                    <a:pt x="3451860" y="145923"/>
                  </a:lnTo>
                  <a:lnTo>
                    <a:pt x="2652852" y="646557"/>
                  </a:lnTo>
                  <a:lnTo>
                    <a:pt x="2637663" y="622300"/>
                  </a:lnTo>
                  <a:lnTo>
                    <a:pt x="2593340" y="695071"/>
                  </a:lnTo>
                  <a:lnTo>
                    <a:pt x="2678176" y="686943"/>
                  </a:lnTo>
                  <a:lnTo>
                    <a:pt x="2667190" y="669417"/>
                  </a:lnTo>
                  <a:lnTo>
                    <a:pt x="2662974" y="662711"/>
                  </a:lnTo>
                  <a:lnTo>
                    <a:pt x="3462020" y="162179"/>
                  </a:lnTo>
                  <a:close/>
                </a:path>
                <a:path w="4976495" h="3107054">
                  <a:moveTo>
                    <a:pt x="4976241" y="1102614"/>
                  </a:moveTo>
                  <a:lnTo>
                    <a:pt x="4962779" y="1077468"/>
                  </a:lnTo>
                  <a:lnTo>
                    <a:pt x="1294206" y="3053575"/>
                  </a:lnTo>
                  <a:lnTo>
                    <a:pt x="1280668" y="3028442"/>
                  </a:lnTo>
                  <a:lnTo>
                    <a:pt x="1225550" y="3106801"/>
                  </a:lnTo>
                  <a:lnTo>
                    <a:pt x="1321308" y="3103880"/>
                  </a:lnTo>
                  <a:lnTo>
                    <a:pt x="1311376" y="3085465"/>
                  </a:lnTo>
                  <a:lnTo>
                    <a:pt x="1307731" y="3078696"/>
                  </a:lnTo>
                  <a:lnTo>
                    <a:pt x="4976241" y="110261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7" name="object 7"/>
            <p:cNvSpPr/>
            <p:nvPr/>
          </p:nvSpPr>
          <p:spPr>
            <a:xfrm>
              <a:off x="7176769" y="1741169"/>
              <a:ext cx="650240" cy="307340"/>
            </a:xfrm>
            <a:custGeom>
              <a:avLst/>
              <a:gdLst/>
              <a:ahLst/>
              <a:cxnLst/>
              <a:rect l="l" t="t" r="r" b="b"/>
              <a:pathLst>
                <a:path w="650240" h="307339">
                  <a:moveTo>
                    <a:pt x="650240" y="0"/>
                  </a:moveTo>
                  <a:lnTo>
                    <a:pt x="0" y="0"/>
                  </a:lnTo>
                  <a:lnTo>
                    <a:pt x="0" y="307339"/>
                  </a:lnTo>
                  <a:lnTo>
                    <a:pt x="650240" y="307339"/>
                  </a:lnTo>
                  <a:lnTo>
                    <a:pt x="650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8" name="object 8"/>
            <p:cNvSpPr/>
            <p:nvPr/>
          </p:nvSpPr>
          <p:spPr>
            <a:xfrm>
              <a:off x="7176769" y="1741169"/>
              <a:ext cx="650240" cy="307340"/>
            </a:xfrm>
            <a:custGeom>
              <a:avLst/>
              <a:gdLst/>
              <a:ahLst/>
              <a:cxnLst/>
              <a:rect l="l" t="t" r="r" b="b"/>
              <a:pathLst>
                <a:path w="650240" h="307339">
                  <a:moveTo>
                    <a:pt x="0" y="307339"/>
                  </a:moveTo>
                  <a:lnTo>
                    <a:pt x="650240" y="307339"/>
                  </a:lnTo>
                  <a:lnTo>
                    <a:pt x="650240" y="0"/>
                  </a:lnTo>
                  <a:lnTo>
                    <a:pt x="0" y="0"/>
                  </a:lnTo>
                  <a:lnTo>
                    <a:pt x="0" y="307339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9" name="object 9"/>
            <p:cNvSpPr/>
            <p:nvPr/>
          </p:nvSpPr>
          <p:spPr>
            <a:xfrm>
              <a:off x="7052310" y="1978659"/>
              <a:ext cx="965200" cy="1108710"/>
            </a:xfrm>
            <a:custGeom>
              <a:avLst/>
              <a:gdLst/>
              <a:ahLst/>
              <a:cxnLst/>
              <a:rect l="l" t="t" r="r" b="b"/>
              <a:pathLst>
                <a:path w="965200" h="1108710">
                  <a:moveTo>
                    <a:pt x="641985" y="0"/>
                  </a:moveTo>
                  <a:lnTo>
                    <a:pt x="253365" y="0"/>
                  </a:lnTo>
                  <a:lnTo>
                    <a:pt x="253365" y="12700"/>
                  </a:lnTo>
                  <a:lnTo>
                    <a:pt x="641985" y="12700"/>
                  </a:lnTo>
                  <a:lnTo>
                    <a:pt x="641985" y="0"/>
                  </a:lnTo>
                  <a:close/>
                </a:path>
                <a:path w="965200" h="1108710">
                  <a:moveTo>
                    <a:pt x="965200" y="770890"/>
                  </a:moveTo>
                  <a:lnTo>
                    <a:pt x="0" y="770890"/>
                  </a:lnTo>
                  <a:lnTo>
                    <a:pt x="0" y="1108710"/>
                  </a:lnTo>
                  <a:lnTo>
                    <a:pt x="965200" y="1108710"/>
                  </a:lnTo>
                  <a:lnTo>
                    <a:pt x="965200" y="770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7052310" y="2749549"/>
              <a:ext cx="965200" cy="337820"/>
            </a:xfrm>
            <a:custGeom>
              <a:avLst/>
              <a:gdLst/>
              <a:ahLst/>
              <a:cxnLst/>
              <a:rect l="l" t="t" r="r" b="b"/>
              <a:pathLst>
                <a:path w="965200" h="337819">
                  <a:moveTo>
                    <a:pt x="0" y="337820"/>
                  </a:moveTo>
                  <a:lnTo>
                    <a:pt x="965200" y="337820"/>
                  </a:lnTo>
                  <a:lnTo>
                    <a:pt x="965200" y="0"/>
                  </a:lnTo>
                  <a:lnTo>
                    <a:pt x="0" y="0"/>
                  </a:lnTo>
                  <a:lnTo>
                    <a:pt x="0" y="33782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7284466" y="2986786"/>
              <a:ext cx="497840" cy="12700"/>
            </a:xfrm>
            <a:custGeom>
              <a:avLst/>
              <a:gdLst/>
              <a:ahLst/>
              <a:cxnLst/>
              <a:rect l="l" t="t" r="r" b="b"/>
              <a:pathLst>
                <a:path w="497840" h="12700">
                  <a:moveTo>
                    <a:pt x="49783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7839" y="12700"/>
                  </a:lnTo>
                  <a:lnTo>
                    <a:pt x="497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3480" y="1318260"/>
              <a:ext cx="137160" cy="165100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3075" y="2711367"/>
            <a:ext cx="136508" cy="126008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919519" y="2956977"/>
            <a:ext cx="2293342" cy="1128295"/>
            <a:chOff x="2321560" y="3576192"/>
            <a:chExt cx="2773680" cy="1364615"/>
          </a:xfrm>
        </p:grpSpPr>
        <p:sp>
          <p:nvSpPr>
            <p:cNvPr id="15" name="object 15"/>
            <p:cNvSpPr/>
            <p:nvPr/>
          </p:nvSpPr>
          <p:spPr>
            <a:xfrm>
              <a:off x="2321560" y="3576192"/>
              <a:ext cx="2773680" cy="1364615"/>
            </a:xfrm>
            <a:custGeom>
              <a:avLst/>
              <a:gdLst/>
              <a:ahLst/>
              <a:cxnLst/>
              <a:rect l="l" t="t" r="r" b="b"/>
              <a:pathLst>
                <a:path w="2773679" h="1364614">
                  <a:moveTo>
                    <a:pt x="861441" y="10426"/>
                  </a:moveTo>
                  <a:lnTo>
                    <a:pt x="845439" y="0"/>
                  </a:lnTo>
                  <a:lnTo>
                    <a:pt x="33477" y="1254340"/>
                  </a:lnTo>
                  <a:lnTo>
                    <a:pt x="9398" y="1238758"/>
                  </a:lnTo>
                  <a:lnTo>
                    <a:pt x="0" y="1323467"/>
                  </a:lnTo>
                  <a:lnTo>
                    <a:pt x="73406" y="1280160"/>
                  </a:lnTo>
                  <a:lnTo>
                    <a:pt x="65938" y="1275334"/>
                  </a:lnTo>
                  <a:lnTo>
                    <a:pt x="49441" y="1264666"/>
                  </a:lnTo>
                  <a:lnTo>
                    <a:pt x="861441" y="10426"/>
                  </a:lnTo>
                  <a:close/>
                </a:path>
                <a:path w="2773679" h="1364614">
                  <a:moveTo>
                    <a:pt x="1278255" y="1280541"/>
                  </a:moveTo>
                  <a:lnTo>
                    <a:pt x="1249641" y="1280363"/>
                  </a:lnTo>
                  <a:lnTo>
                    <a:pt x="1249641" y="1280223"/>
                  </a:lnTo>
                  <a:lnTo>
                    <a:pt x="1259205" y="40894"/>
                  </a:lnTo>
                  <a:lnTo>
                    <a:pt x="1240155" y="40640"/>
                  </a:lnTo>
                  <a:lnTo>
                    <a:pt x="1230591" y="1280223"/>
                  </a:lnTo>
                  <a:lnTo>
                    <a:pt x="1230503" y="1292860"/>
                  </a:lnTo>
                  <a:lnTo>
                    <a:pt x="1230591" y="1280223"/>
                  </a:lnTo>
                  <a:lnTo>
                    <a:pt x="1202055" y="1280033"/>
                  </a:lnTo>
                  <a:lnTo>
                    <a:pt x="1239520" y="1356487"/>
                  </a:lnTo>
                  <a:lnTo>
                    <a:pt x="1271841" y="1293114"/>
                  </a:lnTo>
                  <a:lnTo>
                    <a:pt x="1278255" y="1280541"/>
                  </a:lnTo>
                  <a:close/>
                </a:path>
                <a:path w="2773679" h="1364614">
                  <a:moveTo>
                    <a:pt x="2773680" y="1364107"/>
                  </a:moveTo>
                  <a:lnTo>
                    <a:pt x="2762173" y="1323594"/>
                  </a:lnTo>
                  <a:lnTo>
                    <a:pt x="2750439" y="1282192"/>
                  </a:lnTo>
                  <a:lnTo>
                    <a:pt x="2729344" y="1301432"/>
                  </a:lnTo>
                  <a:lnTo>
                    <a:pt x="1569085" y="29210"/>
                  </a:lnTo>
                  <a:lnTo>
                    <a:pt x="1555115" y="42164"/>
                  </a:lnTo>
                  <a:lnTo>
                    <a:pt x="2715323" y="1314208"/>
                  </a:lnTo>
                  <a:lnTo>
                    <a:pt x="2694178" y="1333500"/>
                  </a:lnTo>
                  <a:lnTo>
                    <a:pt x="2773680" y="13641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2589530" y="4276089"/>
              <a:ext cx="1925320" cy="345440"/>
            </a:xfrm>
            <a:custGeom>
              <a:avLst/>
              <a:gdLst/>
              <a:ahLst/>
              <a:cxnLst/>
              <a:rect l="l" t="t" r="r" b="b"/>
              <a:pathLst>
                <a:path w="1925320" h="345439">
                  <a:moveTo>
                    <a:pt x="1925320" y="0"/>
                  </a:moveTo>
                  <a:lnTo>
                    <a:pt x="0" y="0"/>
                  </a:lnTo>
                  <a:lnTo>
                    <a:pt x="0" y="345439"/>
                  </a:lnTo>
                  <a:lnTo>
                    <a:pt x="1925320" y="345439"/>
                  </a:lnTo>
                  <a:lnTo>
                    <a:pt x="1925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2589530" y="4276089"/>
              <a:ext cx="1925320" cy="345440"/>
            </a:xfrm>
            <a:custGeom>
              <a:avLst/>
              <a:gdLst/>
              <a:ahLst/>
              <a:cxnLst/>
              <a:rect l="l" t="t" r="r" b="b"/>
              <a:pathLst>
                <a:path w="1925320" h="345439">
                  <a:moveTo>
                    <a:pt x="0" y="345439"/>
                  </a:moveTo>
                  <a:lnTo>
                    <a:pt x="1925320" y="345439"/>
                  </a:lnTo>
                  <a:lnTo>
                    <a:pt x="1925320" y="0"/>
                  </a:lnTo>
                  <a:lnTo>
                    <a:pt x="0" y="0"/>
                  </a:lnTo>
                  <a:lnTo>
                    <a:pt x="0" y="345439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743691" y="1370434"/>
            <a:ext cx="798575" cy="468549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R="4200" algn="r">
              <a:spcBef>
                <a:spcPts val="83"/>
              </a:spcBef>
            </a:pPr>
            <a:r>
              <a:rPr sz="1488" b="1" i="1" spc="-8" dirty="0">
                <a:latin typeface="Arial"/>
                <a:cs typeface="Arial"/>
              </a:rPr>
              <a:t>Phase</a:t>
            </a:r>
            <a:endParaRPr sz="1488">
              <a:latin typeface="Arial"/>
              <a:cs typeface="Arial"/>
            </a:endParaRPr>
          </a:p>
          <a:p>
            <a:pPr marR="4200" algn="r"/>
            <a:r>
              <a:rPr sz="1488" b="1" i="1" spc="-4" dirty="0">
                <a:latin typeface="Arial"/>
                <a:cs typeface="Arial"/>
              </a:rPr>
              <a:t>d’alarme</a:t>
            </a:r>
            <a:endParaRPr sz="1488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85244" y="5450986"/>
            <a:ext cx="1915319" cy="15051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SCHEMA</a:t>
            </a:r>
            <a:r>
              <a:rPr sz="909" b="1" u="sng" spc="-1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1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BILAN</a:t>
            </a:r>
            <a:r>
              <a:rPr sz="909" b="1" u="sng" spc="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909" b="1" u="sng" spc="-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STRESS</a:t>
            </a:r>
            <a:r>
              <a:rPr sz="909" b="1" u="sng" spc="-4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2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AIGU</a:t>
            </a:r>
            <a:endParaRPr sz="909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45147" y="3559295"/>
            <a:ext cx="780723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spc="-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Adrénaline</a:t>
            </a:r>
            <a:endParaRPr sz="1158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01985" y="2884628"/>
            <a:ext cx="1707406" cy="401125"/>
          </a:xfrm>
          <a:custGeom>
            <a:avLst/>
            <a:gdLst/>
            <a:ahLst/>
            <a:cxnLst/>
            <a:rect l="l" t="t" r="r" b="b"/>
            <a:pathLst>
              <a:path w="2065020" h="485139">
                <a:moveTo>
                  <a:pt x="2065019" y="0"/>
                </a:moveTo>
                <a:lnTo>
                  <a:pt x="0" y="0"/>
                </a:lnTo>
                <a:lnTo>
                  <a:pt x="0" y="485140"/>
                </a:lnTo>
                <a:lnTo>
                  <a:pt x="2065019" y="485140"/>
                </a:lnTo>
                <a:lnTo>
                  <a:pt x="2065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2" name="object 22"/>
          <p:cNvSpPr txBox="1"/>
          <p:nvPr/>
        </p:nvSpPr>
        <p:spPr>
          <a:xfrm>
            <a:off x="2201985" y="2884628"/>
            <a:ext cx="1707406" cy="16853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28352" rIns="0" bIns="0" rtlCol="0">
            <a:spAutoFit/>
          </a:bodyPr>
          <a:lstStyle/>
          <a:p>
            <a:pPr marL="142805">
              <a:spcBef>
                <a:spcPts val="223"/>
              </a:spcBef>
            </a:pP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GLANDE</a:t>
            </a:r>
            <a:r>
              <a:rPr sz="909" b="1" spc="-25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MEDULOSURRENALE</a:t>
            </a:r>
            <a:endParaRPr sz="909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240875" y="4155207"/>
            <a:ext cx="1598198" cy="235215"/>
          </a:xfrm>
          <a:custGeom>
            <a:avLst/>
            <a:gdLst/>
            <a:ahLst/>
            <a:cxnLst/>
            <a:rect l="l" t="t" r="r" b="b"/>
            <a:pathLst>
              <a:path w="1932940" h="284479">
                <a:moveTo>
                  <a:pt x="0" y="284480"/>
                </a:moveTo>
                <a:lnTo>
                  <a:pt x="1932939" y="284480"/>
                </a:lnTo>
                <a:lnTo>
                  <a:pt x="1932939" y="0"/>
                </a:lnTo>
                <a:lnTo>
                  <a:pt x="0" y="0"/>
                </a:lnTo>
                <a:lnTo>
                  <a:pt x="0" y="284480"/>
                </a:lnTo>
                <a:close/>
              </a:path>
            </a:pathLst>
          </a:custGeom>
          <a:ln w="2857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4" name="object 24"/>
          <p:cNvSpPr txBox="1"/>
          <p:nvPr/>
        </p:nvSpPr>
        <p:spPr>
          <a:xfrm>
            <a:off x="3989197" y="4161507"/>
            <a:ext cx="856852" cy="17490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4652" rIns="0" bIns="0" rtlCol="0">
            <a:spAutoFit/>
          </a:bodyPr>
          <a:lstStyle/>
          <a:p>
            <a:pPr algn="ctr">
              <a:spcBef>
                <a:spcPts val="273"/>
              </a:spcBef>
            </a:pPr>
            <a:r>
              <a:rPr sz="909" b="1" spc="-8" dirty="0">
                <a:solidFill>
                  <a:srgbClr val="00AF50"/>
                </a:solidFill>
                <a:latin typeface="Arial"/>
                <a:cs typeface="Arial"/>
              </a:rPr>
              <a:t>FOIE</a:t>
            </a:r>
            <a:endParaRPr sz="909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85015" y="4161507"/>
            <a:ext cx="898856" cy="17490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4652" rIns="0" bIns="0" rtlCol="0">
            <a:spAutoFit/>
          </a:bodyPr>
          <a:lstStyle/>
          <a:p>
            <a:pPr marL="237833">
              <a:spcBef>
                <a:spcPts val="273"/>
              </a:spcBef>
            </a:pPr>
            <a:r>
              <a:rPr sz="909" b="1" dirty="0">
                <a:solidFill>
                  <a:srgbClr val="00AF50"/>
                </a:solidFill>
                <a:latin typeface="Arial"/>
                <a:cs typeface="Arial"/>
              </a:rPr>
              <a:t>COEUR</a:t>
            </a:r>
            <a:endParaRPr sz="909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69040" y="4146806"/>
            <a:ext cx="913557" cy="17384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3602" rIns="0" bIns="0" rtlCol="0">
            <a:spAutoFit/>
          </a:bodyPr>
          <a:lstStyle/>
          <a:p>
            <a:pPr marL="194257">
              <a:spcBef>
                <a:spcPts val="265"/>
              </a:spcBef>
            </a:pPr>
            <a:r>
              <a:rPr sz="909" b="1" dirty="0">
                <a:solidFill>
                  <a:srgbClr val="00AF50"/>
                </a:solidFill>
                <a:latin typeface="Arial"/>
                <a:cs typeface="Arial"/>
              </a:rPr>
              <a:t>POUMON</a:t>
            </a:r>
            <a:endParaRPr sz="909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28088" y="4443975"/>
            <a:ext cx="913557" cy="314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marL="75603" marR="152255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33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Fréquence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8" dirty="0">
                <a:latin typeface="Arial MT"/>
                <a:cs typeface="Arial MT"/>
              </a:rPr>
              <a:t>ventilatoire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62159" y="4443975"/>
            <a:ext cx="1119369" cy="45419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marL="218407" marR="215257" algn="ctr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33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Fréquence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cardiaque</a:t>
            </a:r>
            <a:endParaRPr sz="909">
              <a:latin typeface="Arial MT"/>
              <a:cs typeface="Arial MT"/>
            </a:endParaRPr>
          </a:p>
          <a:p>
            <a:pPr algn="ctr">
              <a:spcBef>
                <a:spcPts val="4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8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Débit</a:t>
            </a:r>
            <a:r>
              <a:rPr sz="909" spc="-25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sanguin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45338" y="4443974"/>
            <a:ext cx="1194974" cy="59410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algn="ctr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4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Glycogénolyse</a:t>
            </a:r>
            <a:endParaRPr sz="909">
              <a:latin typeface="Arial MT"/>
              <a:cs typeface="Arial MT"/>
            </a:endParaRPr>
          </a:p>
          <a:p>
            <a:pPr marL="3150" algn="ctr"/>
            <a:r>
              <a:rPr sz="909" dirty="0">
                <a:latin typeface="Wingdings"/>
                <a:cs typeface="Wingdings"/>
              </a:rPr>
              <a:t></a:t>
            </a:r>
            <a:r>
              <a:rPr sz="909" spc="-4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Néoglucogénèse</a:t>
            </a:r>
            <a:endParaRPr sz="909">
              <a:latin typeface="Arial MT"/>
              <a:cs typeface="Arial MT"/>
            </a:endParaRPr>
          </a:p>
          <a:p>
            <a:pPr marL="204232" marR="195831" algn="ctr">
              <a:spcBef>
                <a:spcPts val="4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12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Libération</a:t>
            </a:r>
            <a:r>
              <a:rPr sz="909" spc="-37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de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glucose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51938" y="4464976"/>
            <a:ext cx="1119369" cy="804349"/>
          </a:xfrm>
          <a:custGeom>
            <a:avLst/>
            <a:gdLst/>
            <a:ahLst/>
            <a:cxnLst/>
            <a:rect l="l" t="t" r="r" b="b"/>
            <a:pathLst>
              <a:path w="1353820" h="972820">
                <a:moveTo>
                  <a:pt x="0" y="972820"/>
                </a:moveTo>
                <a:lnTo>
                  <a:pt x="1353820" y="972820"/>
                </a:lnTo>
                <a:lnTo>
                  <a:pt x="135382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grpSp>
        <p:nvGrpSpPr>
          <p:cNvPr id="31" name="object 31"/>
          <p:cNvGrpSpPr/>
          <p:nvPr/>
        </p:nvGrpSpPr>
        <p:grpSpPr>
          <a:xfrm>
            <a:off x="3011586" y="3963044"/>
            <a:ext cx="1327282" cy="126008"/>
            <a:chOff x="3642359" y="4792979"/>
            <a:chExt cx="1605280" cy="152400"/>
          </a:xfrm>
        </p:grpSpPr>
        <p:sp>
          <p:nvSpPr>
            <p:cNvPr id="32" name="object 32"/>
            <p:cNvSpPr/>
            <p:nvPr/>
          </p:nvSpPr>
          <p:spPr>
            <a:xfrm>
              <a:off x="3648710" y="479932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3648709" y="479932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1" y="65532"/>
                  </a:lnTo>
                  <a:lnTo>
                    <a:pt x="65531" y="0"/>
                  </a:lnTo>
                  <a:lnTo>
                    <a:pt x="86867" y="0"/>
                  </a:lnTo>
                  <a:lnTo>
                    <a:pt x="86867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7" y="74168"/>
                  </a:lnTo>
                  <a:lnTo>
                    <a:pt x="86867" y="139700"/>
                  </a:lnTo>
                  <a:lnTo>
                    <a:pt x="65531" y="139700"/>
                  </a:lnTo>
                  <a:lnTo>
                    <a:pt x="65531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5088890" y="479932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5088889" y="479932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2" y="65532"/>
                  </a:lnTo>
                  <a:lnTo>
                    <a:pt x="65532" y="0"/>
                  </a:lnTo>
                  <a:lnTo>
                    <a:pt x="86868" y="0"/>
                  </a:lnTo>
                  <a:lnTo>
                    <a:pt x="86868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8" y="74168"/>
                  </a:lnTo>
                  <a:lnTo>
                    <a:pt x="86868" y="139700"/>
                  </a:lnTo>
                  <a:lnTo>
                    <a:pt x="65532" y="139700"/>
                  </a:lnTo>
                  <a:lnTo>
                    <a:pt x="65532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576895" y="860103"/>
            <a:ext cx="1326757" cy="1305756"/>
            <a:chOff x="6744969" y="1040130"/>
            <a:chExt cx="1604645" cy="1579245"/>
          </a:xfrm>
        </p:grpSpPr>
        <p:sp>
          <p:nvSpPr>
            <p:cNvPr id="37" name="object 37"/>
            <p:cNvSpPr/>
            <p:nvPr/>
          </p:nvSpPr>
          <p:spPr>
            <a:xfrm>
              <a:off x="6790689" y="2244090"/>
              <a:ext cx="1544320" cy="360680"/>
            </a:xfrm>
            <a:custGeom>
              <a:avLst/>
              <a:gdLst/>
              <a:ahLst/>
              <a:cxnLst/>
              <a:rect l="l" t="t" r="r" b="b"/>
              <a:pathLst>
                <a:path w="1544320" h="360680">
                  <a:moveTo>
                    <a:pt x="1544320" y="0"/>
                  </a:moveTo>
                  <a:lnTo>
                    <a:pt x="0" y="0"/>
                  </a:lnTo>
                  <a:lnTo>
                    <a:pt x="0" y="360679"/>
                  </a:lnTo>
                  <a:lnTo>
                    <a:pt x="1544320" y="360679"/>
                  </a:lnTo>
                  <a:lnTo>
                    <a:pt x="154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6790689" y="2244090"/>
              <a:ext cx="1544320" cy="360680"/>
            </a:xfrm>
            <a:custGeom>
              <a:avLst/>
              <a:gdLst/>
              <a:ahLst/>
              <a:cxnLst/>
              <a:rect l="l" t="t" r="r" b="b"/>
              <a:pathLst>
                <a:path w="1544320" h="360680">
                  <a:moveTo>
                    <a:pt x="0" y="360679"/>
                  </a:moveTo>
                  <a:lnTo>
                    <a:pt x="1544320" y="360679"/>
                  </a:lnTo>
                  <a:lnTo>
                    <a:pt x="1544320" y="0"/>
                  </a:lnTo>
                  <a:lnTo>
                    <a:pt x="0" y="0"/>
                  </a:lnTo>
                  <a:lnTo>
                    <a:pt x="0" y="360679"/>
                  </a:lnTo>
                  <a:close/>
                </a:path>
              </a:pathLst>
            </a:custGeom>
            <a:ln w="28575">
              <a:solidFill>
                <a:srgbClr val="538DD3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6744969" y="1040130"/>
              <a:ext cx="1544320" cy="431800"/>
            </a:xfrm>
            <a:custGeom>
              <a:avLst/>
              <a:gdLst/>
              <a:ahLst/>
              <a:cxnLst/>
              <a:rect l="l" t="t" r="r" b="b"/>
              <a:pathLst>
                <a:path w="1544320" h="431800">
                  <a:moveTo>
                    <a:pt x="154432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544320" y="431800"/>
                  </a:lnTo>
                  <a:lnTo>
                    <a:pt x="154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703205" y="3902141"/>
            <a:ext cx="136508" cy="128108"/>
            <a:chOff x="2059939" y="4719320"/>
            <a:chExt cx="165100" cy="154940"/>
          </a:xfrm>
        </p:grpSpPr>
        <p:sp>
          <p:nvSpPr>
            <p:cNvPr id="41" name="object 41"/>
            <p:cNvSpPr/>
            <p:nvPr/>
          </p:nvSpPr>
          <p:spPr>
            <a:xfrm>
              <a:off x="2066290" y="4725669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152400" y="67310"/>
                  </a:moveTo>
                  <a:lnTo>
                    <a:pt x="85725" y="67310"/>
                  </a:lnTo>
                  <a:lnTo>
                    <a:pt x="85725" y="0"/>
                  </a:lnTo>
                  <a:lnTo>
                    <a:pt x="66675" y="0"/>
                  </a:lnTo>
                  <a:lnTo>
                    <a:pt x="66675" y="6731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66675" y="76200"/>
                  </a:lnTo>
                  <a:lnTo>
                    <a:pt x="66675" y="142240"/>
                  </a:lnTo>
                  <a:lnTo>
                    <a:pt x="85725" y="142240"/>
                  </a:lnTo>
                  <a:lnTo>
                    <a:pt x="85725" y="76200"/>
                  </a:lnTo>
                  <a:lnTo>
                    <a:pt x="152400" y="76200"/>
                  </a:lnTo>
                  <a:lnTo>
                    <a:pt x="152400" y="67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2066289" y="4725670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0" y="66674"/>
                  </a:moveTo>
                  <a:lnTo>
                    <a:pt x="66675" y="66674"/>
                  </a:lnTo>
                  <a:lnTo>
                    <a:pt x="66675" y="0"/>
                  </a:lnTo>
                  <a:lnTo>
                    <a:pt x="85725" y="0"/>
                  </a:lnTo>
                  <a:lnTo>
                    <a:pt x="85725" y="66674"/>
                  </a:lnTo>
                  <a:lnTo>
                    <a:pt x="152400" y="66674"/>
                  </a:lnTo>
                  <a:lnTo>
                    <a:pt x="152400" y="75564"/>
                  </a:lnTo>
                  <a:lnTo>
                    <a:pt x="85725" y="75564"/>
                  </a:lnTo>
                  <a:lnTo>
                    <a:pt x="85725" y="142239"/>
                  </a:lnTo>
                  <a:lnTo>
                    <a:pt x="66675" y="142239"/>
                  </a:lnTo>
                  <a:lnTo>
                    <a:pt x="66675" y="75564"/>
                  </a:lnTo>
                  <a:lnTo>
                    <a:pt x="0" y="75564"/>
                  </a:lnTo>
                  <a:lnTo>
                    <a:pt x="0" y="6667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781635" y="4918972"/>
            <a:ext cx="640015" cy="707287"/>
          </a:xfrm>
          <a:prstGeom prst="rect">
            <a:avLst/>
          </a:prstGeom>
        </p:spPr>
        <p:txBody>
          <a:bodyPr vert="horz" wrap="square" lIns="0" tIns="18901" rIns="0" bIns="0" rtlCol="0">
            <a:spAutoFit/>
          </a:bodyPr>
          <a:lstStyle/>
          <a:p>
            <a:pPr marL="10500" marR="4200" indent="6300">
              <a:lnSpc>
                <a:spcPct val="138800"/>
              </a:lnSpc>
              <a:spcBef>
                <a:spcPts val="149"/>
              </a:spcBef>
            </a:pP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Légende</a:t>
            </a: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909" b="1" u="sng" spc="-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sz="909" b="1" dirty="0">
                <a:latin typeface="Arial"/>
                <a:cs typeface="Arial"/>
              </a:rPr>
              <a:t> </a:t>
            </a:r>
            <a:r>
              <a:rPr sz="827" dirty="0">
                <a:latin typeface="Arial MT"/>
                <a:cs typeface="Arial MT"/>
              </a:rPr>
              <a:t>Neurones : </a:t>
            </a:r>
            <a:r>
              <a:rPr sz="827" spc="4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Vaisseau</a:t>
            </a:r>
            <a:endParaRPr sz="827">
              <a:latin typeface="Arial MT"/>
              <a:cs typeface="Arial MT"/>
            </a:endParaRPr>
          </a:p>
          <a:p>
            <a:pPr marL="10500">
              <a:spcBef>
                <a:spcPts val="17"/>
              </a:spcBef>
            </a:pPr>
            <a:r>
              <a:rPr sz="827" dirty="0">
                <a:latin typeface="Arial MT"/>
                <a:cs typeface="Arial MT"/>
              </a:rPr>
              <a:t>sangu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n</a:t>
            </a:r>
            <a:r>
              <a:rPr sz="827" spc="-25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: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86794" y="5122579"/>
            <a:ext cx="531333" cy="368971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 marR="4200">
              <a:lnSpc>
                <a:spcPct val="150000"/>
              </a:lnSpc>
              <a:spcBef>
                <a:spcPts val="83"/>
              </a:spcBef>
            </a:pPr>
            <a:r>
              <a:rPr sz="827" spc="-8" dirty="0">
                <a:latin typeface="Arial MT"/>
                <a:cs typeface="Arial MT"/>
              </a:rPr>
              <a:t>A</a:t>
            </a:r>
            <a:r>
              <a:rPr sz="827" dirty="0">
                <a:latin typeface="Arial MT"/>
                <a:cs typeface="Arial MT"/>
              </a:rPr>
              <a:t>ct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va</a:t>
            </a:r>
            <a:r>
              <a:rPr sz="827" dirty="0">
                <a:latin typeface="Arial MT"/>
                <a:cs typeface="Arial MT"/>
              </a:rPr>
              <a:t>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on</a:t>
            </a:r>
            <a:r>
              <a:rPr sz="827" spc="-58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  I</a:t>
            </a:r>
            <a:r>
              <a:rPr sz="827" spc="4" dirty="0">
                <a:latin typeface="Arial MT"/>
                <a:cs typeface="Arial MT"/>
              </a:rPr>
              <a:t>n</a:t>
            </a:r>
            <a:r>
              <a:rPr sz="827" spc="-4" dirty="0">
                <a:latin typeface="Arial MT"/>
                <a:cs typeface="Arial MT"/>
              </a:rPr>
              <a:t>h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b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ti</a:t>
            </a:r>
            <a:r>
              <a:rPr sz="827" spc="-21" dirty="0">
                <a:latin typeface="Arial MT"/>
                <a:cs typeface="Arial MT"/>
              </a:rPr>
              <a:t>o</a:t>
            </a:r>
            <a:r>
              <a:rPr sz="827" spc="-4" dirty="0">
                <a:latin typeface="Arial MT"/>
                <a:cs typeface="Arial MT"/>
              </a:rPr>
              <a:t>n</a:t>
            </a:r>
            <a:r>
              <a:rPr sz="827" spc="-41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</a:t>
            </a:r>
            <a:endParaRPr sz="827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76895" y="860103"/>
            <a:ext cx="1276879" cy="235869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95031" rIns="0" bIns="0" rtlCol="0">
            <a:spAutoFit/>
          </a:bodyPr>
          <a:lstStyle/>
          <a:p>
            <a:pPr marL="153830">
              <a:spcBef>
                <a:spcPts val="748"/>
              </a:spcBef>
            </a:pP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HYPOTHALAMUS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237349" y="860103"/>
            <a:ext cx="2332195" cy="357022"/>
            <a:chOff x="3915409" y="1040130"/>
            <a:chExt cx="2820670" cy="431800"/>
          </a:xfrm>
        </p:grpSpPr>
        <p:sp>
          <p:nvSpPr>
            <p:cNvPr id="47" name="object 47"/>
            <p:cNvSpPr/>
            <p:nvPr/>
          </p:nvSpPr>
          <p:spPr>
            <a:xfrm>
              <a:off x="5448299" y="1216660"/>
              <a:ext cx="1287780" cy="76200"/>
            </a:xfrm>
            <a:custGeom>
              <a:avLst/>
              <a:gdLst/>
              <a:ahLst/>
              <a:cxnLst/>
              <a:rect l="l" t="t" r="r" b="b"/>
              <a:pathLst>
                <a:path w="1287779" h="76200">
                  <a:moveTo>
                    <a:pt x="1211579" y="0"/>
                  </a:moveTo>
                  <a:lnTo>
                    <a:pt x="1211579" y="76200"/>
                  </a:lnTo>
                  <a:lnTo>
                    <a:pt x="1268729" y="47625"/>
                  </a:lnTo>
                  <a:lnTo>
                    <a:pt x="1224279" y="47625"/>
                  </a:lnTo>
                  <a:lnTo>
                    <a:pt x="1224279" y="28575"/>
                  </a:lnTo>
                  <a:lnTo>
                    <a:pt x="1268729" y="28575"/>
                  </a:lnTo>
                  <a:lnTo>
                    <a:pt x="1211579" y="0"/>
                  </a:lnTo>
                  <a:close/>
                </a:path>
                <a:path w="1287779" h="76200">
                  <a:moveTo>
                    <a:pt x="121157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1579" y="47625"/>
                  </a:lnTo>
                  <a:lnTo>
                    <a:pt x="1211579" y="28575"/>
                  </a:lnTo>
                  <a:close/>
                </a:path>
                <a:path w="1287779" h="76200">
                  <a:moveTo>
                    <a:pt x="1268729" y="28575"/>
                  </a:moveTo>
                  <a:lnTo>
                    <a:pt x="1224279" y="28575"/>
                  </a:lnTo>
                  <a:lnTo>
                    <a:pt x="1224279" y="47625"/>
                  </a:lnTo>
                  <a:lnTo>
                    <a:pt x="1268729" y="47625"/>
                  </a:lnTo>
                  <a:lnTo>
                    <a:pt x="1287779" y="38100"/>
                  </a:lnTo>
                  <a:lnTo>
                    <a:pt x="126872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3915409" y="1040130"/>
              <a:ext cx="1605280" cy="431800"/>
            </a:xfrm>
            <a:custGeom>
              <a:avLst/>
              <a:gdLst/>
              <a:ahLst/>
              <a:cxnLst/>
              <a:rect l="l" t="t" r="r" b="b"/>
              <a:pathLst>
                <a:path w="1605279" h="431800">
                  <a:moveTo>
                    <a:pt x="1605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605280" y="431800"/>
                  </a:lnTo>
                  <a:lnTo>
                    <a:pt x="1605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237350" y="860103"/>
            <a:ext cx="1327282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277735" marR="273009" indent="41476">
              <a:spcBef>
                <a:spcPts val="252"/>
              </a:spcBef>
            </a:pPr>
            <a:r>
              <a:rPr sz="909" b="1" spc="-12" dirty="0">
                <a:solidFill>
                  <a:srgbClr val="365F91"/>
                </a:solidFill>
                <a:latin typeface="Arial"/>
                <a:cs typeface="Arial"/>
              </a:rPr>
              <a:t>AMYGDALE, </a:t>
            </a: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r>
              <a:rPr sz="909" b="1" spc="-25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spc="-17" dirty="0">
                <a:solidFill>
                  <a:srgbClr val="365F91"/>
                </a:solidFill>
                <a:latin typeface="Arial"/>
                <a:cs typeface="Arial"/>
              </a:rPr>
              <a:t>M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410237" y="860103"/>
            <a:ext cx="1838664" cy="357022"/>
            <a:chOff x="1705610" y="1040130"/>
            <a:chExt cx="2223770" cy="431800"/>
          </a:xfrm>
        </p:grpSpPr>
        <p:sp>
          <p:nvSpPr>
            <p:cNvPr id="51" name="object 51"/>
            <p:cNvSpPr/>
            <p:nvPr/>
          </p:nvSpPr>
          <p:spPr>
            <a:xfrm>
              <a:off x="2639060" y="1216660"/>
              <a:ext cx="1290320" cy="76200"/>
            </a:xfrm>
            <a:custGeom>
              <a:avLst/>
              <a:gdLst/>
              <a:ahLst/>
              <a:cxnLst/>
              <a:rect l="l" t="t" r="r" b="b"/>
              <a:pathLst>
                <a:path w="1290320" h="76200">
                  <a:moveTo>
                    <a:pt x="1214119" y="0"/>
                  </a:moveTo>
                  <a:lnTo>
                    <a:pt x="1214119" y="76200"/>
                  </a:lnTo>
                  <a:lnTo>
                    <a:pt x="1271269" y="47625"/>
                  </a:lnTo>
                  <a:lnTo>
                    <a:pt x="1226819" y="47625"/>
                  </a:lnTo>
                  <a:lnTo>
                    <a:pt x="1226819" y="28575"/>
                  </a:lnTo>
                  <a:lnTo>
                    <a:pt x="1271269" y="28575"/>
                  </a:lnTo>
                  <a:lnTo>
                    <a:pt x="1214119" y="0"/>
                  </a:lnTo>
                  <a:close/>
                </a:path>
                <a:path w="1290320" h="76200">
                  <a:moveTo>
                    <a:pt x="121411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4119" y="47625"/>
                  </a:lnTo>
                  <a:lnTo>
                    <a:pt x="1214119" y="28575"/>
                  </a:lnTo>
                  <a:close/>
                </a:path>
                <a:path w="1290320" h="76200">
                  <a:moveTo>
                    <a:pt x="1271269" y="28575"/>
                  </a:moveTo>
                  <a:lnTo>
                    <a:pt x="1226819" y="28575"/>
                  </a:lnTo>
                  <a:lnTo>
                    <a:pt x="1226819" y="47625"/>
                  </a:lnTo>
                  <a:lnTo>
                    <a:pt x="1271269" y="47625"/>
                  </a:lnTo>
                  <a:lnTo>
                    <a:pt x="1290319" y="38100"/>
                  </a:lnTo>
                  <a:lnTo>
                    <a:pt x="127126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2" name="object 52"/>
            <p:cNvSpPr/>
            <p:nvPr/>
          </p:nvSpPr>
          <p:spPr>
            <a:xfrm>
              <a:off x="1705610" y="1040130"/>
              <a:ext cx="1224280" cy="431800"/>
            </a:xfrm>
            <a:custGeom>
              <a:avLst/>
              <a:gdLst/>
              <a:ahLst/>
              <a:cxnLst/>
              <a:rect l="l" t="t" r="r" b="b"/>
              <a:pathLst>
                <a:path w="1224280" h="431800">
                  <a:moveTo>
                    <a:pt x="1224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224280" y="431800"/>
                  </a:lnTo>
                  <a:lnTo>
                    <a:pt x="1224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410237" y="860103"/>
            <a:ext cx="1012263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107629" marR="107103" indent="151205">
              <a:spcBef>
                <a:spcPts val="252"/>
              </a:spcBef>
            </a:pP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CORTEX </a:t>
            </a:r>
            <a:r>
              <a:rPr sz="909" b="1" spc="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EF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N</a:t>
            </a:r>
            <a:r>
              <a:rPr sz="909" b="1" spc="21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endParaRPr sz="909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51432" y="574485"/>
            <a:ext cx="5565345" cy="189854"/>
          </a:xfrm>
          <a:prstGeom prst="rect">
            <a:avLst/>
          </a:prstGeom>
          <a:ln w="28575">
            <a:solidFill>
              <a:srgbClr val="2E528F"/>
            </a:solidFill>
          </a:ln>
        </p:spPr>
        <p:txBody>
          <a:bodyPr vert="horz" wrap="square" lIns="0" tIns="11551" rIns="0" bIns="0" rtlCol="0">
            <a:spAutoFit/>
          </a:bodyPr>
          <a:lstStyle/>
          <a:p>
            <a:pPr marR="14175" algn="ctr">
              <a:spcBef>
                <a:spcPts val="91"/>
              </a:spcBef>
            </a:pPr>
            <a:r>
              <a:rPr sz="1158" b="1" spc="-12" dirty="0">
                <a:solidFill>
                  <a:srgbClr val="2E5496"/>
                </a:solidFill>
                <a:latin typeface="Calibri"/>
                <a:cs typeface="Calibri"/>
              </a:rPr>
              <a:t>SYSTÈME</a:t>
            </a:r>
            <a:r>
              <a:rPr sz="1158" b="1" spc="-17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158" b="1" spc="-4" dirty="0">
                <a:solidFill>
                  <a:srgbClr val="2E5496"/>
                </a:solidFill>
                <a:latin typeface="Calibri"/>
                <a:cs typeface="Calibri"/>
              </a:rPr>
              <a:t>LIMBIQUE</a:t>
            </a:r>
            <a:endParaRPr sz="1158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315167" y="1090067"/>
            <a:ext cx="1844439" cy="2207762"/>
            <a:chOff x="6428422" y="1318260"/>
            <a:chExt cx="2230755" cy="2670175"/>
          </a:xfrm>
        </p:grpSpPr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0499" y="1318260"/>
              <a:ext cx="134620" cy="16510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442709" y="3488689"/>
              <a:ext cx="2202180" cy="485140"/>
            </a:xfrm>
            <a:custGeom>
              <a:avLst/>
              <a:gdLst/>
              <a:ahLst/>
              <a:cxnLst/>
              <a:rect l="l" t="t" r="r" b="b"/>
              <a:pathLst>
                <a:path w="2202179" h="485139">
                  <a:moveTo>
                    <a:pt x="0" y="485140"/>
                  </a:moveTo>
                  <a:lnTo>
                    <a:pt x="2202180" y="485140"/>
                  </a:lnTo>
                  <a:lnTo>
                    <a:pt x="2202180" y="0"/>
                  </a:lnTo>
                  <a:lnTo>
                    <a:pt x="0" y="0"/>
                  </a:lnTo>
                  <a:lnTo>
                    <a:pt x="0" y="485140"/>
                  </a:lnTo>
                  <a:close/>
                </a:path>
              </a:pathLst>
            </a:custGeom>
            <a:ln w="28575">
              <a:solidFill>
                <a:srgbClr val="E26C09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</p:spTree>
    <p:extLst>
      <p:ext uri="{BB962C8B-B14F-4D97-AF65-F5344CB8AC3E}">
        <p14:creationId xmlns:p14="http://schemas.microsoft.com/office/powerpoint/2010/main" val="3060769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6215" y="4956406"/>
            <a:ext cx="2016125" cy="672042"/>
          </a:xfrm>
          <a:custGeom>
            <a:avLst/>
            <a:gdLst/>
            <a:ahLst/>
            <a:cxnLst/>
            <a:rect l="l" t="t" r="r" b="b"/>
            <a:pathLst>
              <a:path w="2438400" h="812800">
                <a:moveTo>
                  <a:pt x="2438400" y="0"/>
                </a:moveTo>
                <a:lnTo>
                  <a:pt x="0" y="0"/>
                </a:lnTo>
                <a:lnTo>
                  <a:pt x="0" y="812800"/>
                </a:lnTo>
                <a:lnTo>
                  <a:pt x="2438400" y="812800"/>
                </a:lnTo>
                <a:lnTo>
                  <a:pt x="24384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" name="object 3"/>
          <p:cNvSpPr txBox="1"/>
          <p:nvPr/>
        </p:nvSpPr>
        <p:spPr>
          <a:xfrm>
            <a:off x="4439464" y="23201"/>
            <a:ext cx="1438589" cy="31594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algn="ctr">
              <a:spcBef>
                <a:spcPts val="83"/>
              </a:spcBef>
            </a:pP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Stimulus,</a:t>
            </a:r>
            <a:r>
              <a:rPr sz="992" i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agent </a:t>
            </a:r>
            <a:r>
              <a:rPr sz="992" i="1" spc="-4" dirty="0">
                <a:solidFill>
                  <a:srgbClr val="FF0000"/>
                </a:solidFill>
                <a:latin typeface="Arial"/>
                <a:cs typeface="Arial"/>
              </a:rPr>
              <a:t>stresseur</a:t>
            </a:r>
            <a:endParaRPr sz="992">
              <a:latin typeface="Arial"/>
              <a:cs typeface="Arial"/>
            </a:endParaRPr>
          </a:p>
          <a:p>
            <a:pPr marL="525" algn="ctr"/>
            <a:r>
              <a:rPr sz="992" b="1" spc="-4" dirty="0">
                <a:solidFill>
                  <a:srgbClr val="FF0000"/>
                </a:solidFill>
                <a:latin typeface="Arial"/>
                <a:cs typeface="Arial"/>
              </a:rPr>
              <a:t>Perception</a:t>
            </a:r>
            <a:r>
              <a:rPr sz="992" b="1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992" b="1" spc="-8" dirty="0">
                <a:solidFill>
                  <a:srgbClr val="FF0000"/>
                </a:solidFill>
                <a:latin typeface="Arial"/>
                <a:cs typeface="Arial"/>
              </a:rPr>
              <a:t> stress</a:t>
            </a:r>
            <a:endParaRPr sz="992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9758" y="268600"/>
            <a:ext cx="832177" cy="542359"/>
          </a:xfrm>
          <a:custGeom>
            <a:avLst/>
            <a:gdLst/>
            <a:ahLst/>
            <a:cxnLst/>
            <a:rect l="l" t="t" r="r" b="b"/>
            <a:pathLst>
              <a:path w="1006475" h="655955">
                <a:moveTo>
                  <a:pt x="936795" y="622281"/>
                </a:moveTo>
                <a:lnTo>
                  <a:pt x="921257" y="646302"/>
                </a:lnTo>
                <a:lnTo>
                  <a:pt x="1005967" y="655700"/>
                </a:lnTo>
                <a:lnTo>
                  <a:pt x="990307" y="629157"/>
                </a:lnTo>
                <a:lnTo>
                  <a:pt x="947420" y="629157"/>
                </a:lnTo>
                <a:lnTo>
                  <a:pt x="936795" y="622281"/>
                </a:lnTo>
                <a:close/>
              </a:path>
              <a:path w="1006475" h="655955">
                <a:moveTo>
                  <a:pt x="947164" y="606250"/>
                </a:moveTo>
                <a:lnTo>
                  <a:pt x="936795" y="622281"/>
                </a:lnTo>
                <a:lnTo>
                  <a:pt x="947420" y="629157"/>
                </a:lnTo>
                <a:lnTo>
                  <a:pt x="957833" y="613155"/>
                </a:lnTo>
                <a:lnTo>
                  <a:pt x="947164" y="606250"/>
                </a:lnTo>
                <a:close/>
              </a:path>
              <a:path w="1006475" h="655955">
                <a:moveTo>
                  <a:pt x="962659" y="582294"/>
                </a:moveTo>
                <a:lnTo>
                  <a:pt x="947164" y="606250"/>
                </a:lnTo>
                <a:lnTo>
                  <a:pt x="957833" y="613155"/>
                </a:lnTo>
                <a:lnTo>
                  <a:pt x="947420" y="629157"/>
                </a:lnTo>
                <a:lnTo>
                  <a:pt x="990307" y="629157"/>
                </a:lnTo>
                <a:lnTo>
                  <a:pt x="962659" y="582294"/>
                </a:lnTo>
                <a:close/>
              </a:path>
              <a:path w="1006475" h="655955">
                <a:moveTo>
                  <a:pt x="10413" y="0"/>
                </a:moveTo>
                <a:lnTo>
                  <a:pt x="0" y="16001"/>
                </a:lnTo>
                <a:lnTo>
                  <a:pt x="936795" y="622281"/>
                </a:lnTo>
                <a:lnTo>
                  <a:pt x="947164" y="606250"/>
                </a:lnTo>
                <a:lnTo>
                  <a:pt x="104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grpSp>
        <p:nvGrpSpPr>
          <p:cNvPr id="5" name="object 5"/>
          <p:cNvGrpSpPr/>
          <p:nvPr/>
        </p:nvGrpSpPr>
        <p:grpSpPr>
          <a:xfrm>
            <a:off x="3016836" y="388203"/>
            <a:ext cx="3457339" cy="2448227"/>
            <a:chOff x="3648709" y="469391"/>
            <a:chExt cx="4181475" cy="2961005"/>
          </a:xfrm>
        </p:grpSpPr>
        <p:sp>
          <p:nvSpPr>
            <p:cNvPr id="6" name="object 6"/>
            <p:cNvSpPr/>
            <p:nvPr/>
          </p:nvSpPr>
          <p:spPr>
            <a:xfrm>
              <a:off x="3648710" y="469391"/>
              <a:ext cx="3750945" cy="2961005"/>
            </a:xfrm>
            <a:custGeom>
              <a:avLst/>
              <a:gdLst/>
              <a:ahLst/>
              <a:cxnLst/>
              <a:rect l="l" t="t" r="r" b="b"/>
              <a:pathLst>
                <a:path w="3750945" h="2961004">
                  <a:moveTo>
                    <a:pt x="2236470" y="16256"/>
                  </a:moveTo>
                  <a:lnTo>
                    <a:pt x="2226310" y="0"/>
                  </a:lnTo>
                  <a:lnTo>
                    <a:pt x="1427302" y="500634"/>
                  </a:lnTo>
                  <a:lnTo>
                    <a:pt x="1412113" y="476377"/>
                  </a:lnTo>
                  <a:lnTo>
                    <a:pt x="1367790" y="549148"/>
                  </a:lnTo>
                  <a:lnTo>
                    <a:pt x="1452626" y="541020"/>
                  </a:lnTo>
                  <a:lnTo>
                    <a:pt x="1441640" y="523494"/>
                  </a:lnTo>
                  <a:lnTo>
                    <a:pt x="1437424" y="516788"/>
                  </a:lnTo>
                  <a:lnTo>
                    <a:pt x="2236470" y="16256"/>
                  </a:lnTo>
                  <a:close/>
                </a:path>
                <a:path w="3750945" h="2961004">
                  <a:moveTo>
                    <a:pt x="3750691" y="956691"/>
                  </a:moveTo>
                  <a:lnTo>
                    <a:pt x="3737229" y="931545"/>
                  </a:lnTo>
                  <a:lnTo>
                    <a:pt x="68656" y="2907652"/>
                  </a:lnTo>
                  <a:lnTo>
                    <a:pt x="55118" y="2882519"/>
                  </a:lnTo>
                  <a:lnTo>
                    <a:pt x="0" y="2960878"/>
                  </a:lnTo>
                  <a:lnTo>
                    <a:pt x="95758" y="2957957"/>
                  </a:lnTo>
                  <a:lnTo>
                    <a:pt x="85826" y="2939542"/>
                  </a:lnTo>
                  <a:lnTo>
                    <a:pt x="82181" y="2932773"/>
                  </a:lnTo>
                  <a:lnTo>
                    <a:pt x="3750691" y="95669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7" name="object 7"/>
            <p:cNvSpPr/>
            <p:nvPr/>
          </p:nvSpPr>
          <p:spPr>
            <a:xfrm>
              <a:off x="7503667" y="1450339"/>
              <a:ext cx="76200" cy="792480"/>
            </a:xfrm>
            <a:custGeom>
              <a:avLst/>
              <a:gdLst/>
              <a:ahLst/>
              <a:cxnLst/>
              <a:rect l="l" t="t" r="r" b="b"/>
              <a:pathLst>
                <a:path w="76200" h="792480">
                  <a:moveTo>
                    <a:pt x="0" y="716026"/>
                  </a:moveTo>
                  <a:lnTo>
                    <a:pt x="37591" y="792480"/>
                  </a:lnTo>
                  <a:lnTo>
                    <a:pt x="69872" y="728980"/>
                  </a:lnTo>
                  <a:lnTo>
                    <a:pt x="28448" y="728980"/>
                  </a:lnTo>
                  <a:lnTo>
                    <a:pt x="28530" y="716216"/>
                  </a:lnTo>
                  <a:lnTo>
                    <a:pt x="0" y="716026"/>
                  </a:lnTo>
                  <a:close/>
                </a:path>
                <a:path w="76200" h="792480">
                  <a:moveTo>
                    <a:pt x="28530" y="716216"/>
                  </a:moveTo>
                  <a:lnTo>
                    <a:pt x="28448" y="728980"/>
                  </a:lnTo>
                  <a:lnTo>
                    <a:pt x="47498" y="728980"/>
                  </a:lnTo>
                  <a:lnTo>
                    <a:pt x="47579" y="716343"/>
                  </a:lnTo>
                  <a:lnTo>
                    <a:pt x="28530" y="716216"/>
                  </a:lnTo>
                  <a:close/>
                </a:path>
                <a:path w="76200" h="792480">
                  <a:moveTo>
                    <a:pt x="47579" y="716343"/>
                  </a:moveTo>
                  <a:lnTo>
                    <a:pt x="47498" y="728980"/>
                  </a:lnTo>
                  <a:lnTo>
                    <a:pt x="69872" y="728980"/>
                  </a:lnTo>
                  <a:lnTo>
                    <a:pt x="76200" y="716534"/>
                  </a:lnTo>
                  <a:lnTo>
                    <a:pt x="47579" y="716343"/>
                  </a:lnTo>
                  <a:close/>
                </a:path>
                <a:path w="76200" h="792480">
                  <a:moveTo>
                    <a:pt x="52197" y="0"/>
                  </a:moveTo>
                  <a:lnTo>
                    <a:pt x="33147" y="0"/>
                  </a:lnTo>
                  <a:lnTo>
                    <a:pt x="28530" y="716216"/>
                  </a:lnTo>
                  <a:lnTo>
                    <a:pt x="47579" y="716343"/>
                  </a:lnTo>
                  <a:lnTo>
                    <a:pt x="521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8" name="object 8"/>
            <p:cNvSpPr/>
            <p:nvPr/>
          </p:nvSpPr>
          <p:spPr>
            <a:xfrm>
              <a:off x="7176769" y="1741169"/>
              <a:ext cx="650240" cy="307340"/>
            </a:xfrm>
            <a:custGeom>
              <a:avLst/>
              <a:gdLst/>
              <a:ahLst/>
              <a:cxnLst/>
              <a:rect l="l" t="t" r="r" b="b"/>
              <a:pathLst>
                <a:path w="650240" h="307339">
                  <a:moveTo>
                    <a:pt x="650240" y="0"/>
                  </a:moveTo>
                  <a:lnTo>
                    <a:pt x="0" y="0"/>
                  </a:lnTo>
                  <a:lnTo>
                    <a:pt x="0" y="307339"/>
                  </a:lnTo>
                  <a:lnTo>
                    <a:pt x="650240" y="307339"/>
                  </a:lnTo>
                  <a:lnTo>
                    <a:pt x="650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9" name="object 9"/>
            <p:cNvSpPr/>
            <p:nvPr/>
          </p:nvSpPr>
          <p:spPr>
            <a:xfrm>
              <a:off x="7176769" y="1741169"/>
              <a:ext cx="650240" cy="307340"/>
            </a:xfrm>
            <a:custGeom>
              <a:avLst/>
              <a:gdLst/>
              <a:ahLst/>
              <a:cxnLst/>
              <a:rect l="l" t="t" r="r" b="b"/>
              <a:pathLst>
                <a:path w="650240" h="307339">
                  <a:moveTo>
                    <a:pt x="0" y="307339"/>
                  </a:moveTo>
                  <a:lnTo>
                    <a:pt x="650240" y="307339"/>
                  </a:lnTo>
                  <a:lnTo>
                    <a:pt x="650240" y="0"/>
                  </a:lnTo>
                  <a:lnTo>
                    <a:pt x="0" y="0"/>
                  </a:lnTo>
                  <a:lnTo>
                    <a:pt x="0" y="307339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919519" y="2956977"/>
            <a:ext cx="2293342" cy="1128295"/>
            <a:chOff x="2321560" y="3576192"/>
            <a:chExt cx="2773680" cy="1364615"/>
          </a:xfrm>
        </p:grpSpPr>
        <p:sp>
          <p:nvSpPr>
            <p:cNvPr id="11" name="object 11"/>
            <p:cNvSpPr/>
            <p:nvPr/>
          </p:nvSpPr>
          <p:spPr>
            <a:xfrm>
              <a:off x="2321560" y="3576192"/>
              <a:ext cx="2773680" cy="1364615"/>
            </a:xfrm>
            <a:custGeom>
              <a:avLst/>
              <a:gdLst/>
              <a:ahLst/>
              <a:cxnLst/>
              <a:rect l="l" t="t" r="r" b="b"/>
              <a:pathLst>
                <a:path w="2773679" h="1364614">
                  <a:moveTo>
                    <a:pt x="861441" y="10426"/>
                  </a:moveTo>
                  <a:lnTo>
                    <a:pt x="845439" y="0"/>
                  </a:lnTo>
                  <a:lnTo>
                    <a:pt x="33477" y="1254340"/>
                  </a:lnTo>
                  <a:lnTo>
                    <a:pt x="9398" y="1238758"/>
                  </a:lnTo>
                  <a:lnTo>
                    <a:pt x="0" y="1323467"/>
                  </a:lnTo>
                  <a:lnTo>
                    <a:pt x="73406" y="1280160"/>
                  </a:lnTo>
                  <a:lnTo>
                    <a:pt x="65938" y="1275334"/>
                  </a:lnTo>
                  <a:lnTo>
                    <a:pt x="49441" y="1264666"/>
                  </a:lnTo>
                  <a:lnTo>
                    <a:pt x="861441" y="10426"/>
                  </a:lnTo>
                  <a:close/>
                </a:path>
                <a:path w="2773679" h="1364614">
                  <a:moveTo>
                    <a:pt x="1278255" y="1280541"/>
                  </a:moveTo>
                  <a:lnTo>
                    <a:pt x="1249641" y="1280363"/>
                  </a:lnTo>
                  <a:lnTo>
                    <a:pt x="1249641" y="1280223"/>
                  </a:lnTo>
                  <a:lnTo>
                    <a:pt x="1259205" y="40894"/>
                  </a:lnTo>
                  <a:lnTo>
                    <a:pt x="1240155" y="40640"/>
                  </a:lnTo>
                  <a:lnTo>
                    <a:pt x="1230591" y="1280223"/>
                  </a:lnTo>
                  <a:lnTo>
                    <a:pt x="1230503" y="1292860"/>
                  </a:lnTo>
                  <a:lnTo>
                    <a:pt x="1230591" y="1280223"/>
                  </a:lnTo>
                  <a:lnTo>
                    <a:pt x="1202055" y="1280033"/>
                  </a:lnTo>
                  <a:lnTo>
                    <a:pt x="1239520" y="1356487"/>
                  </a:lnTo>
                  <a:lnTo>
                    <a:pt x="1271841" y="1293114"/>
                  </a:lnTo>
                  <a:lnTo>
                    <a:pt x="1278255" y="1280541"/>
                  </a:lnTo>
                  <a:close/>
                </a:path>
                <a:path w="2773679" h="1364614">
                  <a:moveTo>
                    <a:pt x="2773680" y="1364107"/>
                  </a:moveTo>
                  <a:lnTo>
                    <a:pt x="2762173" y="1323594"/>
                  </a:lnTo>
                  <a:lnTo>
                    <a:pt x="2750439" y="1282192"/>
                  </a:lnTo>
                  <a:lnTo>
                    <a:pt x="2729344" y="1301432"/>
                  </a:lnTo>
                  <a:lnTo>
                    <a:pt x="1569085" y="29210"/>
                  </a:lnTo>
                  <a:lnTo>
                    <a:pt x="1555115" y="42164"/>
                  </a:lnTo>
                  <a:lnTo>
                    <a:pt x="2715323" y="1314208"/>
                  </a:lnTo>
                  <a:lnTo>
                    <a:pt x="2694178" y="1333500"/>
                  </a:lnTo>
                  <a:lnTo>
                    <a:pt x="2773680" y="13641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2589530" y="4276089"/>
              <a:ext cx="1925320" cy="345440"/>
            </a:xfrm>
            <a:custGeom>
              <a:avLst/>
              <a:gdLst/>
              <a:ahLst/>
              <a:cxnLst/>
              <a:rect l="l" t="t" r="r" b="b"/>
              <a:pathLst>
                <a:path w="1925320" h="345439">
                  <a:moveTo>
                    <a:pt x="1925320" y="0"/>
                  </a:moveTo>
                  <a:lnTo>
                    <a:pt x="0" y="0"/>
                  </a:lnTo>
                  <a:lnTo>
                    <a:pt x="0" y="345439"/>
                  </a:lnTo>
                  <a:lnTo>
                    <a:pt x="1925320" y="345439"/>
                  </a:lnTo>
                  <a:lnTo>
                    <a:pt x="1925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2589530" y="4276089"/>
              <a:ext cx="1925320" cy="345440"/>
            </a:xfrm>
            <a:custGeom>
              <a:avLst/>
              <a:gdLst/>
              <a:ahLst/>
              <a:cxnLst/>
              <a:rect l="l" t="t" r="r" b="b"/>
              <a:pathLst>
                <a:path w="1925320" h="345439">
                  <a:moveTo>
                    <a:pt x="0" y="345439"/>
                  </a:moveTo>
                  <a:lnTo>
                    <a:pt x="1925320" y="345439"/>
                  </a:lnTo>
                  <a:lnTo>
                    <a:pt x="1925320" y="0"/>
                  </a:lnTo>
                  <a:lnTo>
                    <a:pt x="0" y="0"/>
                  </a:lnTo>
                  <a:lnTo>
                    <a:pt x="0" y="345439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031364" y="1462315"/>
            <a:ext cx="342321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CRH</a:t>
            </a:r>
            <a:endParaRPr sz="1158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3075" y="2711367"/>
            <a:ext cx="136508" cy="126008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2003524" y="267550"/>
            <a:ext cx="4900129" cy="2288092"/>
            <a:chOff x="2423160" y="323468"/>
            <a:chExt cx="5926455" cy="2767330"/>
          </a:xfrm>
        </p:grpSpPr>
        <p:sp>
          <p:nvSpPr>
            <p:cNvPr id="17" name="object 17"/>
            <p:cNvSpPr/>
            <p:nvPr/>
          </p:nvSpPr>
          <p:spPr>
            <a:xfrm>
              <a:off x="2423160" y="323468"/>
              <a:ext cx="2811780" cy="677545"/>
            </a:xfrm>
            <a:custGeom>
              <a:avLst/>
              <a:gdLst/>
              <a:ahLst/>
              <a:cxnLst/>
              <a:rect l="l" t="t" r="r" b="b"/>
              <a:pathLst>
                <a:path w="2811779" h="677544">
                  <a:moveTo>
                    <a:pt x="65658" y="602741"/>
                  </a:moveTo>
                  <a:lnTo>
                    <a:pt x="0" y="656970"/>
                  </a:lnTo>
                  <a:lnTo>
                    <a:pt x="82803" y="677036"/>
                  </a:lnTo>
                  <a:lnTo>
                    <a:pt x="77030" y="652017"/>
                  </a:lnTo>
                  <a:lnTo>
                    <a:pt x="64007" y="652017"/>
                  </a:lnTo>
                  <a:lnTo>
                    <a:pt x="59689" y="633476"/>
                  </a:lnTo>
                  <a:lnTo>
                    <a:pt x="72091" y="630616"/>
                  </a:lnTo>
                  <a:lnTo>
                    <a:pt x="65658" y="602741"/>
                  </a:lnTo>
                  <a:close/>
                </a:path>
                <a:path w="2811779" h="677544">
                  <a:moveTo>
                    <a:pt x="72091" y="630616"/>
                  </a:moveTo>
                  <a:lnTo>
                    <a:pt x="59689" y="633476"/>
                  </a:lnTo>
                  <a:lnTo>
                    <a:pt x="64007" y="652017"/>
                  </a:lnTo>
                  <a:lnTo>
                    <a:pt x="76372" y="649167"/>
                  </a:lnTo>
                  <a:lnTo>
                    <a:pt x="72091" y="630616"/>
                  </a:lnTo>
                  <a:close/>
                </a:path>
                <a:path w="2811779" h="677544">
                  <a:moveTo>
                    <a:pt x="76372" y="649167"/>
                  </a:moveTo>
                  <a:lnTo>
                    <a:pt x="64007" y="652017"/>
                  </a:lnTo>
                  <a:lnTo>
                    <a:pt x="77030" y="652017"/>
                  </a:lnTo>
                  <a:lnTo>
                    <a:pt x="76372" y="649167"/>
                  </a:lnTo>
                  <a:close/>
                </a:path>
                <a:path w="2811779" h="677544">
                  <a:moveTo>
                    <a:pt x="2807080" y="0"/>
                  </a:moveTo>
                  <a:lnTo>
                    <a:pt x="72091" y="630616"/>
                  </a:lnTo>
                  <a:lnTo>
                    <a:pt x="76372" y="649167"/>
                  </a:lnTo>
                  <a:lnTo>
                    <a:pt x="2811399" y="18541"/>
                  </a:lnTo>
                  <a:lnTo>
                    <a:pt x="28070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7052310" y="2749549"/>
              <a:ext cx="965200" cy="337820"/>
            </a:xfrm>
            <a:custGeom>
              <a:avLst/>
              <a:gdLst/>
              <a:ahLst/>
              <a:cxnLst/>
              <a:rect l="l" t="t" r="r" b="b"/>
              <a:pathLst>
                <a:path w="965200" h="337819">
                  <a:moveTo>
                    <a:pt x="965200" y="0"/>
                  </a:moveTo>
                  <a:lnTo>
                    <a:pt x="0" y="0"/>
                  </a:lnTo>
                  <a:lnTo>
                    <a:pt x="0" y="337820"/>
                  </a:lnTo>
                  <a:lnTo>
                    <a:pt x="965200" y="337820"/>
                  </a:lnTo>
                  <a:lnTo>
                    <a:pt x="96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7052310" y="2749549"/>
              <a:ext cx="965200" cy="337820"/>
            </a:xfrm>
            <a:custGeom>
              <a:avLst/>
              <a:gdLst/>
              <a:ahLst/>
              <a:cxnLst/>
              <a:rect l="l" t="t" r="r" b="b"/>
              <a:pathLst>
                <a:path w="965200" h="337819">
                  <a:moveTo>
                    <a:pt x="0" y="337820"/>
                  </a:moveTo>
                  <a:lnTo>
                    <a:pt x="965200" y="337820"/>
                  </a:lnTo>
                  <a:lnTo>
                    <a:pt x="965200" y="0"/>
                  </a:lnTo>
                  <a:lnTo>
                    <a:pt x="0" y="0"/>
                  </a:lnTo>
                  <a:lnTo>
                    <a:pt x="0" y="33782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7284466" y="2986786"/>
              <a:ext cx="497840" cy="12700"/>
            </a:xfrm>
            <a:custGeom>
              <a:avLst/>
              <a:gdLst/>
              <a:ahLst/>
              <a:cxnLst/>
              <a:rect l="l" t="t" r="r" b="b"/>
              <a:pathLst>
                <a:path w="497840" h="12700">
                  <a:moveTo>
                    <a:pt x="49783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7839" y="12700"/>
                  </a:lnTo>
                  <a:lnTo>
                    <a:pt x="497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3480" y="1318260"/>
              <a:ext cx="137160" cy="1651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790689" y="2244089"/>
              <a:ext cx="1544320" cy="360680"/>
            </a:xfrm>
            <a:custGeom>
              <a:avLst/>
              <a:gdLst/>
              <a:ahLst/>
              <a:cxnLst/>
              <a:rect l="l" t="t" r="r" b="b"/>
              <a:pathLst>
                <a:path w="1544320" h="360680">
                  <a:moveTo>
                    <a:pt x="1544320" y="0"/>
                  </a:moveTo>
                  <a:lnTo>
                    <a:pt x="0" y="0"/>
                  </a:lnTo>
                  <a:lnTo>
                    <a:pt x="0" y="360679"/>
                  </a:lnTo>
                  <a:lnTo>
                    <a:pt x="1544320" y="360679"/>
                  </a:lnTo>
                  <a:lnTo>
                    <a:pt x="154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6790689" y="2244089"/>
              <a:ext cx="1544320" cy="360680"/>
            </a:xfrm>
            <a:custGeom>
              <a:avLst/>
              <a:gdLst/>
              <a:ahLst/>
              <a:cxnLst/>
              <a:rect l="l" t="t" r="r" b="b"/>
              <a:pathLst>
                <a:path w="1544320" h="360680">
                  <a:moveTo>
                    <a:pt x="0" y="360679"/>
                  </a:moveTo>
                  <a:lnTo>
                    <a:pt x="1544320" y="360679"/>
                  </a:lnTo>
                  <a:lnTo>
                    <a:pt x="1544320" y="0"/>
                  </a:lnTo>
                  <a:lnTo>
                    <a:pt x="0" y="0"/>
                  </a:lnTo>
                  <a:lnTo>
                    <a:pt x="0" y="360679"/>
                  </a:lnTo>
                  <a:close/>
                </a:path>
              </a:pathLst>
            </a:custGeom>
            <a:ln w="28575">
              <a:solidFill>
                <a:srgbClr val="538DD3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6744969" y="1040129"/>
              <a:ext cx="1544320" cy="431800"/>
            </a:xfrm>
            <a:custGeom>
              <a:avLst/>
              <a:gdLst/>
              <a:ahLst/>
              <a:cxnLst/>
              <a:rect l="l" t="t" r="r" b="b"/>
              <a:pathLst>
                <a:path w="1544320" h="431800">
                  <a:moveTo>
                    <a:pt x="154432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544320" y="431800"/>
                  </a:lnTo>
                  <a:lnTo>
                    <a:pt x="154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743691" y="1370434"/>
            <a:ext cx="798575" cy="468549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R="4200" algn="r">
              <a:spcBef>
                <a:spcPts val="83"/>
              </a:spcBef>
            </a:pPr>
            <a:r>
              <a:rPr sz="1488" b="1" i="1" spc="-8" dirty="0">
                <a:latin typeface="Arial"/>
                <a:cs typeface="Arial"/>
              </a:rPr>
              <a:t>Phase</a:t>
            </a:r>
            <a:endParaRPr sz="1488">
              <a:latin typeface="Arial"/>
              <a:cs typeface="Arial"/>
            </a:endParaRPr>
          </a:p>
          <a:p>
            <a:pPr marR="4200" algn="r"/>
            <a:r>
              <a:rPr sz="1488" b="1" i="1" spc="-4" dirty="0">
                <a:latin typeface="Arial"/>
                <a:cs typeface="Arial"/>
              </a:rPr>
              <a:t>d’alarme</a:t>
            </a:r>
            <a:endParaRPr sz="1488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68681" y="1250936"/>
            <a:ext cx="956609" cy="468549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63002">
              <a:spcBef>
                <a:spcPts val="83"/>
              </a:spcBef>
            </a:pPr>
            <a:r>
              <a:rPr sz="1488" b="1" i="1" spc="-4" dirty="0">
                <a:latin typeface="Arial"/>
                <a:cs typeface="Arial"/>
              </a:rPr>
              <a:t>Phase</a:t>
            </a:r>
            <a:r>
              <a:rPr sz="1488" b="1" i="1" spc="-41" dirty="0">
                <a:latin typeface="Arial"/>
                <a:cs typeface="Arial"/>
              </a:rPr>
              <a:t> </a:t>
            </a:r>
            <a:r>
              <a:rPr sz="1488" b="1" i="1" spc="-4" dirty="0">
                <a:latin typeface="Arial"/>
                <a:cs typeface="Arial"/>
              </a:rPr>
              <a:t>de</a:t>
            </a:r>
            <a:endParaRPr sz="1488">
              <a:latin typeface="Arial"/>
              <a:cs typeface="Arial"/>
            </a:endParaRPr>
          </a:p>
          <a:p>
            <a:pPr marL="10500"/>
            <a:r>
              <a:rPr sz="1488" b="1" i="1" spc="-4" dirty="0">
                <a:latin typeface="Arial"/>
                <a:cs typeface="Arial"/>
              </a:rPr>
              <a:t>résistance</a:t>
            </a:r>
            <a:endParaRPr sz="1488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85244" y="5450986"/>
            <a:ext cx="1915319" cy="15051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SCHEMA</a:t>
            </a:r>
            <a:r>
              <a:rPr sz="909" b="1" u="sng" spc="-1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1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BILAN</a:t>
            </a:r>
            <a:r>
              <a:rPr sz="909" b="1" u="sng" spc="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909" b="1" u="sng" spc="-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STRESS</a:t>
            </a:r>
            <a:r>
              <a:rPr sz="909" b="1" u="sng" spc="-4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2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AIGU</a:t>
            </a:r>
            <a:endParaRPr sz="909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45147" y="3559295"/>
            <a:ext cx="780723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spc="-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Adrénaline</a:t>
            </a:r>
            <a:endParaRPr sz="1158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01985" y="2884628"/>
            <a:ext cx="1707406" cy="401125"/>
          </a:xfrm>
          <a:custGeom>
            <a:avLst/>
            <a:gdLst/>
            <a:ahLst/>
            <a:cxnLst/>
            <a:rect l="l" t="t" r="r" b="b"/>
            <a:pathLst>
              <a:path w="2065020" h="485139">
                <a:moveTo>
                  <a:pt x="2065019" y="0"/>
                </a:moveTo>
                <a:lnTo>
                  <a:pt x="0" y="0"/>
                </a:lnTo>
                <a:lnTo>
                  <a:pt x="0" y="485140"/>
                </a:lnTo>
                <a:lnTo>
                  <a:pt x="2065019" y="485140"/>
                </a:lnTo>
                <a:lnTo>
                  <a:pt x="2065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0" name="object 30"/>
          <p:cNvSpPr txBox="1"/>
          <p:nvPr/>
        </p:nvSpPr>
        <p:spPr>
          <a:xfrm>
            <a:off x="2201985" y="2884628"/>
            <a:ext cx="1707406" cy="16853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28352" rIns="0" bIns="0" rtlCol="0">
            <a:spAutoFit/>
          </a:bodyPr>
          <a:lstStyle/>
          <a:p>
            <a:pPr marL="142805">
              <a:spcBef>
                <a:spcPts val="223"/>
              </a:spcBef>
            </a:pP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GLANDE</a:t>
            </a:r>
            <a:r>
              <a:rPr sz="909" b="1" spc="-25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MEDULOSURRENALE</a:t>
            </a:r>
            <a:endParaRPr sz="909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240875" y="4155207"/>
            <a:ext cx="1598198" cy="235215"/>
          </a:xfrm>
          <a:custGeom>
            <a:avLst/>
            <a:gdLst/>
            <a:ahLst/>
            <a:cxnLst/>
            <a:rect l="l" t="t" r="r" b="b"/>
            <a:pathLst>
              <a:path w="1932940" h="284479">
                <a:moveTo>
                  <a:pt x="0" y="284480"/>
                </a:moveTo>
                <a:lnTo>
                  <a:pt x="1932939" y="284480"/>
                </a:lnTo>
                <a:lnTo>
                  <a:pt x="1932939" y="0"/>
                </a:lnTo>
                <a:lnTo>
                  <a:pt x="0" y="0"/>
                </a:lnTo>
                <a:lnTo>
                  <a:pt x="0" y="284480"/>
                </a:lnTo>
                <a:close/>
              </a:path>
            </a:pathLst>
          </a:custGeom>
          <a:ln w="2857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2" name="object 32"/>
          <p:cNvSpPr txBox="1"/>
          <p:nvPr/>
        </p:nvSpPr>
        <p:spPr>
          <a:xfrm>
            <a:off x="3989197" y="4161507"/>
            <a:ext cx="856852" cy="17490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4652" rIns="0" bIns="0" rtlCol="0">
            <a:spAutoFit/>
          </a:bodyPr>
          <a:lstStyle/>
          <a:p>
            <a:pPr algn="ctr">
              <a:spcBef>
                <a:spcPts val="273"/>
              </a:spcBef>
            </a:pPr>
            <a:r>
              <a:rPr sz="909" b="1" spc="-8" dirty="0">
                <a:solidFill>
                  <a:srgbClr val="00AF50"/>
                </a:solidFill>
                <a:latin typeface="Arial"/>
                <a:cs typeface="Arial"/>
              </a:rPr>
              <a:t>FOIE</a:t>
            </a:r>
            <a:endParaRPr sz="909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85015" y="4161507"/>
            <a:ext cx="898856" cy="17490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4652" rIns="0" bIns="0" rtlCol="0">
            <a:spAutoFit/>
          </a:bodyPr>
          <a:lstStyle/>
          <a:p>
            <a:pPr marL="237833">
              <a:spcBef>
                <a:spcPts val="273"/>
              </a:spcBef>
            </a:pPr>
            <a:r>
              <a:rPr sz="909" b="1" dirty="0">
                <a:solidFill>
                  <a:srgbClr val="00AF50"/>
                </a:solidFill>
                <a:latin typeface="Arial"/>
                <a:cs typeface="Arial"/>
              </a:rPr>
              <a:t>COEUR</a:t>
            </a:r>
            <a:endParaRPr sz="909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69040" y="4146806"/>
            <a:ext cx="913557" cy="17384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3602" rIns="0" bIns="0" rtlCol="0">
            <a:spAutoFit/>
          </a:bodyPr>
          <a:lstStyle/>
          <a:p>
            <a:pPr marL="194257">
              <a:spcBef>
                <a:spcPts val="265"/>
              </a:spcBef>
            </a:pPr>
            <a:r>
              <a:rPr sz="909" b="1" dirty="0">
                <a:solidFill>
                  <a:srgbClr val="00AF50"/>
                </a:solidFill>
                <a:latin typeface="Arial"/>
                <a:cs typeface="Arial"/>
              </a:rPr>
              <a:t>POUMON</a:t>
            </a:r>
            <a:endParaRPr sz="909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28088" y="4443975"/>
            <a:ext cx="913557" cy="314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marL="75603" marR="152255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33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Fréquence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8" dirty="0">
                <a:latin typeface="Arial MT"/>
                <a:cs typeface="Arial MT"/>
              </a:rPr>
              <a:t>ventilatoire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62159" y="4443975"/>
            <a:ext cx="1119369" cy="45419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marL="218407" marR="215257" algn="ctr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33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Fréquence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cardiaque</a:t>
            </a:r>
            <a:endParaRPr sz="909">
              <a:latin typeface="Arial MT"/>
              <a:cs typeface="Arial MT"/>
            </a:endParaRPr>
          </a:p>
          <a:p>
            <a:pPr algn="ctr">
              <a:spcBef>
                <a:spcPts val="4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8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Débit</a:t>
            </a:r>
            <a:r>
              <a:rPr sz="909" spc="-25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sanguin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45338" y="4443974"/>
            <a:ext cx="1194974" cy="59410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algn="ctr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4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Glycogénolyse</a:t>
            </a:r>
            <a:endParaRPr sz="909">
              <a:latin typeface="Arial MT"/>
              <a:cs typeface="Arial MT"/>
            </a:endParaRPr>
          </a:p>
          <a:p>
            <a:pPr marL="3150" algn="ctr"/>
            <a:r>
              <a:rPr sz="909" dirty="0">
                <a:latin typeface="Wingdings"/>
                <a:cs typeface="Wingdings"/>
              </a:rPr>
              <a:t></a:t>
            </a:r>
            <a:r>
              <a:rPr sz="909" spc="-4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Néoglucogénèse</a:t>
            </a:r>
            <a:endParaRPr sz="909">
              <a:latin typeface="Arial MT"/>
              <a:cs typeface="Arial MT"/>
            </a:endParaRPr>
          </a:p>
          <a:p>
            <a:pPr marL="204232" marR="195831" algn="ctr">
              <a:spcBef>
                <a:spcPts val="4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12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Libération</a:t>
            </a:r>
            <a:r>
              <a:rPr sz="909" spc="-37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de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glucose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451938" y="4464976"/>
            <a:ext cx="1119369" cy="804349"/>
          </a:xfrm>
          <a:custGeom>
            <a:avLst/>
            <a:gdLst/>
            <a:ahLst/>
            <a:cxnLst/>
            <a:rect l="l" t="t" r="r" b="b"/>
            <a:pathLst>
              <a:path w="1353820" h="972820">
                <a:moveTo>
                  <a:pt x="0" y="972820"/>
                </a:moveTo>
                <a:lnTo>
                  <a:pt x="1353820" y="972820"/>
                </a:lnTo>
                <a:lnTo>
                  <a:pt x="135382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grpSp>
        <p:nvGrpSpPr>
          <p:cNvPr id="39" name="object 39"/>
          <p:cNvGrpSpPr/>
          <p:nvPr/>
        </p:nvGrpSpPr>
        <p:grpSpPr>
          <a:xfrm>
            <a:off x="3011586" y="3963044"/>
            <a:ext cx="1327282" cy="126008"/>
            <a:chOff x="3642359" y="4792979"/>
            <a:chExt cx="1605280" cy="152400"/>
          </a:xfrm>
        </p:grpSpPr>
        <p:sp>
          <p:nvSpPr>
            <p:cNvPr id="40" name="object 40"/>
            <p:cNvSpPr/>
            <p:nvPr/>
          </p:nvSpPr>
          <p:spPr>
            <a:xfrm>
              <a:off x="3648710" y="479932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1" name="object 41"/>
            <p:cNvSpPr/>
            <p:nvPr/>
          </p:nvSpPr>
          <p:spPr>
            <a:xfrm>
              <a:off x="3648709" y="479932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1" y="65532"/>
                  </a:lnTo>
                  <a:lnTo>
                    <a:pt x="65531" y="0"/>
                  </a:lnTo>
                  <a:lnTo>
                    <a:pt x="86867" y="0"/>
                  </a:lnTo>
                  <a:lnTo>
                    <a:pt x="86867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7" y="74168"/>
                  </a:lnTo>
                  <a:lnTo>
                    <a:pt x="86867" y="139700"/>
                  </a:lnTo>
                  <a:lnTo>
                    <a:pt x="65531" y="139700"/>
                  </a:lnTo>
                  <a:lnTo>
                    <a:pt x="65531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5088890" y="479932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3" name="object 43"/>
            <p:cNvSpPr/>
            <p:nvPr/>
          </p:nvSpPr>
          <p:spPr>
            <a:xfrm>
              <a:off x="5088889" y="479932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2" y="65532"/>
                  </a:lnTo>
                  <a:lnTo>
                    <a:pt x="65532" y="0"/>
                  </a:lnTo>
                  <a:lnTo>
                    <a:pt x="86868" y="0"/>
                  </a:lnTo>
                  <a:lnTo>
                    <a:pt x="86868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8" y="74168"/>
                  </a:lnTo>
                  <a:lnTo>
                    <a:pt x="86868" y="139700"/>
                  </a:lnTo>
                  <a:lnTo>
                    <a:pt x="65532" y="139700"/>
                  </a:lnTo>
                  <a:lnTo>
                    <a:pt x="65532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1703205" y="3902141"/>
            <a:ext cx="136508" cy="128108"/>
            <a:chOff x="2059939" y="4719320"/>
            <a:chExt cx="165100" cy="154940"/>
          </a:xfrm>
        </p:grpSpPr>
        <p:sp>
          <p:nvSpPr>
            <p:cNvPr id="45" name="object 45"/>
            <p:cNvSpPr/>
            <p:nvPr/>
          </p:nvSpPr>
          <p:spPr>
            <a:xfrm>
              <a:off x="2066290" y="4725669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152400" y="67310"/>
                  </a:moveTo>
                  <a:lnTo>
                    <a:pt x="85725" y="67310"/>
                  </a:lnTo>
                  <a:lnTo>
                    <a:pt x="85725" y="0"/>
                  </a:lnTo>
                  <a:lnTo>
                    <a:pt x="66675" y="0"/>
                  </a:lnTo>
                  <a:lnTo>
                    <a:pt x="66675" y="6731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66675" y="76200"/>
                  </a:lnTo>
                  <a:lnTo>
                    <a:pt x="66675" y="142240"/>
                  </a:lnTo>
                  <a:lnTo>
                    <a:pt x="85725" y="142240"/>
                  </a:lnTo>
                  <a:lnTo>
                    <a:pt x="85725" y="76200"/>
                  </a:lnTo>
                  <a:lnTo>
                    <a:pt x="152400" y="76200"/>
                  </a:lnTo>
                  <a:lnTo>
                    <a:pt x="152400" y="67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2066289" y="4725670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0" y="66674"/>
                  </a:moveTo>
                  <a:lnTo>
                    <a:pt x="66675" y="66674"/>
                  </a:lnTo>
                  <a:lnTo>
                    <a:pt x="66675" y="0"/>
                  </a:lnTo>
                  <a:lnTo>
                    <a:pt x="85725" y="0"/>
                  </a:lnTo>
                  <a:lnTo>
                    <a:pt x="85725" y="66674"/>
                  </a:lnTo>
                  <a:lnTo>
                    <a:pt x="152400" y="66674"/>
                  </a:lnTo>
                  <a:lnTo>
                    <a:pt x="152400" y="75564"/>
                  </a:lnTo>
                  <a:lnTo>
                    <a:pt x="85725" y="75564"/>
                  </a:lnTo>
                  <a:lnTo>
                    <a:pt x="85725" y="142239"/>
                  </a:lnTo>
                  <a:lnTo>
                    <a:pt x="66675" y="142239"/>
                  </a:lnTo>
                  <a:lnTo>
                    <a:pt x="66675" y="75564"/>
                  </a:lnTo>
                  <a:lnTo>
                    <a:pt x="0" y="75564"/>
                  </a:lnTo>
                  <a:lnTo>
                    <a:pt x="0" y="6667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781635" y="4918972"/>
            <a:ext cx="640015" cy="707287"/>
          </a:xfrm>
          <a:prstGeom prst="rect">
            <a:avLst/>
          </a:prstGeom>
        </p:spPr>
        <p:txBody>
          <a:bodyPr vert="horz" wrap="square" lIns="0" tIns="18901" rIns="0" bIns="0" rtlCol="0">
            <a:spAutoFit/>
          </a:bodyPr>
          <a:lstStyle/>
          <a:p>
            <a:pPr marL="10500" marR="4200" indent="6300">
              <a:lnSpc>
                <a:spcPct val="138800"/>
              </a:lnSpc>
              <a:spcBef>
                <a:spcPts val="149"/>
              </a:spcBef>
            </a:pP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Légende</a:t>
            </a: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909" b="1" u="sng" spc="-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sz="909" b="1" dirty="0">
                <a:latin typeface="Arial"/>
                <a:cs typeface="Arial"/>
              </a:rPr>
              <a:t> </a:t>
            </a:r>
            <a:r>
              <a:rPr sz="827" dirty="0">
                <a:latin typeface="Arial MT"/>
                <a:cs typeface="Arial MT"/>
              </a:rPr>
              <a:t>Neurones : </a:t>
            </a:r>
            <a:r>
              <a:rPr sz="827" spc="4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Vaisseau</a:t>
            </a:r>
            <a:endParaRPr sz="827">
              <a:latin typeface="Arial MT"/>
              <a:cs typeface="Arial MT"/>
            </a:endParaRPr>
          </a:p>
          <a:p>
            <a:pPr marL="10500">
              <a:spcBef>
                <a:spcPts val="17"/>
              </a:spcBef>
            </a:pPr>
            <a:r>
              <a:rPr sz="827" dirty="0">
                <a:latin typeface="Arial MT"/>
                <a:cs typeface="Arial MT"/>
              </a:rPr>
              <a:t>sangu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n</a:t>
            </a:r>
            <a:r>
              <a:rPr sz="827" spc="-25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: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86794" y="5122579"/>
            <a:ext cx="531333" cy="368971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 marR="4200">
              <a:lnSpc>
                <a:spcPct val="150000"/>
              </a:lnSpc>
              <a:spcBef>
                <a:spcPts val="83"/>
              </a:spcBef>
            </a:pPr>
            <a:r>
              <a:rPr sz="827" spc="-8" dirty="0">
                <a:latin typeface="Arial MT"/>
                <a:cs typeface="Arial MT"/>
              </a:rPr>
              <a:t>A</a:t>
            </a:r>
            <a:r>
              <a:rPr sz="827" dirty="0">
                <a:latin typeface="Arial MT"/>
                <a:cs typeface="Arial MT"/>
              </a:rPr>
              <a:t>ct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va</a:t>
            </a:r>
            <a:r>
              <a:rPr sz="827" dirty="0">
                <a:latin typeface="Arial MT"/>
                <a:cs typeface="Arial MT"/>
              </a:rPr>
              <a:t>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on</a:t>
            </a:r>
            <a:r>
              <a:rPr sz="827" spc="-58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  I</a:t>
            </a:r>
            <a:r>
              <a:rPr sz="827" spc="4" dirty="0">
                <a:latin typeface="Arial MT"/>
                <a:cs typeface="Arial MT"/>
              </a:rPr>
              <a:t>n</a:t>
            </a:r>
            <a:r>
              <a:rPr sz="827" spc="-4" dirty="0">
                <a:latin typeface="Arial MT"/>
                <a:cs typeface="Arial MT"/>
              </a:rPr>
              <a:t>h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b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ti</a:t>
            </a:r>
            <a:r>
              <a:rPr sz="827" spc="-21" dirty="0">
                <a:latin typeface="Arial MT"/>
                <a:cs typeface="Arial MT"/>
              </a:rPr>
              <a:t>o</a:t>
            </a:r>
            <a:r>
              <a:rPr sz="827" spc="-4" dirty="0">
                <a:latin typeface="Arial MT"/>
                <a:cs typeface="Arial MT"/>
              </a:rPr>
              <a:t>n</a:t>
            </a:r>
            <a:r>
              <a:rPr sz="827" spc="-41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</a:t>
            </a:r>
            <a:endParaRPr sz="827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76895" y="860103"/>
            <a:ext cx="1276879" cy="235869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95031" rIns="0" bIns="0" rtlCol="0">
            <a:spAutoFit/>
          </a:bodyPr>
          <a:lstStyle/>
          <a:p>
            <a:pPr marL="153830">
              <a:spcBef>
                <a:spcPts val="748"/>
              </a:spcBef>
            </a:pP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HYPOTHALAMUS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237349" y="860103"/>
            <a:ext cx="2332195" cy="357022"/>
            <a:chOff x="3915409" y="1040130"/>
            <a:chExt cx="2820670" cy="431800"/>
          </a:xfrm>
        </p:grpSpPr>
        <p:sp>
          <p:nvSpPr>
            <p:cNvPr id="51" name="object 51"/>
            <p:cNvSpPr/>
            <p:nvPr/>
          </p:nvSpPr>
          <p:spPr>
            <a:xfrm>
              <a:off x="5448299" y="1216660"/>
              <a:ext cx="1287780" cy="76200"/>
            </a:xfrm>
            <a:custGeom>
              <a:avLst/>
              <a:gdLst/>
              <a:ahLst/>
              <a:cxnLst/>
              <a:rect l="l" t="t" r="r" b="b"/>
              <a:pathLst>
                <a:path w="1287779" h="76200">
                  <a:moveTo>
                    <a:pt x="1211579" y="0"/>
                  </a:moveTo>
                  <a:lnTo>
                    <a:pt x="1211579" y="76200"/>
                  </a:lnTo>
                  <a:lnTo>
                    <a:pt x="1268729" y="47625"/>
                  </a:lnTo>
                  <a:lnTo>
                    <a:pt x="1224279" y="47625"/>
                  </a:lnTo>
                  <a:lnTo>
                    <a:pt x="1224279" y="28575"/>
                  </a:lnTo>
                  <a:lnTo>
                    <a:pt x="1268729" y="28575"/>
                  </a:lnTo>
                  <a:lnTo>
                    <a:pt x="1211579" y="0"/>
                  </a:lnTo>
                  <a:close/>
                </a:path>
                <a:path w="1287779" h="76200">
                  <a:moveTo>
                    <a:pt x="121157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1579" y="47625"/>
                  </a:lnTo>
                  <a:lnTo>
                    <a:pt x="1211579" y="28575"/>
                  </a:lnTo>
                  <a:close/>
                </a:path>
                <a:path w="1287779" h="76200">
                  <a:moveTo>
                    <a:pt x="1268729" y="28575"/>
                  </a:moveTo>
                  <a:lnTo>
                    <a:pt x="1224279" y="28575"/>
                  </a:lnTo>
                  <a:lnTo>
                    <a:pt x="1224279" y="47625"/>
                  </a:lnTo>
                  <a:lnTo>
                    <a:pt x="1268729" y="47625"/>
                  </a:lnTo>
                  <a:lnTo>
                    <a:pt x="1287779" y="38100"/>
                  </a:lnTo>
                  <a:lnTo>
                    <a:pt x="126872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2" name="object 52"/>
            <p:cNvSpPr/>
            <p:nvPr/>
          </p:nvSpPr>
          <p:spPr>
            <a:xfrm>
              <a:off x="3915409" y="1040130"/>
              <a:ext cx="1605280" cy="431800"/>
            </a:xfrm>
            <a:custGeom>
              <a:avLst/>
              <a:gdLst/>
              <a:ahLst/>
              <a:cxnLst/>
              <a:rect l="l" t="t" r="r" b="b"/>
              <a:pathLst>
                <a:path w="1605279" h="431800">
                  <a:moveTo>
                    <a:pt x="1605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605280" y="431800"/>
                  </a:lnTo>
                  <a:lnTo>
                    <a:pt x="1605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237350" y="860103"/>
            <a:ext cx="1327282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277735" marR="273009" indent="41476">
              <a:spcBef>
                <a:spcPts val="252"/>
              </a:spcBef>
            </a:pPr>
            <a:r>
              <a:rPr sz="909" b="1" spc="-12" dirty="0">
                <a:solidFill>
                  <a:srgbClr val="365F91"/>
                </a:solidFill>
                <a:latin typeface="Arial"/>
                <a:cs typeface="Arial"/>
              </a:rPr>
              <a:t>AMYGDALE, </a:t>
            </a: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r>
              <a:rPr sz="909" b="1" spc="-25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spc="-17" dirty="0">
                <a:solidFill>
                  <a:srgbClr val="365F91"/>
                </a:solidFill>
                <a:latin typeface="Arial"/>
                <a:cs typeface="Arial"/>
              </a:rPr>
              <a:t>M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410237" y="860103"/>
            <a:ext cx="1838664" cy="357022"/>
            <a:chOff x="1705610" y="1040130"/>
            <a:chExt cx="2223770" cy="431800"/>
          </a:xfrm>
        </p:grpSpPr>
        <p:sp>
          <p:nvSpPr>
            <p:cNvPr id="55" name="object 55"/>
            <p:cNvSpPr/>
            <p:nvPr/>
          </p:nvSpPr>
          <p:spPr>
            <a:xfrm>
              <a:off x="2639060" y="1216660"/>
              <a:ext cx="1290320" cy="76200"/>
            </a:xfrm>
            <a:custGeom>
              <a:avLst/>
              <a:gdLst/>
              <a:ahLst/>
              <a:cxnLst/>
              <a:rect l="l" t="t" r="r" b="b"/>
              <a:pathLst>
                <a:path w="1290320" h="76200">
                  <a:moveTo>
                    <a:pt x="1214119" y="0"/>
                  </a:moveTo>
                  <a:lnTo>
                    <a:pt x="1214119" y="76200"/>
                  </a:lnTo>
                  <a:lnTo>
                    <a:pt x="1271269" y="47625"/>
                  </a:lnTo>
                  <a:lnTo>
                    <a:pt x="1226819" y="47625"/>
                  </a:lnTo>
                  <a:lnTo>
                    <a:pt x="1226819" y="28575"/>
                  </a:lnTo>
                  <a:lnTo>
                    <a:pt x="1271269" y="28575"/>
                  </a:lnTo>
                  <a:lnTo>
                    <a:pt x="1214119" y="0"/>
                  </a:lnTo>
                  <a:close/>
                </a:path>
                <a:path w="1290320" h="76200">
                  <a:moveTo>
                    <a:pt x="121411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4119" y="47625"/>
                  </a:lnTo>
                  <a:lnTo>
                    <a:pt x="1214119" y="28575"/>
                  </a:lnTo>
                  <a:close/>
                </a:path>
                <a:path w="1290320" h="76200">
                  <a:moveTo>
                    <a:pt x="1271269" y="28575"/>
                  </a:moveTo>
                  <a:lnTo>
                    <a:pt x="1226819" y="28575"/>
                  </a:lnTo>
                  <a:lnTo>
                    <a:pt x="1226819" y="47625"/>
                  </a:lnTo>
                  <a:lnTo>
                    <a:pt x="1271269" y="47625"/>
                  </a:lnTo>
                  <a:lnTo>
                    <a:pt x="1290319" y="38100"/>
                  </a:lnTo>
                  <a:lnTo>
                    <a:pt x="127126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6" name="object 56"/>
            <p:cNvSpPr/>
            <p:nvPr/>
          </p:nvSpPr>
          <p:spPr>
            <a:xfrm>
              <a:off x="1705610" y="1040130"/>
              <a:ext cx="1224280" cy="431800"/>
            </a:xfrm>
            <a:custGeom>
              <a:avLst/>
              <a:gdLst/>
              <a:ahLst/>
              <a:cxnLst/>
              <a:rect l="l" t="t" r="r" b="b"/>
              <a:pathLst>
                <a:path w="1224280" h="431800">
                  <a:moveTo>
                    <a:pt x="1224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224280" y="431800"/>
                  </a:lnTo>
                  <a:lnTo>
                    <a:pt x="1224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410237" y="860103"/>
            <a:ext cx="1012263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107629" marR="107103" indent="151205">
              <a:spcBef>
                <a:spcPts val="252"/>
              </a:spcBef>
            </a:pP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CORTEX </a:t>
            </a:r>
            <a:r>
              <a:rPr sz="909" b="1" spc="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EF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N</a:t>
            </a:r>
            <a:r>
              <a:rPr sz="909" b="1" spc="21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endParaRPr sz="909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51432" y="574485"/>
            <a:ext cx="5565345" cy="189854"/>
          </a:xfrm>
          <a:prstGeom prst="rect">
            <a:avLst/>
          </a:prstGeom>
          <a:ln w="28575">
            <a:solidFill>
              <a:srgbClr val="2E528F"/>
            </a:solidFill>
          </a:ln>
        </p:spPr>
        <p:txBody>
          <a:bodyPr vert="horz" wrap="square" lIns="0" tIns="11551" rIns="0" bIns="0" rtlCol="0">
            <a:spAutoFit/>
          </a:bodyPr>
          <a:lstStyle/>
          <a:p>
            <a:pPr marR="14175" algn="ctr">
              <a:spcBef>
                <a:spcPts val="91"/>
              </a:spcBef>
            </a:pPr>
            <a:r>
              <a:rPr sz="1158" b="1" spc="-12" dirty="0">
                <a:solidFill>
                  <a:srgbClr val="2E5496"/>
                </a:solidFill>
                <a:latin typeface="Calibri"/>
                <a:cs typeface="Calibri"/>
              </a:rPr>
              <a:t>SYSTÈME</a:t>
            </a:r>
            <a:r>
              <a:rPr sz="1158" b="1" spc="-17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158" b="1" spc="-4" dirty="0">
                <a:solidFill>
                  <a:srgbClr val="2E5496"/>
                </a:solidFill>
                <a:latin typeface="Calibri"/>
                <a:cs typeface="Calibri"/>
              </a:rPr>
              <a:t>LIMBIQUE</a:t>
            </a:r>
            <a:endParaRPr sz="1158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15167" y="1090067"/>
            <a:ext cx="1844439" cy="2207762"/>
            <a:chOff x="6428422" y="1318260"/>
            <a:chExt cx="2230755" cy="2670175"/>
          </a:xfrm>
        </p:grpSpPr>
        <p:pic>
          <p:nvPicPr>
            <p:cNvPr id="60" name="object 6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0499" y="1318260"/>
              <a:ext cx="134620" cy="16510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442709" y="3488689"/>
              <a:ext cx="2202180" cy="485140"/>
            </a:xfrm>
            <a:custGeom>
              <a:avLst/>
              <a:gdLst/>
              <a:ahLst/>
              <a:cxnLst/>
              <a:rect l="l" t="t" r="r" b="b"/>
              <a:pathLst>
                <a:path w="2202179" h="485139">
                  <a:moveTo>
                    <a:pt x="0" y="485140"/>
                  </a:moveTo>
                  <a:lnTo>
                    <a:pt x="2202180" y="485140"/>
                  </a:lnTo>
                  <a:lnTo>
                    <a:pt x="2202180" y="0"/>
                  </a:lnTo>
                  <a:lnTo>
                    <a:pt x="0" y="0"/>
                  </a:lnTo>
                  <a:lnTo>
                    <a:pt x="0" y="485140"/>
                  </a:lnTo>
                  <a:close/>
                </a:path>
              </a:pathLst>
            </a:custGeom>
            <a:ln w="28575">
              <a:solidFill>
                <a:srgbClr val="E26C09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6215" y="4956406"/>
            <a:ext cx="2016125" cy="672042"/>
          </a:xfrm>
          <a:custGeom>
            <a:avLst/>
            <a:gdLst/>
            <a:ahLst/>
            <a:cxnLst/>
            <a:rect l="l" t="t" r="r" b="b"/>
            <a:pathLst>
              <a:path w="2438400" h="812800">
                <a:moveTo>
                  <a:pt x="2438400" y="0"/>
                </a:moveTo>
                <a:lnTo>
                  <a:pt x="0" y="0"/>
                </a:lnTo>
                <a:lnTo>
                  <a:pt x="0" y="812800"/>
                </a:lnTo>
                <a:lnTo>
                  <a:pt x="2438400" y="812800"/>
                </a:lnTo>
                <a:lnTo>
                  <a:pt x="24384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" name="object 3"/>
          <p:cNvSpPr txBox="1"/>
          <p:nvPr/>
        </p:nvSpPr>
        <p:spPr>
          <a:xfrm>
            <a:off x="4439464" y="23201"/>
            <a:ext cx="1438589" cy="31594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algn="ctr">
              <a:spcBef>
                <a:spcPts val="83"/>
              </a:spcBef>
            </a:pP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Stimulus,</a:t>
            </a:r>
            <a:r>
              <a:rPr sz="992" i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agent </a:t>
            </a:r>
            <a:r>
              <a:rPr sz="992" i="1" spc="-4" dirty="0">
                <a:solidFill>
                  <a:srgbClr val="FF0000"/>
                </a:solidFill>
                <a:latin typeface="Arial"/>
                <a:cs typeface="Arial"/>
              </a:rPr>
              <a:t>stresseur</a:t>
            </a:r>
            <a:endParaRPr sz="992">
              <a:latin typeface="Arial"/>
              <a:cs typeface="Arial"/>
            </a:endParaRPr>
          </a:p>
          <a:p>
            <a:pPr marL="525" algn="ctr"/>
            <a:r>
              <a:rPr sz="992" b="1" spc="-4" dirty="0">
                <a:solidFill>
                  <a:srgbClr val="FF0000"/>
                </a:solidFill>
                <a:latin typeface="Arial"/>
                <a:cs typeface="Arial"/>
              </a:rPr>
              <a:t>Perception</a:t>
            </a:r>
            <a:r>
              <a:rPr sz="992" b="1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992" b="1" spc="-8" dirty="0">
                <a:solidFill>
                  <a:srgbClr val="FF0000"/>
                </a:solidFill>
                <a:latin typeface="Arial"/>
                <a:cs typeface="Arial"/>
              </a:rPr>
              <a:t> stress</a:t>
            </a:r>
            <a:endParaRPr sz="992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9758" y="268600"/>
            <a:ext cx="832177" cy="542359"/>
          </a:xfrm>
          <a:custGeom>
            <a:avLst/>
            <a:gdLst/>
            <a:ahLst/>
            <a:cxnLst/>
            <a:rect l="l" t="t" r="r" b="b"/>
            <a:pathLst>
              <a:path w="1006475" h="655955">
                <a:moveTo>
                  <a:pt x="936795" y="622281"/>
                </a:moveTo>
                <a:lnTo>
                  <a:pt x="921257" y="646302"/>
                </a:lnTo>
                <a:lnTo>
                  <a:pt x="1005967" y="655700"/>
                </a:lnTo>
                <a:lnTo>
                  <a:pt x="990307" y="629157"/>
                </a:lnTo>
                <a:lnTo>
                  <a:pt x="947420" y="629157"/>
                </a:lnTo>
                <a:lnTo>
                  <a:pt x="936795" y="622281"/>
                </a:lnTo>
                <a:close/>
              </a:path>
              <a:path w="1006475" h="655955">
                <a:moveTo>
                  <a:pt x="947164" y="606250"/>
                </a:moveTo>
                <a:lnTo>
                  <a:pt x="936795" y="622281"/>
                </a:lnTo>
                <a:lnTo>
                  <a:pt x="947420" y="629157"/>
                </a:lnTo>
                <a:lnTo>
                  <a:pt x="957833" y="613155"/>
                </a:lnTo>
                <a:lnTo>
                  <a:pt x="947164" y="606250"/>
                </a:lnTo>
                <a:close/>
              </a:path>
              <a:path w="1006475" h="655955">
                <a:moveTo>
                  <a:pt x="962659" y="582294"/>
                </a:moveTo>
                <a:lnTo>
                  <a:pt x="947164" y="606250"/>
                </a:lnTo>
                <a:lnTo>
                  <a:pt x="957833" y="613155"/>
                </a:lnTo>
                <a:lnTo>
                  <a:pt x="947420" y="629157"/>
                </a:lnTo>
                <a:lnTo>
                  <a:pt x="990307" y="629157"/>
                </a:lnTo>
                <a:lnTo>
                  <a:pt x="962659" y="582294"/>
                </a:lnTo>
                <a:close/>
              </a:path>
              <a:path w="1006475" h="655955">
                <a:moveTo>
                  <a:pt x="10413" y="0"/>
                </a:moveTo>
                <a:lnTo>
                  <a:pt x="0" y="16001"/>
                </a:lnTo>
                <a:lnTo>
                  <a:pt x="936795" y="622281"/>
                </a:lnTo>
                <a:lnTo>
                  <a:pt x="947164" y="606250"/>
                </a:lnTo>
                <a:lnTo>
                  <a:pt x="104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grpSp>
        <p:nvGrpSpPr>
          <p:cNvPr id="5" name="object 5"/>
          <p:cNvGrpSpPr/>
          <p:nvPr/>
        </p:nvGrpSpPr>
        <p:grpSpPr>
          <a:xfrm>
            <a:off x="3016836" y="388203"/>
            <a:ext cx="3457339" cy="2448227"/>
            <a:chOff x="3648709" y="469391"/>
            <a:chExt cx="4181475" cy="2961005"/>
          </a:xfrm>
        </p:grpSpPr>
        <p:sp>
          <p:nvSpPr>
            <p:cNvPr id="6" name="object 6"/>
            <p:cNvSpPr/>
            <p:nvPr/>
          </p:nvSpPr>
          <p:spPr>
            <a:xfrm>
              <a:off x="3648710" y="469391"/>
              <a:ext cx="3750945" cy="2961005"/>
            </a:xfrm>
            <a:custGeom>
              <a:avLst/>
              <a:gdLst/>
              <a:ahLst/>
              <a:cxnLst/>
              <a:rect l="l" t="t" r="r" b="b"/>
              <a:pathLst>
                <a:path w="3750945" h="2961004">
                  <a:moveTo>
                    <a:pt x="2236470" y="16256"/>
                  </a:moveTo>
                  <a:lnTo>
                    <a:pt x="2226310" y="0"/>
                  </a:lnTo>
                  <a:lnTo>
                    <a:pt x="1427302" y="500634"/>
                  </a:lnTo>
                  <a:lnTo>
                    <a:pt x="1412113" y="476377"/>
                  </a:lnTo>
                  <a:lnTo>
                    <a:pt x="1367790" y="549148"/>
                  </a:lnTo>
                  <a:lnTo>
                    <a:pt x="1452626" y="541020"/>
                  </a:lnTo>
                  <a:lnTo>
                    <a:pt x="1441640" y="523494"/>
                  </a:lnTo>
                  <a:lnTo>
                    <a:pt x="1437424" y="516788"/>
                  </a:lnTo>
                  <a:lnTo>
                    <a:pt x="2236470" y="16256"/>
                  </a:lnTo>
                  <a:close/>
                </a:path>
                <a:path w="3750945" h="2961004">
                  <a:moveTo>
                    <a:pt x="3750691" y="956691"/>
                  </a:moveTo>
                  <a:lnTo>
                    <a:pt x="3737229" y="931545"/>
                  </a:lnTo>
                  <a:lnTo>
                    <a:pt x="68656" y="2907652"/>
                  </a:lnTo>
                  <a:lnTo>
                    <a:pt x="55118" y="2882519"/>
                  </a:lnTo>
                  <a:lnTo>
                    <a:pt x="0" y="2960878"/>
                  </a:lnTo>
                  <a:lnTo>
                    <a:pt x="95758" y="2957957"/>
                  </a:lnTo>
                  <a:lnTo>
                    <a:pt x="85826" y="2939542"/>
                  </a:lnTo>
                  <a:lnTo>
                    <a:pt x="82181" y="2932773"/>
                  </a:lnTo>
                  <a:lnTo>
                    <a:pt x="3750691" y="95669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7" name="object 7"/>
            <p:cNvSpPr/>
            <p:nvPr/>
          </p:nvSpPr>
          <p:spPr>
            <a:xfrm>
              <a:off x="7503667" y="1450339"/>
              <a:ext cx="76200" cy="792480"/>
            </a:xfrm>
            <a:custGeom>
              <a:avLst/>
              <a:gdLst/>
              <a:ahLst/>
              <a:cxnLst/>
              <a:rect l="l" t="t" r="r" b="b"/>
              <a:pathLst>
                <a:path w="76200" h="792480">
                  <a:moveTo>
                    <a:pt x="0" y="716026"/>
                  </a:moveTo>
                  <a:lnTo>
                    <a:pt x="37591" y="792480"/>
                  </a:lnTo>
                  <a:lnTo>
                    <a:pt x="69872" y="728980"/>
                  </a:lnTo>
                  <a:lnTo>
                    <a:pt x="28448" y="728980"/>
                  </a:lnTo>
                  <a:lnTo>
                    <a:pt x="28530" y="716216"/>
                  </a:lnTo>
                  <a:lnTo>
                    <a:pt x="0" y="716026"/>
                  </a:lnTo>
                  <a:close/>
                </a:path>
                <a:path w="76200" h="792480">
                  <a:moveTo>
                    <a:pt x="28530" y="716216"/>
                  </a:moveTo>
                  <a:lnTo>
                    <a:pt x="28448" y="728980"/>
                  </a:lnTo>
                  <a:lnTo>
                    <a:pt x="47498" y="728980"/>
                  </a:lnTo>
                  <a:lnTo>
                    <a:pt x="47579" y="716343"/>
                  </a:lnTo>
                  <a:lnTo>
                    <a:pt x="28530" y="716216"/>
                  </a:lnTo>
                  <a:close/>
                </a:path>
                <a:path w="76200" h="792480">
                  <a:moveTo>
                    <a:pt x="47579" y="716343"/>
                  </a:moveTo>
                  <a:lnTo>
                    <a:pt x="47498" y="728980"/>
                  </a:lnTo>
                  <a:lnTo>
                    <a:pt x="69872" y="728980"/>
                  </a:lnTo>
                  <a:lnTo>
                    <a:pt x="76200" y="716534"/>
                  </a:lnTo>
                  <a:lnTo>
                    <a:pt x="47579" y="716343"/>
                  </a:lnTo>
                  <a:close/>
                </a:path>
                <a:path w="76200" h="792480">
                  <a:moveTo>
                    <a:pt x="52197" y="0"/>
                  </a:moveTo>
                  <a:lnTo>
                    <a:pt x="33147" y="0"/>
                  </a:lnTo>
                  <a:lnTo>
                    <a:pt x="28530" y="716216"/>
                  </a:lnTo>
                  <a:lnTo>
                    <a:pt x="47579" y="716343"/>
                  </a:lnTo>
                  <a:lnTo>
                    <a:pt x="521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8" name="object 8"/>
            <p:cNvSpPr/>
            <p:nvPr/>
          </p:nvSpPr>
          <p:spPr>
            <a:xfrm>
              <a:off x="7176769" y="1741169"/>
              <a:ext cx="650240" cy="307340"/>
            </a:xfrm>
            <a:custGeom>
              <a:avLst/>
              <a:gdLst/>
              <a:ahLst/>
              <a:cxnLst/>
              <a:rect l="l" t="t" r="r" b="b"/>
              <a:pathLst>
                <a:path w="650240" h="307339">
                  <a:moveTo>
                    <a:pt x="650240" y="0"/>
                  </a:moveTo>
                  <a:lnTo>
                    <a:pt x="0" y="0"/>
                  </a:lnTo>
                  <a:lnTo>
                    <a:pt x="0" y="307339"/>
                  </a:lnTo>
                  <a:lnTo>
                    <a:pt x="650240" y="307339"/>
                  </a:lnTo>
                  <a:lnTo>
                    <a:pt x="650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9" name="object 9"/>
            <p:cNvSpPr/>
            <p:nvPr/>
          </p:nvSpPr>
          <p:spPr>
            <a:xfrm>
              <a:off x="7176769" y="1741169"/>
              <a:ext cx="650240" cy="307340"/>
            </a:xfrm>
            <a:custGeom>
              <a:avLst/>
              <a:gdLst/>
              <a:ahLst/>
              <a:cxnLst/>
              <a:rect l="l" t="t" r="r" b="b"/>
              <a:pathLst>
                <a:path w="650240" h="307339">
                  <a:moveTo>
                    <a:pt x="0" y="307339"/>
                  </a:moveTo>
                  <a:lnTo>
                    <a:pt x="650240" y="307339"/>
                  </a:lnTo>
                  <a:lnTo>
                    <a:pt x="650240" y="0"/>
                  </a:lnTo>
                  <a:lnTo>
                    <a:pt x="0" y="0"/>
                  </a:lnTo>
                  <a:lnTo>
                    <a:pt x="0" y="307339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919519" y="2956977"/>
            <a:ext cx="2293342" cy="1128295"/>
            <a:chOff x="2321560" y="3576192"/>
            <a:chExt cx="2773680" cy="1364615"/>
          </a:xfrm>
        </p:grpSpPr>
        <p:sp>
          <p:nvSpPr>
            <p:cNvPr id="11" name="object 11"/>
            <p:cNvSpPr/>
            <p:nvPr/>
          </p:nvSpPr>
          <p:spPr>
            <a:xfrm>
              <a:off x="2321560" y="3576192"/>
              <a:ext cx="2773680" cy="1364615"/>
            </a:xfrm>
            <a:custGeom>
              <a:avLst/>
              <a:gdLst/>
              <a:ahLst/>
              <a:cxnLst/>
              <a:rect l="l" t="t" r="r" b="b"/>
              <a:pathLst>
                <a:path w="2773679" h="1364614">
                  <a:moveTo>
                    <a:pt x="861441" y="10426"/>
                  </a:moveTo>
                  <a:lnTo>
                    <a:pt x="845439" y="0"/>
                  </a:lnTo>
                  <a:lnTo>
                    <a:pt x="33477" y="1254340"/>
                  </a:lnTo>
                  <a:lnTo>
                    <a:pt x="9398" y="1238758"/>
                  </a:lnTo>
                  <a:lnTo>
                    <a:pt x="0" y="1323467"/>
                  </a:lnTo>
                  <a:lnTo>
                    <a:pt x="73406" y="1280160"/>
                  </a:lnTo>
                  <a:lnTo>
                    <a:pt x="65938" y="1275334"/>
                  </a:lnTo>
                  <a:lnTo>
                    <a:pt x="49441" y="1264666"/>
                  </a:lnTo>
                  <a:lnTo>
                    <a:pt x="861441" y="10426"/>
                  </a:lnTo>
                  <a:close/>
                </a:path>
                <a:path w="2773679" h="1364614">
                  <a:moveTo>
                    <a:pt x="1278255" y="1280541"/>
                  </a:moveTo>
                  <a:lnTo>
                    <a:pt x="1249641" y="1280363"/>
                  </a:lnTo>
                  <a:lnTo>
                    <a:pt x="1249641" y="1280223"/>
                  </a:lnTo>
                  <a:lnTo>
                    <a:pt x="1259205" y="40894"/>
                  </a:lnTo>
                  <a:lnTo>
                    <a:pt x="1240155" y="40640"/>
                  </a:lnTo>
                  <a:lnTo>
                    <a:pt x="1230591" y="1280223"/>
                  </a:lnTo>
                  <a:lnTo>
                    <a:pt x="1230503" y="1292860"/>
                  </a:lnTo>
                  <a:lnTo>
                    <a:pt x="1230591" y="1280223"/>
                  </a:lnTo>
                  <a:lnTo>
                    <a:pt x="1202055" y="1280033"/>
                  </a:lnTo>
                  <a:lnTo>
                    <a:pt x="1239520" y="1356487"/>
                  </a:lnTo>
                  <a:lnTo>
                    <a:pt x="1271841" y="1293114"/>
                  </a:lnTo>
                  <a:lnTo>
                    <a:pt x="1278255" y="1280541"/>
                  </a:lnTo>
                  <a:close/>
                </a:path>
                <a:path w="2773679" h="1364614">
                  <a:moveTo>
                    <a:pt x="2773680" y="1364107"/>
                  </a:moveTo>
                  <a:lnTo>
                    <a:pt x="2762173" y="1323594"/>
                  </a:lnTo>
                  <a:lnTo>
                    <a:pt x="2750439" y="1282192"/>
                  </a:lnTo>
                  <a:lnTo>
                    <a:pt x="2729344" y="1301432"/>
                  </a:lnTo>
                  <a:lnTo>
                    <a:pt x="1569085" y="29210"/>
                  </a:lnTo>
                  <a:lnTo>
                    <a:pt x="1555115" y="42164"/>
                  </a:lnTo>
                  <a:lnTo>
                    <a:pt x="2715323" y="1314208"/>
                  </a:lnTo>
                  <a:lnTo>
                    <a:pt x="2694178" y="1333500"/>
                  </a:lnTo>
                  <a:lnTo>
                    <a:pt x="2773680" y="13641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2589530" y="4276089"/>
              <a:ext cx="1925320" cy="345440"/>
            </a:xfrm>
            <a:custGeom>
              <a:avLst/>
              <a:gdLst/>
              <a:ahLst/>
              <a:cxnLst/>
              <a:rect l="l" t="t" r="r" b="b"/>
              <a:pathLst>
                <a:path w="1925320" h="345439">
                  <a:moveTo>
                    <a:pt x="1925320" y="0"/>
                  </a:moveTo>
                  <a:lnTo>
                    <a:pt x="0" y="0"/>
                  </a:lnTo>
                  <a:lnTo>
                    <a:pt x="0" y="345439"/>
                  </a:lnTo>
                  <a:lnTo>
                    <a:pt x="1925320" y="345439"/>
                  </a:lnTo>
                  <a:lnTo>
                    <a:pt x="1925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2589530" y="4276089"/>
              <a:ext cx="1925320" cy="345440"/>
            </a:xfrm>
            <a:custGeom>
              <a:avLst/>
              <a:gdLst/>
              <a:ahLst/>
              <a:cxnLst/>
              <a:rect l="l" t="t" r="r" b="b"/>
              <a:pathLst>
                <a:path w="1925320" h="345439">
                  <a:moveTo>
                    <a:pt x="0" y="345439"/>
                  </a:moveTo>
                  <a:lnTo>
                    <a:pt x="1925320" y="345439"/>
                  </a:lnTo>
                  <a:lnTo>
                    <a:pt x="1925320" y="0"/>
                  </a:lnTo>
                  <a:lnTo>
                    <a:pt x="0" y="0"/>
                  </a:lnTo>
                  <a:lnTo>
                    <a:pt x="0" y="345439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031364" y="1462315"/>
            <a:ext cx="342321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CRH</a:t>
            </a:r>
            <a:endParaRPr sz="1158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3075" y="2711367"/>
            <a:ext cx="136508" cy="126008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2003524" y="267550"/>
            <a:ext cx="4888053" cy="2288092"/>
            <a:chOff x="2423160" y="323468"/>
            <a:chExt cx="5911850" cy="2767330"/>
          </a:xfrm>
        </p:grpSpPr>
        <p:sp>
          <p:nvSpPr>
            <p:cNvPr id="17" name="object 17"/>
            <p:cNvSpPr/>
            <p:nvPr/>
          </p:nvSpPr>
          <p:spPr>
            <a:xfrm>
              <a:off x="2423160" y="323468"/>
              <a:ext cx="2811780" cy="677545"/>
            </a:xfrm>
            <a:custGeom>
              <a:avLst/>
              <a:gdLst/>
              <a:ahLst/>
              <a:cxnLst/>
              <a:rect l="l" t="t" r="r" b="b"/>
              <a:pathLst>
                <a:path w="2811779" h="677544">
                  <a:moveTo>
                    <a:pt x="65658" y="602741"/>
                  </a:moveTo>
                  <a:lnTo>
                    <a:pt x="0" y="656970"/>
                  </a:lnTo>
                  <a:lnTo>
                    <a:pt x="82803" y="677036"/>
                  </a:lnTo>
                  <a:lnTo>
                    <a:pt x="77030" y="652017"/>
                  </a:lnTo>
                  <a:lnTo>
                    <a:pt x="64007" y="652017"/>
                  </a:lnTo>
                  <a:lnTo>
                    <a:pt x="59689" y="633476"/>
                  </a:lnTo>
                  <a:lnTo>
                    <a:pt x="72091" y="630616"/>
                  </a:lnTo>
                  <a:lnTo>
                    <a:pt x="65658" y="602741"/>
                  </a:lnTo>
                  <a:close/>
                </a:path>
                <a:path w="2811779" h="677544">
                  <a:moveTo>
                    <a:pt x="72091" y="630616"/>
                  </a:moveTo>
                  <a:lnTo>
                    <a:pt x="59689" y="633476"/>
                  </a:lnTo>
                  <a:lnTo>
                    <a:pt x="64007" y="652017"/>
                  </a:lnTo>
                  <a:lnTo>
                    <a:pt x="76372" y="649167"/>
                  </a:lnTo>
                  <a:lnTo>
                    <a:pt x="72091" y="630616"/>
                  </a:lnTo>
                  <a:close/>
                </a:path>
                <a:path w="2811779" h="677544">
                  <a:moveTo>
                    <a:pt x="76372" y="649167"/>
                  </a:moveTo>
                  <a:lnTo>
                    <a:pt x="64007" y="652017"/>
                  </a:lnTo>
                  <a:lnTo>
                    <a:pt x="77030" y="652017"/>
                  </a:lnTo>
                  <a:lnTo>
                    <a:pt x="76372" y="649167"/>
                  </a:lnTo>
                  <a:close/>
                </a:path>
                <a:path w="2811779" h="677544">
                  <a:moveTo>
                    <a:pt x="2807080" y="0"/>
                  </a:moveTo>
                  <a:lnTo>
                    <a:pt x="72091" y="630616"/>
                  </a:lnTo>
                  <a:lnTo>
                    <a:pt x="76372" y="649167"/>
                  </a:lnTo>
                  <a:lnTo>
                    <a:pt x="2811399" y="18541"/>
                  </a:lnTo>
                  <a:lnTo>
                    <a:pt x="28070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7052310" y="2749549"/>
              <a:ext cx="965200" cy="337820"/>
            </a:xfrm>
            <a:custGeom>
              <a:avLst/>
              <a:gdLst/>
              <a:ahLst/>
              <a:cxnLst/>
              <a:rect l="l" t="t" r="r" b="b"/>
              <a:pathLst>
                <a:path w="965200" h="337819">
                  <a:moveTo>
                    <a:pt x="965200" y="0"/>
                  </a:moveTo>
                  <a:lnTo>
                    <a:pt x="0" y="0"/>
                  </a:lnTo>
                  <a:lnTo>
                    <a:pt x="0" y="337820"/>
                  </a:lnTo>
                  <a:lnTo>
                    <a:pt x="965200" y="337820"/>
                  </a:lnTo>
                  <a:lnTo>
                    <a:pt x="96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7052310" y="2749549"/>
              <a:ext cx="965200" cy="337820"/>
            </a:xfrm>
            <a:custGeom>
              <a:avLst/>
              <a:gdLst/>
              <a:ahLst/>
              <a:cxnLst/>
              <a:rect l="l" t="t" r="r" b="b"/>
              <a:pathLst>
                <a:path w="965200" h="337819">
                  <a:moveTo>
                    <a:pt x="0" y="337820"/>
                  </a:moveTo>
                  <a:lnTo>
                    <a:pt x="965200" y="337820"/>
                  </a:lnTo>
                  <a:lnTo>
                    <a:pt x="965200" y="0"/>
                  </a:lnTo>
                  <a:lnTo>
                    <a:pt x="0" y="0"/>
                  </a:lnTo>
                  <a:lnTo>
                    <a:pt x="0" y="33782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7284466" y="2986786"/>
              <a:ext cx="497840" cy="12700"/>
            </a:xfrm>
            <a:custGeom>
              <a:avLst/>
              <a:gdLst/>
              <a:ahLst/>
              <a:cxnLst/>
              <a:rect l="l" t="t" r="r" b="b"/>
              <a:pathLst>
                <a:path w="497840" h="12700">
                  <a:moveTo>
                    <a:pt x="49783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7839" y="12700"/>
                  </a:lnTo>
                  <a:lnTo>
                    <a:pt x="497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3480" y="1318260"/>
              <a:ext cx="137160" cy="1651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790689" y="2244089"/>
              <a:ext cx="1544320" cy="360680"/>
            </a:xfrm>
            <a:custGeom>
              <a:avLst/>
              <a:gdLst/>
              <a:ahLst/>
              <a:cxnLst/>
              <a:rect l="l" t="t" r="r" b="b"/>
              <a:pathLst>
                <a:path w="1544320" h="360680">
                  <a:moveTo>
                    <a:pt x="1544320" y="0"/>
                  </a:moveTo>
                  <a:lnTo>
                    <a:pt x="0" y="0"/>
                  </a:lnTo>
                  <a:lnTo>
                    <a:pt x="0" y="360679"/>
                  </a:lnTo>
                  <a:lnTo>
                    <a:pt x="1544320" y="360679"/>
                  </a:lnTo>
                  <a:lnTo>
                    <a:pt x="154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743691" y="1370434"/>
            <a:ext cx="798575" cy="468549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R="4200" algn="r">
              <a:spcBef>
                <a:spcPts val="83"/>
              </a:spcBef>
            </a:pPr>
            <a:r>
              <a:rPr sz="1488" b="1" i="1" spc="-8" dirty="0">
                <a:latin typeface="Arial"/>
                <a:cs typeface="Arial"/>
              </a:rPr>
              <a:t>Phase</a:t>
            </a:r>
            <a:endParaRPr sz="1488">
              <a:latin typeface="Arial"/>
              <a:cs typeface="Arial"/>
            </a:endParaRPr>
          </a:p>
          <a:p>
            <a:pPr marR="4200" algn="r"/>
            <a:r>
              <a:rPr sz="1488" b="1" i="1" spc="-4" dirty="0">
                <a:latin typeface="Arial"/>
                <a:cs typeface="Arial"/>
              </a:rPr>
              <a:t>d’alarme</a:t>
            </a:r>
            <a:endParaRPr sz="1488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68681" y="1250936"/>
            <a:ext cx="956609" cy="468549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63002">
              <a:spcBef>
                <a:spcPts val="83"/>
              </a:spcBef>
            </a:pPr>
            <a:r>
              <a:rPr sz="1488" b="1" i="1" spc="-4" dirty="0">
                <a:latin typeface="Arial"/>
                <a:cs typeface="Arial"/>
              </a:rPr>
              <a:t>Phase</a:t>
            </a:r>
            <a:r>
              <a:rPr sz="1488" b="1" i="1" spc="-41" dirty="0">
                <a:latin typeface="Arial"/>
                <a:cs typeface="Arial"/>
              </a:rPr>
              <a:t> </a:t>
            </a:r>
            <a:r>
              <a:rPr sz="1488" b="1" i="1" spc="-4" dirty="0">
                <a:latin typeface="Arial"/>
                <a:cs typeface="Arial"/>
              </a:rPr>
              <a:t>de</a:t>
            </a:r>
            <a:endParaRPr sz="1488">
              <a:latin typeface="Arial"/>
              <a:cs typeface="Arial"/>
            </a:endParaRPr>
          </a:p>
          <a:p>
            <a:pPr marL="10500"/>
            <a:r>
              <a:rPr sz="1488" b="1" i="1" spc="-4" dirty="0">
                <a:latin typeface="Arial"/>
                <a:cs typeface="Arial"/>
              </a:rPr>
              <a:t>résistance</a:t>
            </a:r>
            <a:endParaRPr sz="1488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85244" y="5450986"/>
            <a:ext cx="1915319" cy="15051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SCHEMA</a:t>
            </a:r>
            <a:r>
              <a:rPr sz="909" b="1" u="sng" spc="-1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1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BILAN</a:t>
            </a:r>
            <a:r>
              <a:rPr sz="909" b="1" u="sng" spc="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909" b="1" u="sng" spc="-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STRESS</a:t>
            </a:r>
            <a:r>
              <a:rPr sz="909" b="1" u="sng" spc="-4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2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AIGU</a:t>
            </a:r>
            <a:endParaRPr sz="909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45147" y="3559295"/>
            <a:ext cx="780723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spc="-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Adrénaline</a:t>
            </a:r>
            <a:endParaRPr sz="1158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01985" y="2884628"/>
            <a:ext cx="1707406" cy="401125"/>
          </a:xfrm>
          <a:custGeom>
            <a:avLst/>
            <a:gdLst/>
            <a:ahLst/>
            <a:cxnLst/>
            <a:rect l="l" t="t" r="r" b="b"/>
            <a:pathLst>
              <a:path w="2065020" h="485139">
                <a:moveTo>
                  <a:pt x="2065019" y="0"/>
                </a:moveTo>
                <a:lnTo>
                  <a:pt x="0" y="0"/>
                </a:lnTo>
                <a:lnTo>
                  <a:pt x="0" y="485140"/>
                </a:lnTo>
                <a:lnTo>
                  <a:pt x="2065019" y="485140"/>
                </a:lnTo>
                <a:lnTo>
                  <a:pt x="2065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8" name="object 28"/>
          <p:cNvSpPr txBox="1"/>
          <p:nvPr/>
        </p:nvSpPr>
        <p:spPr>
          <a:xfrm>
            <a:off x="2201985" y="2884628"/>
            <a:ext cx="1707406" cy="16853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28352" rIns="0" bIns="0" rtlCol="0">
            <a:spAutoFit/>
          </a:bodyPr>
          <a:lstStyle/>
          <a:p>
            <a:pPr marL="142805">
              <a:spcBef>
                <a:spcPts val="223"/>
              </a:spcBef>
            </a:pP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GLANDE</a:t>
            </a:r>
            <a:r>
              <a:rPr sz="909" b="1" spc="-25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MEDULOSURRENALE</a:t>
            </a:r>
            <a:endParaRPr sz="909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14698" y="1855564"/>
            <a:ext cx="1276879" cy="220494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79805" rIns="0" bIns="0" rtlCol="0">
            <a:spAutoFit/>
          </a:bodyPr>
          <a:lstStyle/>
          <a:p>
            <a:pPr marL="347036">
              <a:spcBef>
                <a:spcPts val="628"/>
              </a:spcBef>
            </a:pPr>
            <a:r>
              <a:rPr sz="909" b="1" spc="-4" dirty="0">
                <a:solidFill>
                  <a:srgbClr val="2E5496"/>
                </a:solidFill>
                <a:latin typeface="Calibri"/>
                <a:cs typeface="Calibri"/>
              </a:rPr>
              <a:t>HYPOPHYSE</a:t>
            </a:r>
            <a:endParaRPr sz="909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40875" y="4155207"/>
            <a:ext cx="1598198" cy="235215"/>
          </a:xfrm>
          <a:custGeom>
            <a:avLst/>
            <a:gdLst/>
            <a:ahLst/>
            <a:cxnLst/>
            <a:rect l="l" t="t" r="r" b="b"/>
            <a:pathLst>
              <a:path w="1932940" h="284479">
                <a:moveTo>
                  <a:pt x="0" y="284480"/>
                </a:moveTo>
                <a:lnTo>
                  <a:pt x="1932939" y="284480"/>
                </a:lnTo>
                <a:lnTo>
                  <a:pt x="1932939" y="0"/>
                </a:lnTo>
                <a:lnTo>
                  <a:pt x="0" y="0"/>
                </a:lnTo>
                <a:lnTo>
                  <a:pt x="0" y="284480"/>
                </a:lnTo>
                <a:close/>
              </a:path>
            </a:pathLst>
          </a:custGeom>
          <a:ln w="2857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1" name="object 31"/>
          <p:cNvSpPr txBox="1"/>
          <p:nvPr/>
        </p:nvSpPr>
        <p:spPr>
          <a:xfrm>
            <a:off x="3989197" y="4161507"/>
            <a:ext cx="856852" cy="17490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4652" rIns="0" bIns="0" rtlCol="0">
            <a:spAutoFit/>
          </a:bodyPr>
          <a:lstStyle/>
          <a:p>
            <a:pPr algn="ctr">
              <a:spcBef>
                <a:spcPts val="273"/>
              </a:spcBef>
            </a:pPr>
            <a:r>
              <a:rPr sz="909" b="1" spc="-8" dirty="0">
                <a:solidFill>
                  <a:srgbClr val="00AF50"/>
                </a:solidFill>
                <a:latin typeface="Arial"/>
                <a:cs typeface="Arial"/>
              </a:rPr>
              <a:t>FOIE</a:t>
            </a:r>
            <a:endParaRPr sz="909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85015" y="4161507"/>
            <a:ext cx="898856" cy="17490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4652" rIns="0" bIns="0" rtlCol="0">
            <a:spAutoFit/>
          </a:bodyPr>
          <a:lstStyle/>
          <a:p>
            <a:pPr marL="237833">
              <a:spcBef>
                <a:spcPts val="273"/>
              </a:spcBef>
            </a:pPr>
            <a:r>
              <a:rPr sz="909" b="1" dirty="0">
                <a:solidFill>
                  <a:srgbClr val="00AF50"/>
                </a:solidFill>
                <a:latin typeface="Arial"/>
                <a:cs typeface="Arial"/>
              </a:rPr>
              <a:t>COEUR</a:t>
            </a:r>
            <a:endParaRPr sz="909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69040" y="4146806"/>
            <a:ext cx="913557" cy="17384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3602" rIns="0" bIns="0" rtlCol="0">
            <a:spAutoFit/>
          </a:bodyPr>
          <a:lstStyle/>
          <a:p>
            <a:pPr marL="194257">
              <a:spcBef>
                <a:spcPts val="265"/>
              </a:spcBef>
            </a:pPr>
            <a:r>
              <a:rPr sz="909" b="1" dirty="0">
                <a:solidFill>
                  <a:srgbClr val="00AF50"/>
                </a:solidFill>
                <a:latin typeface="Arial"/>
                <a:cs typeface="Arial"/>
              </a:rPr>
              <a:t>POUMON</a:t>
            </a:r>
            <a:endParaRPr sz="909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28088" y="4443975"/>
            <a:ext cx="913557" cy="314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marL="75603" marR="152255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33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Fréquence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8" dirty="0">
                <a:latin typeface="Arial MT"/>
                <a:cs typeface="Arial MT"/>
              </a:rPr>
              <a:t>ventilatoire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62159" y="4443975"/>
            <a:ext cx="1119369" cy="45419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marL="218407" marR="215257" algn="ctr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33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Fréquence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cardiaque</a:t>
            </a:r>
            <a:endParaRPr sz="909">
              <a:latin typeface="Arial MT"/>
              <a:cs typeface="Arial MT"/>
            </a:endParaRPr>
          </a:p>
          <a:p>
            <a:pPr algn="ctr">
              <a:spcBef>
                <a:spcPts val="4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8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Débit</a:t>
            </a:r>
            <a:r>
              <a:rPr sz="909" spc="-25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sanguin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45338" y="4443974"/>
            <a:ext cx="1194974" cy="59410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algn="ctr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4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Glycogénolyse</a:t>
            </a:r>
            <a:endParaRPr sz="909">
              <a:latin typeface="Arial MT"/>
              <a:cs typeface="Arial MT"/>
            </a:endParaRPr>
          </a:p>
          <a:p>
            <a:pPr marL="3150" algn="ctr"/>
            <a:r>
              <a:rPr sz="909" dirty="0">
                <a:latin typeface="Wingdings"/>
                <a:cs typeface="Wingdings"/>
              </a:rPr>
              <a:t></a:t>
            </a:r>
            <a:r>
              <a:rPr sz="909" spc="-4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Néoglucogénèse</a:t>
            </a:r>
            <a:endParaRPr sz="909">
              <a:latin typeface="Arial MT"/>
              <a:cs typeface="Arial MT"/>
            </a:endParaRPr>
          </a:p>
          <a:p>
            <a:pPr marL="204232" marR="195831" algn="ctr">
              <a:spcBef>
                <a:spcPts val="4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12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Libération</a:t>
            </a:r>
            <a:r>
              <a:rPr sz="909" spc="-37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de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glucose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451938" y="4464976"/>
            <a:ext cx="1119369" cy="804349"/>
          </a:xfrm>
          <a:custGeom>
            <a:avLst/>
            <a:gdLst/>
            <a:ahLst/>
            <a:cxnLst/>
            <a:rect l="l" t="t" r="r" b="b"/>
            <a:pathLst>
              <a:path w="1353820" h="972820">
                <a:moveTo>
                  <a:pt x="0" y="972820"/>
                </a:moveTo>
                <a:lnTo>
                  <a:pt x="1353820" y="972820"/>
                </a:lnTo>
                <a:lnTo>
                  <a:pt x="135382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grpSp>
        <p:nvGrpSpPr>
          <p:cNvPr id="38" name="object 38"/>
          <p:cNvGrpSpPr/>
          <p:nvPr/>
        </p:nvGrpSpPr>
        <p:grpSpPr>
          <a:xfrm>
            <a:off x="3011586" y="3963044"/>
            <a:ext cx="1327282" cy="126008"/>
            <a:chOff x="3642359" y="4792979"/>
            <a:chExt cx="1605280" cy="152400"/>
          </a:xfrm>
        </p:grpSpPr>
        <p:sp>
          <p:nvSpPr>
            <p:cNvPr id="39" name="object 39"/>
            <p:cNvSpPr/>
            <p:nvPr/>
          </p:nvSpPr>
          <p:spPr>
            <a:xfrm>
              <a:off x="3648710" y="479932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0" name="object 40"/>
            <p:cNvSpPr/>
            <p:nvPr/>
          </p:nvSpPr>
          <p:spPr>
            <a:xfrm>
              <a:off x="3648709" y="479932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1" y="65532"/>
                  </a:lnTo>
                  <a:lnTo>
                    <a:pt x="65531" y="0"/>
                  </a:lnTo>
                  <a:lnTo>
                    <a:pt x="86867" y="0"/>
                  </a:lnTo>
                  <a:lnTo>
                    <a:pt x="86867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7" y="74168"/>
                  </a:lnTo>
                  <a:lnTo>
                    <a:pt x="86867" y="139700"/>
                  </a:lnTo>
                  <a:lnTo>
                    <a:pt x="65531" y="139700"/>
                  </a:lnTo>
                  <a:lnTo>
                    <a:pt x="65531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1" name="object 41"/>
            <p:cNvSpPr/>
            <p:nvPr/>
          </p:nvSpPr>
          <p:spPr>
            <a:xfrm>
              <a:off x="5088890" y="479932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5088889" y="479932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2" y="65532"/>
                  </a:lnTo>
                  <a:lnTo>
                    <a:pt x="65532" y="0"/>
                  </a:lnTo>
                  <a:lnTo>
                    <a:pt x="86868" y="0"/>
                  </a:lnTo>
                  <a:lnTo>
                    <a:pt x="86868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8" y="74168"/>
                  </a:lnTo>
                  <a:lnTo>
                    <a:pt x="86868" y="139700"/>
                  </a:lnTo>
                  <a:lnTo>
                    <a:pt x="65532" y="139700"/>
                  </a:lnTo>
                  <a:lnTo>
                    <a:pt x="65532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1703205" y="3902141"/>
            <a:ext cx="136508" cy="128108"/>
            <a:chOff x="2059939" y="4719320"/>
            <a:chExt cx="165100" cy="154940"/>
          </a:xfrm>
        </p:grpSpPr>
        <p:sp>
          <p:nvSpPr>
            <p:cNvPr id="44" name="object 44"/>
            <p:cNvSpPr/>
            <p:nvPr/>
          </p:nvSpPr>
          <p:spPr>
            <a:xfrm>
              <a:off x="2066290" y="4725669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152400" y="67310"/>
                  </a:moveTo>
                  <a:lnTo>
                    <a:pt x="85725" y="67310"/>
                  </a:lnTo>
                  <a:lnTo>
                    <a:pt x="85725" y="0"/>
                  </a:lnTo>
                  <a:lnTo>
                    <a:pt x="66675" y="0"/>
                  </a:lnTo>
                  <a:lnTo>
                    <a:pt x="66675" y="6731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66675" y="76200"/>
                  </a:lnTo>
                  <a:lnTo>
                    <a:pt x="66675" y="142240"/>
                  </a:lnTo>
                  <a:lnTo>
                    <a:pt x="85725" y="142240"/>
                  </a:lnTo>
                  <a:lnTo>
                    <a:pt x="85725" y="76200"/>
                  </a:lnTo>
                  <a:lnTo>
                    <a:pt x="152400" y="76200"/>
                  </a:lnTo>
                  <a:lnTo>
                    <a:pt x="152400" y="67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2066289" y="4725670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0" y="66674"/>
                  </a:moveTo>
                  <a:lnTo>
                    <a:pt x="66675" y="66674"/>
                  </a:lnTo>
                  <a:lnTo>
                    <a:pt x="66675" y="0"/>
                  </a:lnTo>
                  <a:lnTo>
                    <a:pt x="85725" y="0"/>
                  </a:lnTo>
                  <a:lnTo>
                    <a:pt x="85725" y="66674"/>
                  </a:lnTo>
                  <a:lnTo>
                    <a:pt x="152400" y="66674"/>
                  </a:lnTo>
                  <a:lnTo>
                    <a:pt x="152400" y="75564"/>
                  </a:lnTo>
                  <a:lnTo>
                    <a:pt x="85725" y="75564"/>
                  </a:lnTo>
                  <a:lnTo>
                    <a:pt x="85725" y="142239"/>
                  </a:lnTo>
                  <a:lnTo>
                    <a:pt x="66675" y="142239"/>
                  </a:lnTo>
                  <a:lnTo>
                    <a:pt x="66675" y="75564"/>
                  </a:lnTo>
                  <a:lnTo>
                    <a:pt x="0" y="75564"/>
                  </a:lnTo>
                  <a:lnTo>
                    <a:pt x="0" y="6667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781635" y="4918972"/>
            <a:ext cx="640015" cy="707287"/>
          </a:xfrm>
          <a:prstGeom prst="rect">
            <a:avLst/>
          </a:prstGeom>
        </p:spPr>
        <p:txBody>
          <a:bodyPr vert="horz" wrap="square" lIns="0" tIns="18901" rIns="0" bIns="0" rtlCol="0">
            <a:spAutoFit/>
          </a:bodyPr>
          <a:lstStyle/>
          <a:p>
            <a:pPr marL="10500" marR="4200" indent="6300">
              <a:lnSpc>
                <a:spcPct val="138800"/>
              </a:lnSpc>
              <a:spcBef>
                <a:spcPts val="149"/>
              </a:spcBef>
            </a:pP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Légende</a:t>
            </a: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909" b="1" u="sng" spc="-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sz="909" b="1" dirty="0">
                <a:latin typeface="Arial"/>
                <a:cs typeface="Arial"/>
              </a:rPr>
              <a:t> </a:t>
            </a:r>
            <a:r>
              <a:rPr sz="827" dirty="0">
                <a:latin typeface="Arial MT"/>
                <a:cs typeface="Arial MT"/>
              </a:rPr>
              <a:t>Neurones : </a:t>
            </a:r>
            <a:r>
              <a:rPr sz="827" spc="4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Vaisseau</a:t>
            </a:r>
            <a:endParaRPr sz="827">
              <a:latin typeface="Arial MT"/>
              <a:cs typeface="Arial MT"/>
            </a:endParaRPr>
          </a:p>
          <a:p>
            <a:pPr marL="10500">
              <a:spcBef>
                <a:spcPts val="17"/>
              </a:spcBef>
            </a:pPr>
            <a:r>
              <a:rPr sz="827" dirty="0">
                <a:latin typeface="Arial MT"/>
                <a:cs typeface="Arial MT"/>
              </a:rPr>
              <a:t>sangu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n</a:t>
            </a:r>
            <a:r>
              <a:rPr sz="827" spc="-25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: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86794" y="5122579"/>
            <a:ext cx="531333" cy="368971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 marR="4200">
              <a:lnSpc>
                <a:spcPct val="150000"/>
              </a:lnSpc>
              <a:spcBef>
                <a:spcPts val="83"/>
              </a:spcBef>
            </a:pPr>
            <a:r>
              <a:rPr sz="827" spc="-8" dirty="0">
                <a:latin typeface="Arial MT"/>
                <a:cs typeface="Arial MT"/>
              </a:rPr>
              <a:t>A</a:t>
            </a:r>
            <a:r>
              <a:rPr sz="827" dirty="0">
                <a:latin typeface="Arial MT"/>
                <a:cs typeface="Arial MT"/>
              </a:rPr>
              <a:t>ct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va</a:t>
            </a:r>
            <a:r>
              <a:rPr sz="827" dirty="0">
                <a:latin typeface="Arial MT"/>
                <a:cs typeface="Arial MT"/>
              </a:rPr>
              <a:t>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on</a:t>
            </a:r>
            <a:r>
              <a:rPr sz="827" spc="-58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  I</a:t>
            </a:r>
            <a:r>
              <a:rPr sz="827" spc="4" dirty="0">
                <a:latin typeface="Arial MT"/>
                <a:cs typeface="Arial MT"/>
              </a:rPr>
              <a:t>n</a:t>
            </a:r>
            <a:r>
              <a:rPr sz="827" spc="-4" dirty="0">
                <a:latin typeface="Arial MT"/>
                <a:cs typeface="Arial MT"/>
              </a:rPr>
              <a:t>h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b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ti</a:t>
            </a:r>
            <a:r>
              <a:rPr sz="827" spc="-21" dirty="0">
                <a:latin typeface="Arial MT"/>
                <a:cs typeface="Arial MT"/>
              </a:rPr>
              <a:t>o</a:t>
            </a:r>
            <a:r>
              <a:rPr sz="827" spc="-4" dirty="0">
                <a:latin typeface="Arial MT"/>
                <a:cs typeface="Arial MT"/>
              </a:rPr>
              <a:t>n</a:t>
            </a:r>
            <a:r>
              <a:rPr sz="827" spc="-41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</a:t>
            </a:r>
            <a:endParaRPr sz="827">
              <a:latin typeface="Arial MT"/>
              <a:cs typeface="Arial M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576895" y="860103"/>
            <a:ext cx="1276879" cy="357022"/>
          </a:xfrm>
          <a:custGeom>
            <a:avLst/>
            <a:gdLst/>
            <a:ahLst/>
            <a:cxnLst/>
            <a:rect l="l" t="t" r="r" b="b"/>
            <a:pathLst>
              <a:path w="1544320" h="431800">
                <a:moveTo>
                  <a:pt x="1544320" y="0"/>
                </a:moveTo>
                <a:lnTo>
                  <a:pt x="0" y="0"/>
                </a:lnTo>
                <a:lnTo>
                  <a:pt x="0" y="431800"/>
                </a:lnTo>
                <a:lnTo>
                  <a:pt x="1544320" y="431800"/>
                </a:lnTo>
                <a:lnTo>
                  <a:pt x="1544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49" name="object 49"/>
          <p:cNvSpPr txBox="1"/>
          <p:nvPr/>
        </p:nvSpPr>
        <p:spPr>
          <a:xfrm>
            <a:off x="5576895" y="860103"/>
            <a:ext cx="1276879" cy="235869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95031" rIns="0" bIns="0" rtlCol="0">
            <a:spAutoFit/>
          </a:bodyPr>
          <a:lstStyle/>
          <a:p>
            <a:pPr marL="153830">
              <a:spcBef>
                <a:spcPts val="748"/>
              </a:spcBef>
            </a:pP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HYPOTHALAMUS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237349" y="860103"/>
            <a:ext cx="2332195" cy="357022"/>
            <a:chOff x="3915409" y="1040130"/>
            <a:chExt cx="2820670" cy="431800"/>
          </a:xfrm>
        </p:grpSpPr>
        <p:sp>
          <p:nvSpPr>
            <p:cNvPr id="51" name="object 51"/>
            <p:cNvSpPr/>
            <p:nvPr/>
          </p:nvSpPr>
          <p:spPr>
            <a:xfrm>
              <a:off x="5448299" y="1216660"/>
              <a:ext cx="1287780" cy="76200"/>
            </a:xfrm>
            <a:custGeom>
              <a:avLst/>
              <a:gdLst/>
              <a:ahLst/>
              <a:cxnLst/>
              <a:rect l="l" t="t" r="r" b="b"/>
              <a:pathLst>
                <a:path w="1287779" h="76200">
                  <a:moveTo>
                    <a:pt x="1211579" y="0"/>
                  </a:moveTo>
                  <a:lnTo>
                    <a:pt x="1211579" y="76200"/>
                  </a:lnTo>
                  <a:lnTo>
                    <a:pt x="1268729" y="47625"/>
                  </a:lnTo>
                  <a:lnTo>
                    <a:pt x="1224279" y="47625"/>
                  </a:lnTo>
                  <a:lnTo>
                    <a:pt x="1224279" y="28575"/>
                  </a:lnTo>
                  <a:lnTo>
                    <a:pt x="1268729" y="28575"/>
                  </a:lnTo>
                  <a:lnTo>
                    <a:pt x="1211579" y="0"/>
                  </a:lnTo>
                  <a:close/>
                </a:path>
                <a:path w="1287779" h="76200">
                  <a:moveTo>
                    <a:pt x="121157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1579" y="47625"/>
                  </a:lnTo>
                  <a:lnTo>
                    <a:pt x="1211579" y="28575"/>
                  </a:lnTo>
                  <a:close/>
                </a:path>
                <a:path w="1287779" h="76200">
                  <a:moveTo>
                    <a:pt x="1268729" y="28575"/>
                  </a:moveTo>
                  <a:lnTo>
                    <a:pt x="1224279" y="28575"/>
                  </a:lnTo>
                  <a:lnTo>
                    <a:pt x="1224279" y="47625"/>
                  </a:lnTo>
                  <a:lnTo>
                    <a:pt x="1268729" y="47625"/>
                  </a:lnTo>
                  <a:lnTo>
                    <a:pt x="1287779" y="38100"/>
                  </a:lnTo>
                  <a:lnTo>
                    <a:pt x="126872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2" name="object 52"/>
            <p:cNvSpPr/>
            <p:nvPr/>
          </p:nvSpPr>
          <p:spPr>
            <a:xfrm>
              <a:off x="3915409" y="1040130"/>
              <a:ext cx="1605280" cy="431800"/>
            </a:xfrm>
            <a:custGeom>
              <a:avLst/>
              <a:gdLst/>
              <a:ahLst/>
              <a:cxnLst/>
              <a:rect l="l" t="t" r="r" b="b"/>
              <a:pathLst>
                <a:path w="1605279" h="431800">
                  <a:moveTo>
                    <a:pt x="1605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605280" y="431800"/>
                  </a:lnTo>
                  <a:lnTo>
                    <a:pt x="1605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237350" y="860103"/>
            <a:ext cx="1327282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277735" marR="273009" indent="41476">
              <a:spcBef>
                <a:spcPts val="252"/>
              </a:spcBef>
            </a:pPr>
            <a:r>
              <a:rPr sz="909" b="1" spc="-12" dirty="0">
                <a:solidFill>
                  <a:srgbClr val="365F91"/>
                </a:solidFill>
                <a:latin typeface="Arial"/>
                <a:cs typeface="Arial"/>
              </a:rPr>
              <a:t>AMYGDALE, </a:t>
            </a: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r>
              <a:rPr sz="909" b="1" spc="-25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spc="-17" dirty="0">
                <a:solidFill>
                  <a:srgbClr val="365F91"/>
                </a:solidFill>
                <a:latin typeface="Arial"/>
                <a:cs typeface="Arial"/>
              </a:rPr>
              <a:t>M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410237" y="860103"/>
            <a:ext cx="1838664" cy="357022"/>
            <a:chOff x="1705610" y="1040130"/>
            <a:chExt cx="2223770" cy="431800"/>
          </a:xfrm>
        </p:grpSpPr>
        <p:sp>
          <p:nvSpPr>
            <p:cNvPr id="55" name="object 55"/>
            <p:cNvSpPr/>
            <p:nvPr/>
          </p:nvSpPr>
          <p:spPr>
            <a:xfrm>
              <a:off x="2639060" y="1216660"/>
              <a:ext cx="1290320" cy="76200"/>
            </a:xfrm>
            <a:custGeom>
              <a:avLst/>
              <a:gdLst/>
              <a:ahLst/>
              <a:cxnLst/>
              <a:rect l="l" t="t" r="r" b="b"/>
              <a:pathLst>
                <a:path w="1290320" h="76200">
                  <a:moveTo>
                    <a:pt x="1214119" y="0"/>
                  </a:moveTo>
                  <a:lnTo>
                    <a:pt x="1214119" y="76200"/>
                  </a:lnTo>
                  <a:lnTo>
                    <a:pt x="1271269" y="47625"/>
                  </a:lnTo>
                  <a:lnTo>
                    <a:pt x="1226819" y="47625"/>
                  </a:lnTo>
                  <a:lnTo>
                    <a:pt x="1226819" y="28575"/>
                  </a:lnTo>
                  <a:lnTo>
                    <a:pt x="1271269" y="28575"/>
                  </a:lnTo>
                  <a:lnTo>
                    <a:pt x="1214119" y="0"/>
                  </a:lnTo>
                  <a:close/>
                </a:path>
                <a:path w="1290320" h="76200">
                  <a:moveTo>
                    <a:pt x="121411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4119" y="47625"/>
                  </a:lnTo>
                  <a:lnTo>
                    <a:pt x="1214119" y="28575"/>
                  </a:lnTo>
                  <a:close/>
                </a:path>
                <a:path w="1290320" h="76200">
                  <a:moveTo>
                    <a:pt x="1271269" y="28575"/>
                  </a:moveTo>
                  <a:lnTo>
                    <a:pt x="1226819" y="28575"/>
                  </a:lnTo>
                  <a:lnTo>
                    <a:pt x="1226819" y="47625"/>
                  </a:lnTo>
                  <a:lnTo>
                    <a:pt x="1271269" y="47625"/>
                  </a:lnTo>
                  <a:lnTo>
                    <a:pt x="1290319" y="38100"/>
                  </a:lnTo>
                  <a:lnTo>
                    <a:pt x="127126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6" name="object 56"/>
            <p:cNvSpPr/>
            <p:nvPr/>
          </p:nvSpPr>
          <p:spPr>
            <a:xfrm>
              <a:off x="1705610" y="1040130"/>
              <a:ext cx="1224280" cy="431800"/>
            </a:xfrm>
            <a:custGeom>
              <a:avLst/>
              <a:gdLst/>
              <a:ahLst/>
              <a:cxnLst/>
              <a:rect l="l" t="t" r="r" b="b"/>
              <a:pathLst>
                <a:path w="1224280" h="431800">
                  <a:moveTo>
                    <a:pt x="1224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224280" y="431800"/>
                  </a:lnTo>
                  <a:lnTo>
                    <a:pt x="1224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410237" y="860103"/>
            <a:ext cx="1012263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107629" marR="107103" indent="151205">
              <a:spcBef>
                <a:spcPts val="252"/>
              </a:spcBef>
            </a:pP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CORTEX </a:t>
            </a:r>
            <a:r>
              <a:rPr sz="909" b="1" spc="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EF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N</a:t>
            </a:r>
            <a:r>
              <a:rPr sz="909" b="1" spc="21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endParaRPr sz="909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51432" y="574485"/>
            <a:ext cx="5565345" cy="189854"/>
          </a:xfrm>
          <a:prstGeom prst="rect">
            <a:avLst/>
          </a:prstGeom>
          <a:ln w="28575">
            <a:solidFill>
              <a:srgbClr val="2E528F"/>
            </a:solidFill>
          </a:ln>
        </p:spPr>
        <p:txBody>
          <a:bodyPr vert="horz" wrap="square" lIns="0" tIns="11551" rIns="0" bIns="0" rtlCol="0">
            <a:spAutoFit/>
          </a:bodyPr>
          <a:lstStyle/>
          <a:p>
            <a:pPr marR="14175" algn="ctr">
              <a:spcBef>
                <a:spcPts val="91"/>
              </a:spcBef>
            </a:pPr>
            <a:r>
              <a:rPr sz="1158" b="1" spc="-12" dirty="0">
                <a:solidFill>
                  <a:srgbClr val="2E5496"/>
                </a:solidFill>
                <a:latin typeface="Calibri"/>
                <a:cs typeface="Calibri"/>
              </a:rPr>
              <a:t>SYSTÈME</a:t>
            </a:r>
            <a:r>
              <a:rPr sz="1158" b="1" spc="-17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158" b="1" spc="-4" dirty="0">
                <a:solidFill>
                  <a:srgbClr val="2E5496"/>
                </a:solidFill>
                <a:latin typeface="Calibri"/>
                <a:cs typeface="Calibri"/>
              </a:rPr>
              <a:t>LIMBIQUE</a:t>
            </a:r>
            <a:endParaRPr sz="1158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15167" y="1090067"/>
            <a:ext cx="1844439" cy="2207762"/>
            <a:chOff x="6428422" y="1318260"/>
            <a:chExt cx="2230755" cy="2670175"/>
          </a:xfrm>
        </p:grpSpPr>
        <p:pic>
          <p:nvPicPr>
            <p:cNvPr id="60" name="object 6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0499" y="1318260"/>
              <a:ext cx="134620" cy="16510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442709" y="3488689"/>
              <a:ext cx="2202180" cy="485140"/>
            </a:xfrm>
            <a:custGeom>
              <a:avLst/>
              <a:gdLst/>
              <a:ahLst/>
              <a:cxnLst/>
              <a:rect l="l" t="t" r="r" b="b"/>
              <a:pathLst>
                <a:path w="2202179" h="485139">
                  <a:moveTo>
                    <a:pt x="0" y="485140"/>
                  </a:moveTo>
                  <a:lnTo>
                    <a:pt x="2202180" y="485140"/>
                  </a:lnTo>
                  <a:lnTo>
                    <a:pt x="2202180" y="0"/>
                  </a:lnTo>
                  <a:lnTo>
                    <a:pt x="0" y="0"/>
                  </a:lnTo>
                  <a:lnTo>
                    <a:pt x="0" y="485140"/>
                  </a:lnTo>
                  <a:close/>
                </a:path>
              </a:pathLst>
            </a:custGeom>
            <a:ln w="28575">
              <a:solidFill>
                <a:srgbClr val="E26C09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6215" y="4956406"/>
            <a:ext cx="2016125" cy="672042"/>
          </a:xfrm>
          <a:custGeom>
            <a:avLst/>
            <a:gdLst/>
            <a:ahLst/>
            <a:cxnLst/>
            <a:rect l="l" t="t" r="r" b="b"/>
            <a:pathLst>
              <a:path w="2438400" h="812800">
                <a:moveTo>
                  <a:pt x="2438400" y="0"/>
                </a:moveTo>
                <a:lnTo>
                  <a:pt x="0" y="0"/>
                </a:lnTo>
                <a:lnTo>
                  <a:pt x="0" y="812800"/>
                </a:lnTo>
                <a:lnTo>
                  <a:pt x="2438400" y="812800"/>
                </a:lnTo>
                <a:lnTo>
                  <a:pt x="24384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" name="object 3"/>
          <p:cNvSpPr txBox="1"/>
          <p:nvPr/>
        </p:nvSpPr>
        <p:spPr>
          <a:xfrm>
            <a:off x="4439464" y="23201"/>
            <a:ext cx="1438589" cy="31594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algn="ctr">
              <a:spcBef>
                <a:spcPts val="83"/>
              </a:spcBef>
            </a:pP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Stimulus,</a:t>
            </a:r>
            <a:r>
              <a:rPr sz="992" i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agent </a:t>
            </a:r>
            <a:r>
              <a:rPr sz="992" i="1" spc="-4" dirty="0">
                <a:solidFill>
                  <a:srgbClr val="FF0000"/>
                </a:solidFill>
                <a:latin typeface="Arial"/>
                <a:cs typeface="Arial"/>
              </a:rPr>
              <a:t>stresseur</a:t>
            </a:r>
            <a:endParaRPr sz="992">
              <a:latin typeface="Arial"/>
              <a:cs typeface="Arial"/>
            </a:endParaRPr>
          </a:p>
          <a:p>
            <a:pPr marL="525" algn="ctr"/>
            <a:r>
              <a:rPr sz="992" b="1" spc="-4" dirty="0">
                <a:solidFill>
                  <a:srgbClr val="FF0000"/>
                </a:solidFill>
                <a:latin typeface="Arial"/>
                <a:cs typeface="Arial"/>
              </a:rPr>
              <a:t>Perception</a:t>
            </a:r>
            <a:r>
              <a:rPr sz="992" b="1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992" b="1" spc="-8" dirty="0">
                <a:solidFill>
                  <a:srgbClr val="FF0000"/>
                </a:solidFill>
                <a:latin typeface="Arial"/>
                <a:cs typeface="Arial"/>
              </a:rPr>
              <a:t> stress</a:t>
            </a:r>
            <a:endParaRPr sz="992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9758" y="268600"/>
            <a:ext cx="832177" cy="542359"/>
          </a:xfrm>
          <a:custGeom>
            <a:avLst/>
            <a:gdLst/>
            <a:ahLst/>
            <a:cxnLst/>
            <a:rect l="l" t="t" r="r" b="b"/>
            <a:pathLst>
              <a:path w="1006475" h="655955">
                <a:moveTo>
                  <a:pt x="936795" y="622281"/>
                </a:moveTo>
                <a:lnTo>
                  <a:pt x="921257" y="646302"/>
                </a:lnTo>
                <a:lnTo>
                  <a:pt x="1005967" y="655700"/>
                </a:lnTo>
                <a:lnTo>
                  <a:pt x="990307" y="629157"/>
                </a:lnTo>
                <a:lnTo>
                  <a:pt x="947420" y="629157"/>
                </a:lnTo>
                <a:lnTo>
                  <a:pt x="936795" y="622281"/>
                </a:lnTo>
                <a:close/>
              </a:path>
              <a:path w="1006475" h="655955">
                <a:moveTo>
                  <a:pt x="947164" y="606250"/>
                </a:moveTo>
                <a:lnTo>
                  <a:pt x="936795" y="622281"/>
                </a:lnTo>
                <a:lnTo>
                  <a:pt x="947420" y="629157"/>
                </a:lnTo>
                <a:lnTo>
                  <a:pt x="957833" y="613155"/>
                </a:lnTo>
                <a:lnTo>
                  <a:pt x="947164" y="606250"/>
                </a:lnTo>
                <a:close/>
              </a:path>
              <a:path w="1006475" h="655955">
                <a:moveTo>
                  <a:pt x="962659" y="582294"/>
                </a:moveTo>
                <a:lnTo>
                  <a:pt x="947164" y="606250"/>
                </a:lnTo>
                <a:lnTo>
                  <a:pt x="957833" y="613155"/>
                </a:lnTo>
                <a:lnTo>
                  <a:pt x="947420" y="629157"/>
                </a:lnTo>
                <a:lnTo>
                  <a:pt x="990307" y="629157"/>
                </a:lnTo>
                <a:lnTo>
                  <a:pt x="962659" y="582294"/>
                </a:lnTo>
                <a:close/>
              </a:path>
              <a:path w="1006475" h="655955">
                <a:moveTo>
                  <a:pt x="10413" y="0"/>
                </a:moveTo>
                <a:lnTo>
                  <a:pt x="0" y="16001"/>
                </a:lnTo>
                <a:lnTo>
                  <a:pt x="936795" y="622281"/>
                </a:lnTo>
                <a:lnTo>
                  <a:pt x="947164" y="606250"/>
                </a:lnTo>
                <a:lnTo>
                  <a:pt x="104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grpSp>
        <p:nvGrpSpPr>
          <p:cNvPr id="5" name="object 5"/>
          <p:cNvGrpSpPr/>
          <p:nvPr/>
        </p:nvGrpSpPr>
        <p:grpSpPr>
          <a:xfrm>
            <a:off x="1919519" y="388203"/>
            <a:ext cx="4554657" cy="3696754"/>
            <a:chOff x="2321560" y="469391"/>
            <a:chExt cx="5508625" cy="4471035"/>
          </a:xfrm>
        </p:grpSpPr>
        <p:sp>
          <p:nvSpPr>
            <p:cNvPr id="6" name="object 6"/>
            <p:cNvSpPr/>
            <p:nvPr/>
          </p:nvSpPr>
          <p:spPr>
            <a:xfrm>
              <a:off x="3648710" y="469391"/>
              <a:ext cx="3750945" cy="2961005"/>
            </a:xfrm>
            <a:custGeom>
              <a:avLst/>
              <a:gdLst/>
              <a:ahLst/>
              <a:cxnLst/>
              <a:rect l="l" t="t" r="r" b="b"/>
              <a:pathLst>
                <a:path w="3750945" h="2961004">
                  <a:moveTo>
                    <a:pt x="2236470" y="16256"/>
                  </a:moveTo>
                  <a:lnTo>
                    <a:pt x="2226310" y="0"/>
                  </a:lnTo>
                  <a:lnTo>
                    <a:pt x="1427302" y="500634"/>
                  </a:lnTo>
                  <a:lnTo>
                    <a:pt x="1412113" y="476377"/>
                  </a:lnTo>
                  <a:lnTo>
                    <a:pt x="1367790" y="549148"/>
                  </a:lnTo>
                  <a:lnTo>
                    <a:pt x="1452626" y="541020"/>
                  </a:lnTo>
                  <a:lnTo>
                    <a:pt x="1441640" y="523494"/>
                  </a:lnTo>
                  <a:lnTo>
                    <a:pt x="1437424" y="516788"/>
                  </a:lnTo>
                  <a:lnTo>
                    <a:pt x="2236470" y="16256"/>
                  </a:lnTo>
                  <a:close/>
                </a:path>
                <a:path w="3750945" h="2961004">
                  <a:moveTo>
                    <a:pt x="3750691" y="956691"/>
                  </a:moveTo>
                  <a:lnTo>
                    <a:pt x="3737229" y="931545"/>
                  </a:lnTo>
                  <a:lnTo>
                    <a:pt x="68656" y="2907652"/>
                  </a:lnTo>
                  <a:lnTo>
                    <a:pt x="55118" y="2882519"/>
                  </a:lnTo>
                  <a:lnTo>
                    <a:pt x="0" y="2960878"/>
                  </a:lnTo>
                  <a:lnTo>
                    <a:pt x="95758" y="2957957"/>
                  </a:lnTo>
                  <a:lnTo>
                    <a:pt x="85826" y="2939542"/>
                  </a:lnTo>
                  <a:lnTo>
                    <a:pt x="82181" y="2932773"/>
                  </a:lnTo>
                  <a:lnTo>
                    <a:pt x="3750691" y="95669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7" name="object 7"/>
            <p:cNvSpPr/>
            <p:nvPr/>
          </p:nvSpPr>
          <p:spPr>
            <a:xfrm>
              <a:off x="7503668" y="1450339"/>
              <a:ext cx="76200" cy="792480"/>
            </a:xfrm>
            <a:custGeom>
              <a:avLst/>
              <a:gdLst/>
              <a:ahLst/>
              <a:cxnLst/>
              <a:rect l="l" t="t" r="r" b="b"/>
              <a:pathLst>
                <a:path w="76200" h="792480">
                  <a:moveTo>
                    <a:pt x="0" y="716026"/>
                  </a:moveTo>
                  <a:lnTo>
                    <a:pt x="37591" y="792480"/>
                  </a:lnTo>
                  <a:lnTo>
                    <a:pt x="69872" y="728980"/>
                  </a:lnTo>
                  <a:lnTo>
                    <a:pt x="28448" y="728980"/>
                  </a:lnTo>
                  <a:lnTo>
                    <a:pt x="28530" y="716216"/>
                  </a:lnTo>
                  <a:lnTo>
                    <a:pt x="0" y="716026"/>
                  </a:lnTo>
                  <a:close/>
                </a:path>
                <a:path w="76200" h="792480">
                  <a:moveTo>
                    <a:pt x="28530" y="716216"/>
                  </a:moveTo>
                  <a:lnTo>
                    <a:pt x="28448" y="728980"/>
                  </a:lnTo>
                  <a:lnTo>
                    <a:pt x="47498" y="728980"/>
                  </a:lnTo>
                  <a:lnTo>
                    <a:pt x="47579" y="716343"/>
                  </a:lnTo>
                  <a:lnTo>
                    <a:pt x="28530" y="716216"/>
                  </a:lnTo>
                  <a:close/>
                </a:path>
                <a:path w="76200" h="792480">
                  <a:moveTo>
                    <a:pt x="47579" y="716343"/>
                  </a:moveTo>
                  <a:lnTo>
                    <a:pt x="47498" y="728980"/>
                  </a:lnTo>
                  <a:lnTo>
                    <a:pt x="69872" y="728980"/>
                  </a:lnTo>
                  <a:lnTo>
                    <a:pt x="76200" y="716534"/>
                  </a:lnTo>
                  <a:lnTo>
                    <a:pt x="47579" y="716343"/>
                  </a:lnTo>
                  <a:close/>
                </a:path>
                <a:path w="76200" h="792480">
                  <a:moveTo>
                    <a:pt x="52197" y="0"/>
                  </a:moveTo>
                  <a:lnTo>
                    <a:pt x="33147" y="0"/>
                  </a:lnTo>
                  <a:lnTo>
                    <a:pt x="28530" y="716216"/>
                  </a:lnTo>
                  <a:lnTo>
                    <a:pt x="47579" y="716343"/>
                  </a:lnTo>
                  <a:lnTo>
                    <a:pt x="521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8" name="object 8"/>
            <p:cNvSpPr/>
            <p:nvPr/>
          </p:nvSpPr>
          <p:spPr>
            <a:xfrm>
              <a:off x="7176769" y="1741169"/>
              <a:ext cx="650240" cy="307340"/>
            </a:xfrm>
            <a:custGeom>
              <a:avLst/>
              <a:gdLst/>
              <a:ahLst/>
              <a:cxnLst/>
              <a:rect l="l" t="t" r="r" b="b"/>
              <a:pathLst>
                <a:path w="650240" h="307339">
                  <a:moveTo>
                    <a:pt x="650240" y="0"/>
                  </a:moveTo>
                  <a:lnTo>
                    <a:pt x="0" y="0"/>
                  </a:lnTo>
                  <a:lnTo>
                    <a:pt x="0" y="307339"/>
                  </a:lnTo>
                  <a:lnTo>
                    <a:pt x="650240" y="307339"/>
                  </a:lnTo>
                  <a:lnTo>
                    <a:pt x="650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9" name="object 9"/>
            <p:cNvSpPr/>
            <p:nvPr/>
          </p:nvSpPr>
          <p:spPr>
            <a:xfrm>
              <a:off x="7176769" y="1741169"/>
              <a:ext cx="650240" cy="307340"/>
            </a:xfrm>
            <a:custGeom>
              <a:avLst/>
              <a:gdLst/>
              <a:ahLst/>
              <a:cxnLst/>
              <a:rect l="l" t="t" r="r" b="b"/>
              <a:pathLst>
                <a:path w="650240" h="307339">
                  <a:moveTo>
                    <a:pt x="0" y="307339"/>
                  </a:moveTo>
                  <a:lnTo>
                    <a:pt x="650240" y="307339"/>
                  </a:lnTo>
                  <a:lnTo>
                    <a:pt x="650240" y="0"/>
                  </a:lnTo>
                  <a:lnTo>
                    <a:pt x="0" y="0"/>
                  </a:lnTo>
                  <a:lnTo>
                    <a:pt x="0" y="307339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2321560" y="2532379"/>
              <a:ext cx="5252720" cy="2407920"/>
            </a:xfrm>
            <a:custGeom>
              <a:avLst/>
              <a:gdLst/>
              <a:ahLst/>
              <a:cxnLst/>
              <a:rect l="l" t="t" r="r" b="b"/>
              <a:pathLst>
                <a:path w="5252720" h="2407920">
                  <a:moveTo>
                    <a:pt x="861441" y="1054239"/>
                  </a:moveTo>
                  <a:lnTo>
                    <a:pt x="845439" y="1043813"/>
                  </a:lnTo>
                  <a:lnTo>
                    <a:pt x="33477" y="2298154"/>
                  </a:lnTo>
                  <a:lnTo>
                    <a:pt x="9398" y="2282571"/>
                  </a:lnTo>
                  <a:lnTo>
                    <a:pt x="0" y="2367280"/>
                  </a:lnTo>
                  <a:lnTo>
                    <a:pt x="73406" y="2323973"/>
                  </a:lnTo>
                  <a:lnTo>
                    <a:pt x="65938" y="2319147"/>
                  </a:lnTo>
                  <a:lnTo>
                    <a:pt x="49441" y="2308479"/>
                  </a:lnTo>
                  <a:lnTo>
                    <a:pt x="861441" y="1054239"/>
                  </a:lnTo>
                  <a:close/>
                </a:path>
                <a:path w="5252720" h="2407920">
                  <a:moveTo>
                    <a:pt x="1278255" y="2324354"/>
                  </a:moveTo>
                  <a:lnTo>
                    <a:pt x="1249641" y="2324176"/>
                  </a:lnTo>
                  <a:lnTo>
                    <a:pt x="1249641" y="2324036"/>
                  </a:lnTo>
                  <a:lnTo>
                    <a:pt x="1259205" y="1084707"/>
                  </a:lnTo>
                  <a:lnTo>
                    <a:pt x="1240155" y="1084453"/>
                  </a:lnTo>
                  <a:lnTo>
                    <a:pt x="1230591" y="2324036"/>
                  </a:lnTo>
                  <a:lnTo>
                    <a:pt x="1230503" y="2336673"/>
                  </a:lnTo>
                  <a:lnTo>
                    <a:pt x="1230591" y="2324036"/>
                  </a:lnTo>
                  <a:lnTo>
                    <a:pt x="1202055" y="2323846"/>
                  </a:lnTo>
                  <a:lnTo>
                    <a:pt x="1239520" y="2400300"/>
                  </a:lnTo>
                  <a:lnTo>
                    <a:pt x="1271841" y="2336927"/>
                  </a:lnTo>
                  <a:lnTo>
                    <a:pt x="1278255" y="2324354"/>
                  </a:lnTo>
                  <a:close/>
                </a:path>
                <a:path w="5252720" h="2407920">
                  <a:moveTo>
                    <a:pt x="2773680" y="2407920"/>
                  </a:moveTo>
                  <a:lnTo>
                    <a:pt x="2762173" y="2367407"/>
                  </a:lnTo>
                  <a:lnTo>
                    <a:pt x="2750439" y="2326005"/>
                  </a:lnTo>
                  <a:lnTo>
                    <a:pt x="2729344" y="2345245"/>
                  </a:lnTo>
                  <a:lnTo>
                    <a:pt x="1569085" y="1073023"/>
                  </a:lnTo>
                  <a:lnTo>
                    <a:pt x="1555115" y="1085977"/>
                  </a:lnTo>
                  <a:lnTo>
                    <a:pt x="2715323" y="2358021"/>
                  </a:lnTo>
                  <a:lnTo>
                    <a:pt x="2694178" y="2377313"/>
                  </a:lnTo>
                  <a:lnTo>
                    <a:pt x="2773680" y="2407920"/>
                  </a:lnTo>
                  <a:close/>
                </a:path>
                <a:path w="5252720" h="2407920">
                  <a:moveTo>
                    <a:pt x="5252720" y="858520"/>
                  </a:moveTo>
                  <a:lnTo>
                    <a:pt x="5224145" y="858520"/>
                  </a:lnTo>
                  <a:lnTo>
                    <a:pt x="5224145" y="0"/>
                  </a:lnTo>
                  <a:lnTo>
                    <a:pt x="5205095" y="0"/>
                  </a:lnTo>
                  <a:lnTo>
                    <a:pt x="5205095" y="858520"/>
                  </a:lnTo>
                  <a:lnTo>
                    <a:pt x="5176520" y="858520"/>
                  </a:lnTo>
                  <a:lnTo>
                    <a:pt x="5214620" y="934720"/>
                  </a:lnTo>
                  <a:lnTo>
                    <a:pt x="5246370" y="871220"/>
                  </a:lnTo>
                  <a:lnTo>
                    <a:pt x="5252720" y="8585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031364" y="1462315"/>
            <a:ext cx="342321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CRH</a:t>
            </a:r>
            <a:endParaRPr sz="1158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828385" y="2270865"/>
            <a:ext cx="803300" cy="284568"/>
            <a:chOff x="7049134" y="2746375"/>
            <a:chExt cx="971550" cy="344170"/>
          </a:xfrm>
        </p:grpSpPr>
        <p:sp>
          <p:nvSpPr>
            <p:cNvPr id="13" name="object 13"/>
            <p:cNvSpPr/>
            <p:nvPr/>
          </p:nvSpPr>
          <p:spPr>
            <a:xfrm>
              <a:off x="7052309" y="2749550"/>
              <a:ext cx="965200" cy="337820"/>
            </a:xfrm>
            <a:custGeom>
              <a:avLst/>
              <a:gdLst/>
              <a:ahLst/>
              <a:cxnLst/>
              <a:rect l="l" t="t" r="r" b="b"/>
              <a:pathLst>
                <a:path w="965200" h="337819">
                  <a:moveTo>
                    <a:pt x="965200" y="0"/>
                  </a:moveTo>
                  <a:lnTo>
                    <a:pt x="0" y="0"/>
                  </a:lnTo>
                  <a:lnTo>
                    <a:pt x="0" y="337820"/>
                  </a:lnTo>
                  <a:lnTo>
                    <a:pt x="965200" y="337820"/>
                  </a:lnTo>
                  <a:lnTo>
                    <a:pt x="96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7052309" y="2749550"/>
              <a:ext cx="965200" cy="337820"/>
            </a:xfrm>
            <a:custGeom>
              <a:avLst/>
              <a:gdLst/>
              <a:ahLst/>
              <a:cxnLst/>
              <a:rect l="l" t="t" r="r" b="b"/>
              <a:pathLst>
                <a:path w="965200" h="337819">
                  <a:moveTo>
                    <a:pt x="0" y="337820"/>
                  </a:moveTo>
                  <a:lnTo>
                    <a:pt x="965200" y="337820"/>
                  </a:lnTo>
                  <a:lnTo>
                    <a:pt x="965200" y="0"/>
                  </a:lnTo>
                  <a:lnTo>
                    <a:pt x="0" y="0"/>
                  </a:lnTo>
                  <a:lnTo>
                    <a:pt x="0" y="33782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013722" y="2296066"/>
            <a:ext cx="431577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ACT</a:t>
            </a:r>
            <a:r>
              <a:rPr sz="1158" b="1" i="1" u="sng" spc="-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</a:t>
            </a:r>
            <a:endParaRPr sz="1158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3075" y="2711367"/>
            <a:ext cx="136508" cy="126008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2003524" y="267550"/>
            <a:ext cx="4420774" cy="3556571"/>
            <a:chOff x="2423160" y="323468"/>
            <a:chExt cx="5346700" cy="4301490"/>
          </a:xfrm>
        </p:grpSpPr>
        <p:sp>
          <p:nvSpPr>
            <p:cNvPr id="18" name="object 18"/>
            <p:cNvSpPr/>
            <p:nvPr/>
          </p:nvSpPr>
          <p:spPr>
            <a:xfrm>
              <a:off x="2423160" y="323468"/>
              <a:ext cx="2811780" cy="677545"/>
            </a:xfrm>
            <a:custGeom>
              <a:avLst/>
              <a:gdLst/>
              <a:ahLst/>
              <a:cxnLst/>
              <a:rect l="l" t="t" r="r" b="b"/>
              <a:pathLst>
                <a:path w="2811779" h="677544">
                  <a:moveTo>
                    <a:pt x="65658" y="602741"/>
                  </a:moveTo>
                  <a:lnTo>
                    <a:pt x="0" y="656970"/>
                  </a:lnTo>
                  <a:lnTo>
                    <a:pt x="82803" y="677036"/>
                  </a:lnTo>
                  <a:lnTo>
                    <a:pt x="77030" y="652017"/>
                  </a:lnTo>
                  <a:lnTo>
                    <a:pt x="64007" y="652017"/>
                  </a:lnTo>
                  <a:lnTo>
                    <a:pt x="59689" y="633476"/>
                  </a:lnTo>
                  <a:lnTo>
                    <a:pt x="72091" y="630616"/>
                  </a:lnTo>
                  <a:lnTo>
                    <a:pt x="65658" y="602741"/>
                  </a:lnTo>
                  <a:close/>
                </a:path>
                <a:path w="2811779" h="677544">
                  <a:moveTo>
                    <a:pt x="72091" y="630616"/>
                  </a:moveTo>
                  <a:lnTo>
                    <a:pt x="59689" y="633476"/>
                  </a:lnTo>
                  <a:lnTo>
                    <a:pt x="64007" y="652017"/>
                  </a:lnTo>
                  <a:lnTo>
                    <a:pt x="76372" y="649167"/>
                  </a:lnTo>
                  <a:lnTo>
                    <a:pt x="72091" y="630616"/>
                  </a:lnTo>
                  <a:close/>
                </a:path>
                <a:path w="2811779" h="677544">
                  <a:moveTo>
                    <a:pt x="76372" y="649167"/>
                  </a:moveTo>
                  <a:lnTo>
                    <a:pt x="64007" y="652017"/>
                  </a:lnTo>
                  <a:lnTo>
                    <a:pt x="77030" y="652017"/>
                  </a:lnTo>
                  <a:lnTo>
                    <a:pt x="76372" y="649167"/>
                  </a:lnTo>
                  <a:close/>
                </a:path>
                <a:path w="2811779" h="677544">
                  <a:moveTo>
                    <a:pt x="2807080" y="0"/>
                  </a:moveTo>
                  <a:lnTo>
                    <a:pt x="72091" y="630616"/>
                  </a:lnTo>
                  <a:lnTo>
                    <a:pt x="76372" y="649167"/>
                  </a:lnTo>
                  <a:lnTo>
                    <a:pt x="2811399" y="18541"/>
                  </a:lnTo>
                  <a:lnTo>
                    <a:pt x="28070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3480" y="1318260"/>
              <a:ext cx="137160" cy="1651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611110" y="2061209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152400" y="67310"/>
                  </a:moveTo>
                  <a:lnTo>
                    <a:pt x="85725" y="67310"/>
                  </a:lnTo>
                  <a:lnTo>
                    <a:pt x="85725" y="0"/>
                  </a:lnTo>
                  <a:lnTo>
                    <a:pt x="66675" y="0"/>
                  </a:lnTo>
                  <a:lnTo>
                    <a:pt x="66675" y="6731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66675" y="76200"/>
                  </a:lnTo>
                  <a:lnTo>
                    <a:pt x="66675" y="142240"/>
                  </a:lnTo>
                  <a:lnTo>
                    <a:pt x="85725" y="142240"/>
                  </a:lnTo>
                  <a:lnTo>
                    <a:pt x="85725" y="76200"/>
                  </a:lnTo>
                  <a:lnTo>
                    <a:pt x="152400" y="76200"/>
                  </a:lnTo>
                  <a:lnTo>
                    <a:pt x="152400" y="67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7611110" y="2061210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0" y="66675"/>
                  </a:moveTo>
                  <a:lnTo>
                    <a:pt x="66675" y="66675"/>
                  </a:lnTo>
                  <a:lnTo>
                    <a:pt x="66675" y="0"/>
                  </a:lnTo>
                  <a:lnTo>
                    <a:pt x="85725" y="0"/>
                  </a:lnTo>
                  <a:lnTo>
                    <a:pt x="85725" y="66675"/>
                  </a:lnTo>
                  <a:lnTo>
                    <a:pt x="152400" y="66675"/>
                  </a:lnTo>
                  <a:lnTo>
                    <a:pt x="152400" y="75564"/>
                  </a:lnTo>
                  <a:lnTo>
                    <a:pt x="85725" y="75564"/>
                  </a:lnTo>
                  <a:lnTo>
                    <a:pt x="85725" y="142239"/>
                  </a:lnTo>
                  <a:lnTo>
                    <a:pt x="66675" y="142239"/>
                  </a:lnTo>
                  <a:lnTo>
                    <a:pt x="66675" y="75564"/>
                  </a:lnTo>
                  <a:lnTo>
                    <a:pt x="0" y="75564"/>
                  </a:lnTo>
                  <a:lnTo>
                    <a:pt x="0" y="6667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2589530" y="4276090"/>
              <a:ext cx="1925320" cy="345440"/>
            </a:xfrm>
            <a:custGeom>
              <a:avLst/>
              <a:gdLst/>
              <a:ahLst/>
              <a:cxnLst/>
              <a:rect l="l" t="t" r="r" b="b"/>
              <a:pathLst>
                <a:path w="1925320" h="345439">
                  <a:moveTo>
                    <a:pt x="1925320" y="0"/>
                  </a:moveTo>
                  <a:lnTo>
                    <a:pt x="0" y="0"/>
                  </a:lnTo>
                  <a:lnTo>
                    <a:pt x="0" y="345439"/>
                  </a:lnTo>
                  <a:lnTo>
                    <a:pt x="1925320" y="345439"/>
                  </a:lnTo>
                  <a:lnTo>
                    <a:pt x="1925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2589530" y="4276090"/>
              <a:ext cx="1925320" cy="345440"/>
            </a:xfrm>
            <a:custGeom>
              <a:avLst/>
              <a:gdLst/>
              <a:ahLst/>
              <a:cxnLst/>
              <a:rect l="l" t="t" r="r" b="b"/>
              <a:pathLst>
                <a:path w="1925320" h="345439">
                  <a:moveTo>
                    <a:pt x="0" y="345439"/>
                  </a:moveTo>
                  <a:lnTo>
                    <a:pt x="1925320" y="345439"/>
                  </a:lnTo>
                  <a:lnTo>
                    <a:pt x="1925320" y="0"/>
                  </a:lnTo>
                  <a:lnTo>
                    <a:pt x="0" y="0"/>
                  </a:lnTo>
                  <a:lnTo>
                    <a:pt x="0" y="345439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43691" y="1370434"/>
            <a:ext cx="798575" cy="468549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R="4200" algn="r">
              <a:spcBef>
                <a:spcPts val="83"/>
              </a:spcBef>
            </a:pPr>
            <a:r>
              <a:rPr sz="1488" b="1" i="1" spc="-8" dirty="0">
                <a:latin typeface="Arial"/>
                <a:cs typeface="Arial"/>
              </a:rPr>
              <a:t>Phase</a:t>
            </a:r>
            <a:endParaRPr sz="1488">
              <a:latin typeface="Arial"/>
              <a:cs typeface="Arial"/>
            </a:endParaRPr>
          </a:p>
          <a:p>
            <a:pPr marR="4200" algn="r"/>
            <a:r>
              <a:rPr sz="1488" b="1" i="1" spc="-4" dirty="0">
                <a:latin typeface="Arial"/>
                <a:cs typeface="Arial"/>
              </a:rPr>
              <a:t>d’alarme</a:t>
            </a:r>
            <a:endParaRPr sz="1488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68681" y="1250936"/>
            <a:ext cx="956609" cy="468549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63002">
              <a:spcBef>
                <a:spcPts val="83"/>
              </a:spcBef>
            </a:pPr>
            <a:r>
              <a:rPr sz="1488" b="1" i="1" spc="-4" dirty="0">
                <a:latin typeface="Arial"/>
                <a:cs typeface="Arial"/>
              </a:rPr>
              <a:t>Phase</a:t>
            </a:r>
            <a:r>
              <a:rPr sz="1488" b="1" i="1" spc="-41" dirty="0">
                <a:latin typeface="Arial"/>
                <a:cs typeface="Arial"/>
              </a:rPr>
              <a:t> </a:t>
            </a:r>
            <a:r>
              <a:rPr sz="1488" b="1" i="1" spc="-4" dirty="0">
                <a:latin typeface="Arial"/>
                <a:cs typeface="Arial"/>
              </a:rPr>
              <a:t>de</a:t>
            </a:r>
            <a:endParaRPr sz="1488">
              <a:latin typeface="Arial"/>
              <a:cs typeface="Arial"/>
            </a:endParaRPr>
          </a:p>
          <a:p>
            <a:pPr marL="10500"/>
            <a:r>
              <a:rPr sz="1488" b="1" i="1" spc="-4" dirty="0">
                <a:latin typeface="Arial"/>
                <a:cs typeface="Arial"/>
              </a:rPr>
              <a:t>résistance</a:t>
            </a:r>
            <a:endParaRPr sz="1488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85244" y="5450986"/>
            <a:ext cx="1915319" cy="15051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SCHEMA</a:t>
            </a:r>
            <a:r>
              <a:rPr sz="909" b="1" u="sng" spc="-1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1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BILAN</a:t>
            </a:r>
            <a:r>
              <a:rPr sz="909" b="1" u="sng" spc="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909" b="1" u="sng" spc="-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STRESS</a:t>
            </a:r>
            <a:r>
              <a:rPr sz="909" b="1" u="sng" spc="-4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2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AIGU</a:t>
            </a:r>
            <a:endParaRPr sz="909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45147" y="3559295"/>
            <a:ext cx="780723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spc="-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Adrénaline</a:t>
            </a:r>
            <a:endParaRPr sz="1158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01985" y="2884628"/>
            <a:ext cx="1707406" cy="401125"/>
          </a:xfrm>
          <a:custGeom>
            <a:avLst/>
            <a:gdLst/>
            <a:ahLst/>
            <a:cxnLst/>
            <a:rect l="l" t="t" r="r" b="b"/>
            <a:pathLst>
              <a:path w="2065020" h="485139">
                <a:moveTo>
                  <a:pt x="2065019" y="0"/>
                </a:moveTo>
                <a:lnTo>
                  <a:pt x="0" y="0"/>
                </a:lnTo>
                <a:lnTo>
                  <a:pt x="0" y="485140"/>
                </a:lnTo>
                <a:lnTo>
                  <a:pt x="2065019" y="485140"/>
                </a:lnTo>
                <a:lnTo>
                  <a:pt x="2065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9" name="object 29"/>
          <p:cNvSpPr txBox="1"/>
          <p:nvPr/>
        </p:nvSpPr>
        <p:spPr>
          <a:xfrm>
            <a:off x="2201985" y="2884628"/>
            <a:ext cx="1707406" cy="16853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28352" rIns="0" bIns="0" rtlCol="0">
            <a:spAutoFit/>
          </a:bodyPr>
          <a:lstStyle/>
          <a:p>
            <a:pPr marL="142805">
              <a:spcBef>
                <a:spcPts val="223"/>
              </a:spcBef>
            </a:pP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GLANDE</a:t>
            </a:r>
            <a:r>
              <a:rPr sz="909" b="1" spc="-25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MEDULOSURRENALE</a:t>
            </a:r>
            <a:endParaRPr sz="909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614698" y="1855564"/>
            <a:ext cx="1276879" cy="298218"/>
          </a:xfrm>
          <a:custGeom>
            <a:avLst/>
            <a:gdLst/>
            <a:ahLst/>
            <a:cxnLst/>
            <a:rect l="l" t="t" r="r" b="b"/>
            <a:pathLst>
              <a:path w="1544320" h="360680">
                <a:moveTo>
                  <a:pt x="1544320" y="0"/>
                </a:moveTo>
                <a:lnTo>
                  <a:pt x="0" y="0"/>
                </a:lnTo>
                <a:lnTo>
                  <a:pt x="0" y="360679"/>
                </a:lnTo>
                <a:lnTo>
                  <a:pt x="1544320" y="360679"/>
                </a:lnTo>
                <a:lnTo>
                  <a:pt x="1544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1" name="object 31"/>
          <p:cNvSpPr txBox="1"/>
          <p:nvPr/>
        </p:nvSpPr>
        <p:spPr>
          <a:xfrm>
            <a:off x="5614698" y="1855564"/>
            <a:ext cx="1276879" cy="220494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79805" rIns="0" bIns="0" rtlCol="0">
            <a:spAutoFit/>
          </a:bodyPr>
          <a:lstStyle/>
          <a:p>
            <a:pPr marL="347036">
              <a:spcBef>
                <a:spcPts val="628"/>
              </a:spcBef>
            </a:pPr>
            <a:r>
              <a:rPr sz="909" b="1" spc="-4" dirty="0">
                <a:solidFill>
                  <a:srgbClr val="2E5496"/>
                </a:solidFill>
                <a:latin typeface="Calibri"/>
                <a:cs typeface="Calibri"/>
              </a:rPr>
              <a:t>HYPOPHYSE</a:t>
            </a:r>
            <a:endParaRPr sz="909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240875" y="4155207"/>
            <a:ext cx="1598198" cy="235215"/>
          </a:xfrm>
          <a:custGeom>
            <a:avLst/>
            <a:gdLst/>
            <a:ahLst/>
            <a:cxnLst/>
            <a:rect l="l" t="t" r="r" b="b"/>
            <a:pathLst>
              <a:path w="1932940" h="284479">
                <a:moveTo>
                  <a:pt x="0" y="284480"/>
                </a:moveTo>
                <a:lnTo>
                  <a:pt x="1932939" y="284480"/>
                </a:lnTo>
                <a:lnTo>
                  <a:pt x="1932939" y="0"/>
                </a:lnTo>
                <a:lnTo>
                  <a:pt x="0" y="0"/>
                </a:lnTo>
                <a:lnTo>
                  <a:pt x="0" y="284480"/>
                </a:lnTo>
                <a:close/>
              </a:path>
            </a:pathLst>
          </a:custGeom>
          <a:ln w="2857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3" name="object 33"/>
          <p:cNvSpPr txBox="1"/>
          <p:nvPr/>
        </p:nvSpPr>
        <p:spPr>
          <a:xfrm>
            <a:off x="3989197" y="4161507"/>
            <a:ext cx="856852" cy="17490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4652" rIns="0" bIns="0" rtlCol="0">
            <a:spAutoFit/>
          </a:bodyPr>
          <a:lstStyle/>
          <a:p>
            <a:pPr algn="ctr">
              <a:spcBef>
                <a:spcPts val="273"/>
              </a:spcBef>
            </a:pPr>
            <a:r>
              <a:rPr sz="909" b="1" spc="-8" dirty="0">
                <a:solidFill>
                  <a:srgbClr val="00AF50"/>
                </a:solidFill>
                <a:latin typeface="Arial"/>
                <a:cs typeface="Arial"/>
              </a:rPr>
              <a:t>FOIE</a:t>
            </a:r>
            <a:endParaRPr sz="909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85015" y="4161507"/>
            <a:ext cx="898856" cy="17490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4652" rIns="0" bIns="0" rtlCol="0">
            <a:spAutoFit/>
          </a:bodyPr>
          <a:lstStyle/>
          <a:p>
            <a:pPr marL="237833">
              <a:spcBef>
                <a:spcPts val="273"/>
              </a:spcBef>
            </a:pPr>
            <a:r>
              <a:rPr sz="909" b="1" dirty="0">
                <a:solidFill>
                  <a:srgbClr val="00AF50"/>
                </a:solidFill>
                <a:latin typeface="Arial"/>
                <a:cs typeface="Arial"/>
              </a:rPr>
              <a:t>COEUR</a:t>
            </a:r>
            <a:endParaRPr sz="909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69040" y="4146806"/>
            <a:ext cx="913557" cy="17384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3602" rIns="0" bIns="0" rtlCol="0">
            <a:spAutoFit/>
          </a:bodyPr>
          <a:lstStyle/>
          <a:p>
            <a:pPr marL="194257">
              <a:spcBef>
                <a:spcPts val="265"/>
              </a:spcBef>
            </a:pPr>
            <a:r>
              <a:rPr sz="909" b="1" dirty="0">
                <a:solidFill>
                  <a:srgbClr val="00AF50"/>
                </a:solidFill>
                <a:latin typeface="Arial"/>
                <a:cs typeface="Arial"/>
              </a:rPr>
              <a:t>POUMON</a:t>
            </a:r>
            <a:endParaRPr sz="909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28088" y="4443975"/>
            <a:ext cx="913557" cy="314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marL="75603" marR="152255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33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Fréquence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8" dirty="0">
                <a:latin typeface="Arial MT"/>
                <a:cs typeface="Arial MT"/>
              </a:rPr>
              <a:t>ventilatoire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62159" y="4443975"/>
            <a:ext cx="1119369" cy="45419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marL="218407" marR="215257" algn="ctr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33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Fréquence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cardiaque</a:t>
            </a:r>
            <a:endParaRPr sz="909">
              <a:latin typeface="Arial MT"/>
              <a:cs typeface="Arial MT"/>
            </a:endParaRPr>
          </a:p>
          <a:p>
            <a:pPr algn="ctr">
              <a:spcBef>
                <a:spcPts val="4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8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Débit</a:t>
            </a:r>
            <a:r>
              <a:rPr sz="909" spc="-25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sanguin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45338" y="4443974"/>
            <a:ext cx="1194974" cy="59410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algn="ctr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4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Glycogénolyse</a:t>
            </a:r>
            <a:endParaRPr sz="909">
              <a:latin typeface="Arial MT"/>
              <a:cs typeface="Arial MT"/>
            </a:endParaRPr>
          </a:p>
          <a:p>
            <a:pPr marL="3150" algn="ctr"/>
            <a:r>
              <a:rPr sz="909" dirty="0">
                <a:latin typeface="Wingdings"/>
                <a:cs typeface="Wingdings"/>
              </a:rPr>
              <a:t></a:t>
            </a:r>
            <a:r>
              <a:rPr sz="909" spc="-4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Néoglucogénèse</a:t>
            </a:r>
            <a:endParaRPr sz="909">
              <a:latin typeface="Arial MT"/>
              <a:cs typeface="Arial MT"/>
            </a:endParaRPr>
          </a:p>
          <a:p>
            <a:pPr marL="204232" marR="195831" algn="ctr">
              <a:spcBef>
                <a:spcPts val="4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12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Libération</a:t>
            </a:r>
            <a:r>
              <a:rPr sz="909" spc="-37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de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glucose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451938" y="4464976"/>
            <a:ext cx="1119369" cy="804349"/>
          </a:xfrm>
          <a:custGeom>
            <a:avLst/>
            <a:gdLst/>
            <a:ahLst/>
            <a:cxnLst/>
            <a:rect l="l" t="t" r="r" b="b"/>
            <a:pathLst>
              <a:path w="1353820" h="972820">
                <a:moveTo>
                  <a:pt x="0" y="972820"/>
                </a:moveTo>
                <a:lnTo>
                  <a:pt x="1353820" y="972820"/>
                </a:lnTo>
                <a:lnTo>
                  <a:pt x="135382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grpSp>
        <p:nvGrpSpPr>
          <p:cNvPr id="40" name="object 40"/>
          <p:cNvGrpSpPr/>
          <p:nvPr/>
        </p:nvGrpSpPr>
        <p:grpSpPr>
          <a:xfrm>
            <a:off x="1703205" y="3902141"/>
            <a:ext cx="136508" cy="128108"/>
            <a:chOff x="2059939" y="4719320"/>
            <a:chExt cx="165100" cy="154940"/>
          </a:xfrm>
        </p:grpSpPr>
        <p:sp>
          <p:nvSpPr>
            <p:cNvPr id="41" name="object 41"/>
            <p:cNvSpPr/>
            <p:nvPr/>
          </p:nvSpPr>
          <p:spPr>
            <a:xfrm>
              <a:off x="2066290" y="4725669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152400" y="67310"/>
                  </a:moveTo>
                  <a:lnTo>
                    <a:pt x="85725" y="67310"/>
                  </a:lnTo>
                  <a:lnTo>
                    <a:pt x="85725" y="0"/>
                  </a:lnTo>
                  <a:lnTo>
                    <a:pt x="66675" y="0"/>
                  </a:lnTo>
                  <a:lnTo>
                    <a:pt x="66675" y="6731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66675" y="76200"/>
                  </a:lnTo>
                  <a:lnTo>
                    <a:pt x="66675" y="142240"/>
                  </a:lnTo>
                  <a:lnTo>
                    <a:pt x="85725" y="142240"/>
                  </a:lnTo>
                  <a:lnTo>
                    <a:pt x="85725" y="76200"/>
                  </a:lnTo>
                  <a:lnTo>
                    <a:pt x="152400" y="76200"/>
                  </a:lnTo>
                  <a:lnTo>
                    <a:pt x="152400" y="67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2066289" y="4725670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0" y="66674"/>
                  </a:moveTo>
                  <a:lnTo>
                    <a:pt x="66675" y="66674"/>
                  </a:lnTo>
                  <a:lnTo>
                    <a:pt x="66675" y="0"/>
                  </a:lnTo>
                  <a:lnTo>
                    <a:pt x="85725" y="0"/>
                  </a:lnTo>
                  <a:lnTo>
                    <a:pt x="85725" y="66674"/>
                  </a:lnTo>
                  <a:lnTo>
                    <a:pt x="152400" y="66674"/>
                  </a:lnTo>
                  <a:lnTo>
                    <a:pt x="152400" y="75564"/>
                  </a:lnTo>
                  <a:lnTo>
                    <a:pt x="85725" y="75564"/>
                  </a:lnTo>
                  <a:lnTo>
                    <a:pt x="85725" y="142239"/>
                  </a:lnTo>
                  <a:lnTo>
                    <a:pt x="66675" y="142239"/>
                  </a:lnTo>
                  <a:lnTo>
                    <a:pt x="66675" y="75564"/>
                  </a:lnTo>
                  <a:lnTo>
                    <a:pt x="0" y="75564"/>
                  </a:lnTo>
                  <a:lnTo>
                    <a:pt x="0" y="6667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3011586" y="860103"/>
            <a:ext cx="3842188" cy="3228950"/>
            <a:chOff x="3642359" y="1040130"/>
            <a:chExt cx="4646930" cy="3905250"/>
          </a:xfrm>
        </p:grpSpPr>
        <p:sp>
          <p:nvSpPr>
            <p:cNvPr id="44" name="object 44"/>
            <p:cNvSpPr/>
            <p:nvPr/>
          </p:nvSpPr>
          <p:spPr>
            <a:xfrm>
              <a:off x="7611110" y="3285489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152400" y="67310"/>
                  </a:moveTo>
                  <a:lnTo>
                    <a:pt x="85725" y="67310"/>
                  </a:lnTo>
                  <a:lnTo>
                    <a:pt x="85725" y="0"/>
                  </a:lnTo>
                  <a:lnTo>
                    <a:pt x="66675" y="0"/>
                  </a:lnTo>
                  <a:lnTo>
                    <a:pt x="66675" y="6731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66675" y="76200"/>
                  </a:lnTo>
                  <a:lnTo>
                    <a:pt x="66675" y="142240"/>
                  </a:lnTo>
                  <a:lnTo>
                    <a:pt x="85725" y="142240"/>
                  </a:lnTo>
                  <a:lnTo>
                    <a:pt x="85725" y="76200"/>
                  </a:lnTo>
                  <a:lnTo>
                    <a:pt x="152400" y="76200"/>
                  </a:lnTo>
                  <a:lnTo>
                    <a:pt x="152400" y="67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7611109" y="3285490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0" y="66675"/>
                  </a:moveTo>
                  <a:lnTo>
                    <a:pt x="66675" y="66675"/>
                  </a:lnTo>
                  <a:lnTo>
                    <a:pt x="66675" y="0"/>
                  </a:lnTo>
                  <a:lnTo>
                    <a:pt x="85725" y="0"/>
                  </a:lnTo>
                  <a:lnTo>
                    <a:pt x="85725" y="66675"/>
                  </a:lnTo>
                  <a:lnTo>
                    <a:pt x="152400" y="66675"/>
                  </a:lnTo>
                  <a:lnTo>
                    <a:pt x="152400" y="75564"/>
                  </a:lnTo>
                  <a:lnTo>
                    <a:pt x="85725" y="75564"/>
                  </a:lnTo>
                  <a:lnTo>
                    <a:pt x="85725" y="142239"/>
                  </a:lnTo>
                  <a:lnTo>
                    <a:pt x="66675" y="142239"/>
                  </a:lnTo>
                  <a:lnTo>
                    <a:pt x="66675" y="75564"/>
                  </a:lnTo>
                  <a:lnTo>
                    <a:pt x="0" y="75564"/>
                  </a:lnTo>
                  <a:lnTo>
                    <a:pt x="0" y="6667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3648710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7" name="object 47"/>
            <p:cNvSpPr/>
            <p:nvPr/>
          </p:nvSpPr>
          <p:spPr>
            <a:xfrm>
              <a:off x="3648709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1" y="65532"/>
                  </a:lnTo>
                  <a:lnTo>
                    <a:pt x="65531" y="0"/>
                  </a:lnTo>
                  <a:lnTo>
                    <a:pt x="86867" y="0"/>
                  </a:lnTo>
                  <a:lnTo>
                    <a:pt x="86867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7" y="74168"/>
                  </a:lnTo>
                  <a:lnTo>
                    <a:pt x="86867" y="139700"/>
                  </a:lnTo>
                  <a:lnTo>
                    <a:pt x="65531" y="139700"/>
                  </a:lnTo>
                  <a:lnTo>
                    <a:pt x="65531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5088890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5088889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2" y="65532"/>
                  </a:lnTo>
                  <a:lnTo>
                    <a:pt x="65532" y="0"/>
                  </a:lnTo>
                  <a:lnTo>
                    <a:pt x="86868" y="0"/>
                  </a:lnTo>
                  <a:lnTo>
                    <a:pt x="86868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8" y="74168"/>
                  </a:lnTo>
                  <a:lnTo>
                    <a:pt x="86868" y="139700"/>
                  </a:lnTo>
                  <a:lnTo>
                    <a:pt x="65532" y="139700"/>
                  </a:lnTo>
                  <a:lnTo>
                    <a:pt x="65532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6744969" y="1040130"/>
              <a:ext cx="1544320" cy="431800"/>
            </a:xfrm>
            <a:custGeom>
              <a:avLst/>
              <a:gdLst/>
              <a:ahLst/>
              <a:cxnLst/>
              <a:rect l="l" t="t" r="r" b="b"/>
              <a:pathLst>
                <a:path w="1544320" h="431800">
                  <a:moveTo>
                    <a:pt x="154432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544320" y="431800"/>
                  </a:lnTo>
                  <a:lnTo>
                    <a:pt x="154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781635" y="4918972"/>
            <a:ext cx="640015" cy="707287"/>
          </a:xfrm>
          <a:prstGeom prst="rect">
            <a:avLst/>
          </a:prstGeom>
        </p:spPr>
        <p:txBody>
          <a:bodyPr vert="horz" wrap="square" lIns="0" tIns="18901" rIns="0" bIns="0" rtlCol="0">
            <a:spAutoFit/>
          </a:bodyPr>
          <a:lstStyle/>
          <a:p>
            <a:pPr marL="10500" marR="4200" indent="6300">
              <a:lnSpc>
                <a:spcPct val="138800"/>
              </a:lnSpc>
              <a:spcBef>
                <a:spcPts val="149"/>
              </a:spcBef>
            </a:pP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Légende</a:t>
            </a: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909" b="1" u="sng" spc="-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sz="909" b="1" dirty="0">
                <a:latin typeface="Arial"/>
                <a:cs typeface="Arial"/>
              </a:rPr>
              <a:t> </a:t>
            </a:r>
            <a:r>
              <a:rPr sz="827" dirty="0">
                <a:latin typeface="Arial MT"/>
                <a:cs typeface="Arial MT"/>
              </a:rPr>
              <a:t>Neurones : </a:t>
            </a:r>
            <a:r>
              <a:rPr sz="827" spc="4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Vaisseau</a:t>
            </a:r>
            <a:endParaRPr sz="827">
              <a:latin typeface="Arial MT"/>
              <a:cs typeface="Arial MT"/>
            </a:endParaRPr>
          </a:p>
          <a:p>
            <a:pPr marL="10500">
              <a:spcBef>
                <a:spcPts val="17"/>
              </a:spcBef>
            </a:pPr>
            <a:r>
              <a:rPr sz="827" dirty="0">
                <a:latin typeface="Arial MT"/>
                <a:cs typeface="Arial MT"/>
              </a:rPr>
              <a:t>sangu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n</a:t>
            </a:r>
            <a:r>
              <a:rPr sz="827" spc="-25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: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986794" y="5122579"/>
            <a:ext cx="531333" cy="368971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 marR="4200">
              <a:lnSpc>
                <a:spcPct val="150000"/>
              </a:lnSpc>
              <a:spcBef>
                <a:spcPts val="83"/>
              </a:spcBef>
            </a:pPr>
            <a:r>
              <a:rPr sz="827" spc="-8" dirty="0">
                <a:latin typeface="Arial MT"/>
                <a:cs typeface="Arial MT"/>
              </a:rPr>
              <a:t>A</a:t>
            </a:r>
            <a:r>
              <a:rPr sz="827" dirty="0">
                <a:latin typeface="Arial MT"/>
                <a:cs typeface="Arial MT"/>
              </a:rPr>
              <a:t>ct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va</a:t>
            </a:r>
            <a:r>
              <a:rPr sz="827" dirty="0">
                <a:latin typeface="Arial MT"/>
                <a:cs typeface="Arial MT"/>
              </a:rPr>
              <a:t>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on</a:t>
            </a:r>
            <a:r>
              <a:rPr sz="827" spc="-58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  I</a:t>
            </a:r>
            <a:r>
              <a:rPr sz="827" spc="4" dirty="0">
                <a:latin typeface="Arial MT"/>
                <a:cs typeface="Arial MT"/>
              </a:rPr>
              <a:t>n</a:t>
            </a:r>
            <a:r>
              <a:rPr sz="827" spc="-4" dirty="0">
                <a:latin typeface="Arial MT"/>
                <a:cs typeface="Arial MT"/>
              </a:rPr>
              <a:t>h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b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ti</a:t>
            </a:r>
            <a:r>
              <a:rPr sz="827" spc="-21" dirty="0">
                <a:latin typeface="Arial MT"/>
                <a:cs typeface="Arial MT"/>
              </a:rPr>
              <a:t>o</a:t>
            </a:r>
            <a:r>
              <a:rPr sz="827" spc="-4" dirty="0">
                <a:latin typeface="Arial MT"/>
                <a:cs typeface="Arial MT"/>
              </a:rPr>
              <a:t>n</a:t>
            </a:r>
            <a:r>
              <a:rPr sz="827" spc="-41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</a:t>
            </a:r>
            <a:endParaRPr sz="827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576895" y="860103"/>
            <a:ext cx="1276879" cy="235869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95031" rIns="0" bIns="0" rtlCol="0">
            <a:spAutoFit/>
          </a:bodyPr>
          <a:lstStyle/>
          <a:p>
            <a:pPr marL="153830">
              <a:spcBef>
                <a:spcPts val="748"/>
              </a:spcBef>
            </a:pP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HYPOTHALAMUS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237349" y="860103"/>
            <a:ext cx="2332195" cy="357022"/>
            <a:chOff x="3915409" y="1040130"/>
            <a:chExt cx="2820670" cy="431800"/>
          </a:xfrm>
        </p:grpSpPr>
        <p:sp>
          <p:nvSpPr>
            <p:cNvPr id="55" name="object 55"/>
            <p:cNvSpPr/>
            <p:nvPr/>
          </p:nvSpPr>
          <p:spPr>
            <a:xfrm>
              <a:off x="5448299" y="1216660"/>
              <a:ext cx="1287780" cy="76200"/>
            </a:xfrm>
            <a:custGeom>
              <a:avLst/>
              <a:gdLst/>
              <a:ahLst/>
              <a:cxnLst/>
              <a:rect l="l" t="t" r="r" b="b"/>
              <a:pathLst>
                <a:path w="1287779" h="76200">
                  <a:moveTo>
                    <a:pt x="1211579" y="0"/>
                  </a:moveTo>
                  <a:lnTo>
                    <a:pt x="1211579" y="76200"/>
                  </a:lnTo>
                  <a:lnTo>
                    <a:pt x="1268729" y="47625"/>
                  </a:lnTo>
                  <a:lnTo>
                    <a:pt x="1224279" y="47625"/>
                  </a:lnTo>
                  <a:lnTo>
                    <a:pt x="1224279" y="28575"/>
                  </a:lnTo>
                  <a:lnTo>
                    <a:pt x="1268729" y="28575"/>
                  </a:lnTo>
                  <a:lnTo>
                    <a:pt x="1211579" y="0"/>
                  </a:lnTo>
                  <a:close/>
                </a:path>
                <a:path w="1287779" h="76200">
                  <a:moveTo>
                    <a:pt x="121157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1579" y="47625"/>
                  </a:lnTo>
                  <a:lnTo>
                    <a:pt x="1211579" y="28575"/>
                  </a:lnTo>
                  <a:close/>
                </a:path>
                <a:path w="1287779" h="76200">
                  <a:moveTo>
                    <a:pt x="1268729" y="28575"/>
                  </a:moveTo>
                  <a:lnTo>
                    <a:pt x="1224279" y="28575"/>
                  </a:lnTo>
                  <a:lnTo>
                    <a:pt x="1224279" y="47625"/>
                  </a:lnTo>
                  <a:lnTo>
                    <a:pt x="1268729" y="47625"/>
                  </a:lnTo>
                  <a:lnTo>
                    <a:pt x="1287779" y="38100"/>
                  </a:lnTo>
                  <a:lnTo>
                    <a:pt x="126872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6" name="object 56"/>
            <p:cNvSpPr/>
            <p:nvPr/>
          </p:nvSpPr>
          <p:spPr>
            <a:xfrm>
              <a:off x="3915409" y="1040130"/>
              <a:ext cx="1605280" cy="431800"/>
            </a:xfrm>
            <a:custGeom>
              <a:avLst/>
              <a:gdLst/>
              <a:ahLst/>
              <a:cxnLst/>
              <a:rect l="l" t="t" r="r" b="b"/>
              <a:pathLst>
                <a:path w="1605279" h="431800">
                  <a:moveTo>
                    <a:pt x="1605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605280" y="431800"/>
                  </a:lnTo>
                  <a:lnTo>
                    <a:pt x="1605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3237350" y="860103"/>
            <a:ext cx="1327282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277735" marR="273009" indent="41476">
              <a:spcBef>
                <a:spcPts val="252"/>
              </a:spcBef>
            </a:pPr>
            <a:r>
              <a:rPr sz="909" b="1" spc="-12" dirty="0">
                <a:solidFill>
                  <a:srgbClr val="365F91"/>
                </a:solidFill>
                <a:latin typeface="Arial"/>
                <a:cs typeface="Arial"/>
              </a:rPr>
              <a:t>AMYGDALE, </a:t>
            </a: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r>
              <a:rPr sz="909" b="1" spc="-25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spc="-17" dirty="0">
                <a:solidFill>
                  <a:srgbClr val="365F91"/>
                </a:solidFill>
                <a:latin typeface="Arial"/>
                <a:cs typeface="Arial"/>
              </a:rPr>
              <a:t>M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410237" y="860103"/>
            <a:ext cx="1838664" cy="357022"/>
            <a:chOff x="1705610" y="1040130"/>
            <a:chExt cx="2223770" cy="431800"/>
          </a:xfrm>
        </p:grpSpPr>
        <p:sp>
          <p:nvSpPr>
            <p:cNvPr id="59" name="object 59"/>
            <p:cNvSpPr/>
            <p:nvPr/>
          </p:nvSpPr>
          <p:spPr>
            <a:xfrm>
              <a:off x="2639060" y="1216660"/>
              <a:ext cx="1290320" cy="76200"/>
            </a:xfrm>
            <a:custGeom>
              <a:avLst/>
              <a:gdLst/>
              <a:ahLst/>
              <a:cxnLst/>
              <a:rect l="l" t="t" r="r" b="b"/>
              <a:pathLst>
                <a:path w="1290320" h="76200">
                  <a:moveTo>
                    <a:pt x="1214119" y="0"/>
                  </a:moveTo>
                  <a:lnTo>
                    <a:pt x="1214119" y="76200"/>
                  </a:lnTo>
                  <a:lnTo>
                    <a:pt x="1271269" y="47625"/>
                  </a:lnTo>
                  <a:lnTo>
                    <a:pt x="1226819" y="47625"/>
                  </a:lnTo>
                  <a:lnTo>
                    <a:pt x="1226819" y="28575"/>
                  </a:lnTo>
                  <a:lnTo>
                    <a:pt x="1271269" y="28575"/>
                  </a:lnTo>
                  <a:lnTo>
                    <a:pt x="1214119" y="0"/>
                  </a:lnTo>
                  <a:close/>
                </a:path>
                <a:path w="1290320" h="76200">
                  <a:moveTo>
                    <a:pt x="121411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4119" y="47625"/>
                  </a:lnTo>
                  <a:lnTo>
                    <a:pt x="1214119" y="28575"/>
                  </a:lnTo>
                  <a:close/>
                </a:path>
                <a:path w="1290320" h="76200">
                  <a:moveTo>
                    <a:pt x="1271269" y="28575"/>
                  </a:moveTo>
                  <a:lnTo>
                    <a:pt x="1226819" y="28575"/>
                  </a:lnTo>
                  <a:lnTo>
                    <a:pt x="1226819" y="47625"/>
                  </a:lnTo>
                  <a:lnTo>
                    <a:pt x="1271269" y="47625"/>
                  </a:lnTo>
                  <a:lnTo>
                    <a:pt x="1290319" y="38100"/>
                  </a:lnTo>
                  <a:lnTo>
                    <a:pt x="127126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60" name="object 60"/>
            <p:cNvSpPr/>
            <p:nvPr/>
          </p:nvSpPr>
          <p:spPr>
            <a:xfrm>
              <a:off x="1705610" y="1040130"/>
              <a:ext cx="1224280" cy="431800"/>
            </a:xfrm>
            <a:custGeom>
              <a:avLst/>
              <a:gdLst/>
              <a:ahLst/>
              <a:cxnLst/>
              <a:rect l="l" t="t" r="r" b="b"/>
              <a:pathLst>
                <a:path w="1224280" h="431800">
                  <a:moveTo>
                    <a:pt x="1224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224280" y="431800"/>
                  </a:lnTo>
                  <a:lnTo>
                    <a:pt x="1224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410237" y="860103"/>
            <a:ext cx="1012263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107629" marR="107103" indent="151205">
              <a:spcBef>
                <a:spcPts val="252"/>
              </a:spcBef>
            </a:pP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CORTEX </a:t>
            </a:r>
            <a:r>
              <a:rPr sz="909" b="1" spc="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EF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N</a:t>
            </a:r>
            <a:r>
              <a:rPr sz="909" b="1" spc="21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endParaRPr sz="909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351432" y="574485"/>
            <a:ext cx="5565345" cy="189854"/>
          </a:xfrm>
          <a:prstGeom prst="rect">
            <a:avLst/>
          </a:prstGeom>
          <a:ln w="28575">
            <a:solidFill>
              <a:srgbClr val="2E528F"/>
            </a:solidFill>
          </a:ln>
        </p:spPr>
        <p:txBody>
          <a:bodyPr vert="horz" wrap="square" lIns="0" tIns="11551" rIns="0" bIns="0" rtlCol="0">
            <a:spAutoFit/>
          </a:bodyPr>
          <a:lstStyle/>
          <a:p>
            <a:pPr marR="14175" algn="ctr">
              <a:spcBef>
                <a:spcPts val="91"/>
              </a:spcBef>
            </a:pPr>
            <a:r>
              <a:rPr sz="1158" b="1" spc="-12" dirty="0">
                <a:solidFill>
                  <a:srgbClr val="2E5496"/>
                </a:solidFill>
                <a:latin typeface="Calibri"/>
                <a:cs typeface="Calibri"/>
              </a:rPr>
              <a:t>SYSTÈME</a:t>
            </a:r>
            <a:r>
              <a:rPr sz="1158" b="1" spc="-17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158" b="1" spc="-4" dirty="0">
                <a:solidFill>
                  <a:srgbClr val="2E5496"/>
                </a:solidFill>
                <a:latin typeface="Calibri"/>
                <a:cs typeface="Calibri"/>
              </a:rPr>
              <a:t>LIMBIQUE</a:t>
            </a:r>
            <a:endParaRPr sz="1158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315167" y="1090067"/>
            <a:ext cx="1844439" cy="2207762"/>
            <a:chOff x="6428422" y="1318260"/>
            <a:chExt cx="2230755" cy="2670175"/>
          </a:xfrm>
        </p:grpSpPr>
        <p:pic>
          <p:nvPicPr>
            <p:cNvPr id="64" name="object 6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0499" y="1318260"/>
              <a:ext cx="134620" cy="16510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442709" y="3488689"/>
              <a:ext cx="2202180" cy="485140"/>
            </a:xfrm>
            <a:custGeom>
              <a:avLst/>
              <a:gdLst/>
              <a:ahLst/>
              <a:cxnLst/>
              <a:rect l="l" t="t" r="r" b="b"/>
              <a:pathLst>
                <a:path w="2202179" h="485139">
                  <a:moveTo>
                    <a:pt x="0" y="485140"/>
                  </a:moveTo>
                  <a:lnTo>
                    <a:pt x="2202180" y="485140"/>
                  </a:lnTo>
                  <a:lnTo>
                    <a:pt x="2202180" y="0"/>
                  </a:lnTo>
                  <a:lnTo>
                    <a:pt x="0" y="0"/>
                  </a:lnTo>
                  <a:lnTo>
                    <a:pt x="0" y="485140"/>
                  </a:lnTo>
                  <a:close/>
                </a:path>
              </a:pathLst>
            </a:custGeom>
            <a:ln w="28575">
              <a:solidFill>
                <a:srgbClr val="E26C09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6215" y="4956406"/>
            <a:ext cx="2016125" cy="672042"/>
          </a:xfrm>
          <a:custGeom>
            <a:avLst/>
            <a:gdLst/>
            <a:ahLst/>
            <a:cxnLst/>
            <a:rect l="l" t="t" r="r" b="b"/>
            <a:pathLst>
              <a:path w="2438400" h="812800">
                <a:moveTo>
                  <a:pt x="2438400" y="0"/>
                </a:moveTo>
                <a:lnTo>
                  <a:pt x="0" y="0"/>
                </a:lnTo>
                <a:lnTo>
                  <a:pt x="0" y="812800"/>
                </a:lnTo>
                <a:lnTo>
                  <a:pt x="2438400" y="812800"/>
                </a:lnTo>
                <a:lnTo>
                  <a:pt x="24384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" name="object 3"/>
          <p:cNvSpPr txBox="1"/>
          <p:nvPr/>
        </p:nvSpPr>
        <p:spPr>
          <a:xfrm>
            <a:off x="4439464" y="23201"/>
            <a:ext cx="1438589" cy="31594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algn="ctr">
              <a:spcBef>
                <a:spcPts val="83"/>
              </a:spcBef>
            </a:pP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Stimulus,</a:t>
            </a:r>
            <a:r>
              <a:rPr sz="992" i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agent </a:t>
            </a:r>
            <a:r>
              <a:rPr sz="992" i="1" spc="-4" dirty="0">
                <a:solidFill>
                  <a:srgbClr val="FF0000"/>
                </a:solidFill>
                <a:latin typeface="Arial"/>
                <a:cs typeface="Arial"/>
              </a:rPr>
              <a:t>stresseur</a:t>
            </a:r>
            <a:endParaRPr sz="992">
              <a:latin typeface="Arial"/>
              <a:cs typeface="Arial"/>
            </a:endParaRPr>
          </a:p>
          <a:p>
            <a:pPr marL="525" algn="ctr"/>
            <a:r>
              <a:rPr sz="992" b="1" spc="-4" dirty="0">
                <a:solidFill>
                  <a:srgbClr val="FF0000"/>
                </a:solidFill>
                <a:latin typeface="Arial"/>
                <a:cs typeface="Arial"/>
              </a:rPr>
              <a:t>Perception</a:t>
            </a:r>
            <a:r>
              <a:rPr sz="992" b="1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992" b="1" spc="-8" dirty="0">
                <a:solidFill>
                  <a:srgbClr val="FF0000"/>
                </a:solidFill>
                <a:latin typeface="Arial"/>
                <a:cs typeface="Arial"/>
              </a:rPr>
              <a:t> stress</a:t>
            </a:r>
            <a:endParaRPr sz="992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9758" y="268600"/>
            <a:ext cx="832177" cy="542359"/>
          </a:xfrm>
          <a:custGeom>
            <a:avLst/>
            <a:gdLst/>
            <a:ahLst/>
            <a:cxnLst/>
            <a:rect l="l" t="t" r="r" b="b"/>
            <a:pathLst>
              <a:path w="1006475" h="655955">
                <a:moveTo>
                  <a:pt x="936795" y="622281"/>
                </a:moveTo>
                <a:lnTo>
                  <a:pt x="921257" y="646302"/>
                </a:lnTo>
                <a:lnTo>
                  <a:pt x="1005967" y="655700"/>
                </a:lnTo>
                <a:lnTo>
                  <a:pt x="990307" y="629157"/>
                </a:lnTo>
                <a:lnTo>
                  <a:pt x="947420" y="629157"/>
                </a:lnTo>
                <a:lnTo>
                  <a:pt x="936795" y="622281"/>
                </a:lnTo>
                <a:close/>
              </a:path>
              <a:path w="1006475" h="655955">
                <a:moveTo>
                  <a:pt x="947164" y="606250"/>
                </a:moveTo>
                <a:lnTo>
                  <a:pt x="936795" y="622281"/>
                </a:lnTo>
                <a:lnTo>
                  <a:pt x="947420" y="629157"/>
                </a:lnTo>
                <a:lnTo>
                  <a:pt x="957833" y="613155"/>
                </a:lnTo>
                <a:lnTo>
                  <a:pt x="947164" y="606250"/>
                </a:lnTo>
                <a:close/>
              </a:path>
              <a:path w="1006475" h="655955">
                <a:moveTo>
                  <a:pt x="962659" y="582294"/>
                </a:moveTo>
                <a:lnTo>
                  <a:pt x="947164" y="606250"/>
                </a:lnTo>
                <a:lnTo>
                  <a:pt x="957833" y="613155"/>
                </a:lnTo>
                <a:lnTo>
                  <a:pt x="947420" y="629157"/>
                </a:lnTo>
                <a:lnTo>
                  <a:pt x="990307" y="629157"/>
                </a:lnTo>
                <a:lnTo>
                  <a:pt x="962659" y="582294"/>
                </a:lnTo>
                <a:close/>
              </a:path>
              <a:path w="1006475" h="655955">
                <a:moveTo>
                  <a:pt x="10413" y="0"/>
                </a:moveTo>
                <a:lnTo>
                  <a:pt x="0" y="16001"/>
                </a:lnTo>
                <a:lnTo>
                  <a:pt x="936795" y="622281"/>
                </a:lnTo>
                <a:lnTo>
                  <a:pt x="947164" y="606250"/>
                </a:lnTo>
                <a:lnTo>
                  <a:pt x="104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grpSp>
        <p:nvGrpSpPr>
          <p:cNvPr id="5" name="object 5"/>
          <p:cNvGrpSpPr/>
          <p:nvPr/>
        </p:nvGrpSpPr>
        <p:grpSpPr>
          <a:xfrm>
            <a:off x="1919519" y="388203"/>
            <a:ext cx="4554657" cy="3696754"/>
            <a:chOff x="2321560" y="469391"/>
            <a:chExt cx="5508625" cy="4471035"/>
          </a:xfrm>
        </p:grpSpPr>
        <p:sp>
          <p:nvSpPr>
            <p:cNvPr id="6" name="object 6"/>
            <p:cNvSpPr/>
            <p:nvPr/>
          </p:nvSpPr>
          <p:spPr>
            <a:xfrm>
              <a:off x="3648710" y="469391"/>
              <a:ext cx="3750945" cy="2961005"/>
            </a:xfrm>
            <a:custGeom>
              <a:avLst/>
              <a:gdLst/>
              <a:ahLst/>
              <a:cxnLst/>
              <a:rect l="l" t="t" r="r" b="b"/>
              <a:pathLst>
                <a:path w="3750945" h="2961004">
                  <a:moveTo>
                    <a:pt x="2236470" y="16256"/>
                  </a:moveTo>
                  <a:lnTo>
                    <a:pt x="2226310" y="0"/>
                  </a:lnTo>
                  <a:lnTo>
                    <a:pt x="1427302" y="500634"/>
                  </a:lnTo>
                  <a:lnTo>
                    <a:pt x="1412113" y="476377"/>
                  </a:lnTo>
                  <a:lnTo>
                    <a:pt x="1367790" y="549148"/>
                  </a:lnTo>
                  <a:lnTo>
                    <a:pt x="1452626" y="541020"/>
                  </a:lnTo>
                  <a:lnTo>
                    <a:pt x="1441640" y="523494"/>
                  </a:lnTo>
                  <a:lnTo>
                    <a:pt x="1437424" y="516788"/>
                  </a:lnTo>
                  <a:lnTo>
                    <a:pt x="2236470" y="16256"/>
                  </a:lnTo>
                  <a:close/>
                </a:path>
                <a:path w="3750945" h="2961004">
                  <a:moveTo>
                    <a:pt x="3750691" y="956691"/>
                  </a:moveTo>
                  <a:lnTo>
                    <a:pt x="3737229" y="931545"/>
                  </a:lnTo>
                  <a:lnTo>
                    <a:pt x="68656" y="2907652"/>
                  </a:lnTo>
                  <a:lnTo>
                    <a:pt x="55118" y="2882519"/>
                  </a:lnTo>
                  <a:lnTo>
                    <a:pt x="0" y="2960878"/>
                  </a:lnTo>
                  <a:lnTo>
                    <a:pt x="95758" y="2957957"/>
                  </a:lnTo>
                  <a:lnTo>
                    <a:pt x="85826" y="2939542"/>
                  </a:lnTo>
                  <a:lnTo>
                    <a:pt x="82181" y="2932773"/>
                  </a:lnTo>
                  <a:lnTo>
                    <a:pt x="3750691" y="95669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7" name="object 7"/>
            <p:cNvSpPr/>
            <p:nvPr/>
          </p:nvSpPr>
          <p:spPr>
            <a:xfrm>
              <a:off x="7503668" y="1450339"/>
              <a:ext cx="76200" cy="792480"/>
            </a:xfrm>
            <a:custGeom>
              <a:avLst/>
              <a:gdLst/>
              <a:ahLst/>
              <a:cxnLst/>
              <a:rect l="l" t="t" r="r" b="b"/>
              <a:pathLst>
                <a:path w="76200" h="792480">
                  <a:moveTo>
                    <a:pt x="0" y="716026"/>
                  </a:moveTo>
                  <a:lnTo>
                    <a:pt x="37591" y="792480"/>
                  </a:lnTo>
                  <a:lnTo>
                    <a:pt x="69872" y="728980"/>
                  </a:lnTo>
                  <a:lnTo>
                    <a:pt x="28448" y="728980"/>
                  </a:lnTo>
                  <a:lnTo>
                    <a:pt x="28530" y="716216"/>
                  </a:lnTo>
                  <a:lnTo>
                    <a:pt x="0" y="716026"/>
                  </a:lnTo>
                  <a:close/>
                </a:path>
                <a:path w="76200" h="792480">
                  <a:moveTo>
                    <a:pt x="28530" y="716216"/>
                  </a:moveTo>
                  <a:lnTo>
                    <a:pt x="28448" y="728980"/>
                  </a:lnTo>
                  <a:lnTo>
                    <a:pt x="47498" y="728980"/>
                  </a:lnTo>
                  <a:lnTo>
                    <a:pt x="47579" y="716343"/>
                  </a:lnTo>
                  <a:lnTo>
                    <a:pt x="28530" y="716216"/>
                  </a:lnTo>
                  <a:close/>
                </a:path>
                <a:path w="76200" h="792480">
                  <a:moveTo>
                    <a:pt x="47579" y="716343"/>
                  </a:moveTo>
                  <a:lnTo>
                    <a:pt x="47498" y="728980"/>
                  </a:lnTo>
                  <a:lnTo>
                    <a:pt x="69872" y="728980"/>
                  </a:lnTo>
                  <a:lnTo>
                    <a:pt x="76200" y="716534"/>
                  </a:lnTo>
                  <a:lnTo>
                    <a:pt x="47579" y="716343"/>
                  </a:lnTo>
                  <a:close/>
                </a:path>
                <a:path w="76200" h="792480">
                  <a:moveTo>
                    <a:pt x="52197" y="0"/>
                  </a:moveTo>
                  <a:lnTo>
                    <a:pt x="33147" y="0"/>
                  </a:lnTo>
                  <a:lnTo>
                    <a:pt x="28530" y="716216"/>
                  </a:lnTo>
                  <a:lnTo>
                    <a:pt x="47579" y="716343"/>
                  </a:lnTo>
                  <a:lnTo>
                    <a:pt x="521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8" name="object 8"/>
            <p:cNvSpPr/>
            <p:nvPr/>
          </p:nvSpPr>
          <p:spPr>
            <a:xfrm>
              <a:off x="7176769" y="1741169"/>
              <a:ext cx="650240" cy="307340"/>
            </a:xfrm>
            <a:custGeom>
              <a:avLst/>
              <a:gdLst/>
              <a:ahLst/>
              <a:cxnLst/>
              <a:rect l="l" t="t" r="r" b="b"/>
              <a:pathLst>
                <a:path w="650240" h="307339">
                  <a:moveTo>
                    <a:pt x="650240" y="0"/>
                  </a:moveTo>
                  <a:lnTo>
                    <a:pt x="0" y="0"/>
                  </a:lnTo>
                  <a:lnTo>
                    <a:pt x="0" y="307339"/>
                  </a:lnTo>
                  <a:lnTo>
                    <a:pt x="650240" y="307339"/>
                  </a:lnTo>
                  <a:lnTo>
                    <a:pt x="650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9" name="object 9"/>
            <p:cNvSpPr/>
            <p:nvPr/>
          </p:nvSpPr>
          <p:spPr>
            <a:xfrm>
              <a:off x="7176769" y="1741169"/>
              <a:ext cx="650240" cy="307340"/>
            </a:xfrm>
            <a:custGeom>
              <a:avLst/>
              <a:gdLst/>
              <a:ahLst/>
              <a:cxnLst/>
              <a:rect l="l" t="t" r="r" b="b"/>
              <a:pathLst>
                <a:path w="650240" h="307339">
                  <a:moveTo>
                    <a:pt x="0" y="307339"/>
                  </a:moveTo>
                  <a:lnTo>
                    <a:pt x="650240" y="307339"/>
                  </a:lnTo>
                  <a:lnTo>
                    <a:pt x="650240" y="0"/>
                  </a:lnTo>
                  <a:lnTo>
                    <a:pt x="0" y="0"/>
                  </a:lnTo>
                  <a:lnTo>
                    <a:pt x="0" y="307339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2321560" y="2532379"/>
              <a:ext cx="5252720" cy="2407920"/>
            </a:xfrm>
            <a:custGeom>
              <a:avLst/>
              <a:gdLst/>
              <a:ahLst/>
              <a:cxnLst/>
              <a:rect l="l" t="t" r="r" b="b"/>
              <a:pathLst>
                <a:path w="5252720" h="2407920">
                  <a:moveTo>
                    <a:pt x="861441" y="1054239"/>
                  </a:moveTo>
                  <a:lnTo>
                    <a:pt x="845439" y="1043813"/>
                  </a:lnTo>
                  <a:lnTo>
                    <a:pt x="33477" y="2298154"/>
                  </a:lnTo>
                  <a:lnTo>
                    <a:pt x="9398" y="2282571"/>
                  </a:lnTo>
                  <a:lnTo>
                    <a:pt x="0" y="2367280"/>
                  </a:lnTo>
                  <a:lnTo>
                    <a:pt x="73406" y="2323973"/>
                  </a:lnTo>
                  <a:lnTo>
                    <a:pt x="65938" y="2319147"/>
                  </a:lnTo>
                  <a:lnTo>
                    <a:pt x="49441" y="2308479"/>
                  </a:lnTo>
                  <a:lnTo>
                    <a:pt x="861441" y="1054239"/>
                  </a:lnTo>
                  <a:close/>
                </a:path>
                <a:path w="5252720" h="2407920">
                  <a:moveTo>
                    <a:pt x="1278255" y="2324354"/>
                  </a:moveTo>
                  <a:lnTo>
                    <a:pt x="1249641" y="2324176"/>
                  </a:lnTo>
                  <a:lnTo>
                    <a:pt x="1249641" y="2324036"/>
                  </a:lnTo>
                  <a:lnTo>
                    <a:pt x="1259205" y="1084707"/>
                  </a:lnTo>
                  <a:lnTo>
                    <a:pt x="1240155" y="1084453"/>
                  </a:lnTo>
                  <a:lnTo>
                    <a:pt x="1230591" y="2324036"/>
                  </a:lnTo>
                  <a:lnTo>
                    <a:pt x="1230503" y="2336673"/>
                  </a:lnTo>
                  <a:lnTo>
                    <a:pt x="1230591" y="2324036"/>
                  </a:lnTo>
                  <a:lnTo>
                    <a:pt x="1202055" y="2323846"/>
                  </a:lnTo>
                  <a:lnTo>
                    <a:pt x="1239520" y="2400300"/>
                  </a:lnTo>
                  <a:lnTo>
                    <a:pt x="1271841" y="2336927"/>
                  </a:lnTo>
                  <a:lnTo>
                    <a:pt x="1278255" y="2324354"/>
                  </a:lnTo>
                  <a:close/>
                </a:path>
                <a:path w="5252720" h="2407920">
                  <a:moveTo>
                    <a:pt x="2773680" y="2407920"/>
                  </a:moveTo>
                  <a:lnTo>
                    <a:pt x="2762173" y="2367407"/>
                  </a:lnTo>
                  <a:lnTo>
                    <a:pt x="2750439" y="2326005"/>
                  </a:lnTo>
                  <a:lnTo>
                    <a:pt x="2729344" y="2345245"/>
                  </a:lnTo>
                  <a:lnTo>
                    <a:pt x="1569085" y="1073023"/>
                  </a:lnTo>
                  <a:lnTo>
                    <a:pt x="1555115" y="1085977"/>
                  </a:lnTo>
                  <a:lnTo>
                    <a:pt x="2715323" y="2358021"/>
                  </a:lnTo>
                  <a:lnTo>
                    <a:pt x="2694178" y="2377313"/>
                  </a:lnTo>
                  <a:lnTo>
                    <a:pt x="2773680" y="2407920"/>
                  </a:lnTo>
                  <a:close/>
                </a:path>
                <a:path w="5252720" h="2407920">
                  <a:moveTo>
                    <a:pt x="5252720" y="858520"/>
                  </a:moveTo>
                  <a:lnTo>
                    <a:pt x="5224145" y="858520"/>
                  </a:lnTo>
                  <a:lnTo>
                    <a:pt x="5224145" y="0"/>
                  </a:lnTo>
                  <a:lnTo>
                    <a:pt x="5205095" y="0"/>
                  </a:lnTo>
                  <a:lnTo>
                    <a:pt x="5205095" y="858520"/>
                  </a:lnTo>
                  <a:lnTo>
                    <a:pt x="5176520" y="858520"/>
                  </a:lnTo>
                  <a:lnTo>
                    <a:pt x="5214620" y="934720"/>
                  </a:lnTo>
                  <a:lnTo>
                    <a:pt x="5246370" y="871220"/>
                  </a:lnTo>
                  <a:lnTo>
                    <a:pt x="5252720" y="8585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031364" y="1462315"/>
            <a:ext cx="342321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CRH</a:t>
            </a:r>
            <a:endParaRPr sz="1158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828385" y="2270865"/>
            <a:ext cx="803300" cy="284568"/>
            <a:chOff x="7049134" y="2746375"/>
            <a:chExt cx="971550" cy="344170"/>
          </a:xfrm>
        </p:grpSpPr>
        <p:sp>
          <p:nvSpPr>
            <p:cNvPr id="13" name="object 13"/>
            <p:cNvSpPr/>
            <p:nvPr/>
          </p:nvSpPr>
          <p:spPr>
            <a:xfrm>
              <a:off x="7052309" y="2749550"/>
              <a:ext cx="965200" cy="337820"/>
            </a:xfrm>
            <a:custGeom>
              <a:avLst/>
              <a:gdLst/>
              <a:ahLst/>
              <a:cxnLst/>
              <a:rect l="l" t="t" r="r" b="b"/>
              <a:pathLst>
                <a:path w="965200" h="337819">
                  <a:moveTo>
                    <a:pt x="965200" y="0"/>
                  </a:moveTo>
                  <a:lnTo>
                    <a:pt x="0" y="0"/>
                  </a:lnTo>
                  <a:lnTo>
                    <a:pt x="0" y="337820"/>
                  </a:lnTo>
                  <a:lnTo>
                    <a:pt x="965200" y="337820"/>
                  </a:lnTo>
                  <a:lnTo>
                    <a:pt x="96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7052309" y="2749550"/>
              <a:ext cx="965200" cy="337820"/>
            </a:xfrm>
            <a:custGeom>
              <a:avLst/>
              <a:gdLst/>
              <a:ahLst/>
              <a:cxnLst/>
              <a:rect l="l" t="t" r="r" b="b"/>
              <a:pathLst>
                <a:path w="965200" h="337819">
                  <a:moveTo>
                    <a:pt x="0" y="337820"/>
                  </a:moveTo>
                  <a:lnTo>
                    <a:pt x="965200" y="337820"/>
                  </a:lnTo>
                  <a:lnTo>
                    <a:pt x="965200" y="0"/>
                  </a:lnTo>
                  <a:lnTo>
                    <a:pt x="0" y="0"/>
                  </a:lnTo>
                  <a:lnTo>
                    <a:pt x="0" y="33782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013722" y="2296066"/>
            <a:ext cx="431577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ACT</a:t>
            </a:r>
            <a:r>
              <a:rPr sz="1158" b="1" i="1" u="sng" spc="-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</a:t>
            </a:r>
            <a:endParaRPr sz="1158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3075" y="2711367"/>
            <a:ext cx="136508" cy="126008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2003524" y="267550"/>
            <a:ext cx="4420774" cy="3556571"/>
            <a:chOff x="2423160" y="323468"/>
            <a:chExt cx="5346700" cy="4301490"/>
          </a:xfrm>
        </p:grpSpPr>
        <p:sp>
          <p:nvSpPr>
            <p:cNvPr id="18" name="object 18"/>
            <p:cNvSpPr/>
            <p:nvPr/>
          </p:nvSpPr>
          <p:spPr>
            <a:xfrm>
              <a:off x="2423160" y="323468"/>
              <a:ext cx="2811780" cy="677545"/>
            </a:xfrm>
            <a:custGeom>
              <a:avLst/>
              <a:gdLst/>
              <a:ahLst/>
              <a:cxnLst/>
              <a:rect l="l" t="t" r="r" b="b"/>
              <a:pathLst>
                <a:path w="2811779" h="677544">
                  <a:moveTo>
                    <a:pt x="65658" y="602741"/>
                  </a:moveTo>
                  <a:lnTo>
                    <a:pt x="0" y="656970"/>
                  </a:lnTo>
                  <a:lnTo>
                    <a:pt x="82803" y="677036"/>
                  </a:lnTo>
                  <a:lnTo>
                    <a:pt x="77030" y="652017"/>
                  </a:lnTo>
                  <a:lnTo>
                    <a:pt x="64007" y="652017"/>
                  </a:lnTo>
                  <a:lnTo>
                    <a:pt x="59689" y="633476"/>
                  </a:lnTo>
                  <a:lnTo>
                    <a:pt x="72091" y="630616"/>
                  </a:lnTo>
                  <a:lnTo>
                    <a:pt x="65658" y="602741"/>
                  </a:lnTo>
                  <a:close/>
                </a:path>
                <a:path w="2811779" h="677544">
                  <a:moveTo>
                    <a:pt x="72091" y="630616"/>
                  </a:moveTo>
                  <a:lnTo>
                    <a:pt x="59689" y="633476"/>
                  </a:lnTo>
                  <a:lnTo>
                    <a:pt x="64007" y="652017"/>
                  </a:lnTo>
                  <a:lnTo>
                    <a:pt x="76372" y="649167"/>
                  </a:lnTo>
                  <a:lnTo>
                    <a:pt x="72091" y="630616"/>
                  </a:lnTo>
                  <a:close/>
                </a:path>
                <a:path w="2811779" h="677544">
                  <a:moveTo>
                    <a:pt x="76372" y="649167"/>
                  </a:moveTo>
                  <a:lnTo>
                    <a:pt x="64007" y="652017"/>
                  </a:lnTo>
                  <a:lnTo>
                    <a:pt x="77030" y="652017"/>
                  </a:lnTo>
                  <a:lnTo>
                    <a:pt x="76372" y="649167"/>
                  </a:lnTo>
                  <a:close/>
                </a:path>
                <a:path w="2811779" h="677544">
                  <a:moveTo>
                    <a:pt x="2807080" y="0"/>
                  </a:moveTo>
                  <a:lnTo>
                    <a:pt x="72091" y="630616"/>
                  </a:lnTo>
                  <a:lnTo>
                    <a:pt x="76372" y="649167"/>
                  </a:lnTo>
                  <a:lnTo>
                    <a:pt x="2811399" y="18541"/>
                  </a:lnTo>
                  <a:lnTo>
                    <a:pt x="28070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3480" y="1318260"/>
              <a:ext cx="137160" cy="1651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611110" y="2061209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152400" y="67310"/>
                  </a:moveTo>
                  <a:lnTo>
                    <a:pt x="85725" y="67310"/>
                  </a:lnTo>
                  <a:lnTo>
                    <a:pt x="85725" y="0"/>
                  </a:lnTo>
                  <a:lnTo>
                    <a:pt x="66675" y="0"/>
                  </a:lnTo>
                  <a:lnTo>
                    <a:pt x="66675" y="6731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66675" y="76200"/>
                  </a:lnTo>
                  <a:lnTo>
                    <a:pt x="66675" y="142240"/>
                  </a:lnTo>
                  <a:lnTo>
                    <a:pt x="85725" y="142240"/>
                  </a:lnTo>
                  <a:lnTo>
                    <a:pt x="85725" y="76200"/>
                  </a:lnTo>
                  <a:lnTo>
                    <a:pt x="152400" y="76200"/>
                  </a:lnTo>
                  <a:lnTo>
                    <a:pt x="152400" y="67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7611110" y="2061210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0" y="66675"/>
                  </a:moveTo>
                  <a:lnTo>
                    <a:pt x="66675" y="66675"/>
                  </a:lnTo>
                  <a:lnTo>
                    <a:pt x="66675" y="0"/>
                  </a:lnTo>
                  <a:lnTo>
                    <a:pt x="85725" y="0"/>
                  </a:lnTo>
                  <a:lnTo>
                    <a:pt x="85725" y="66675"/>
                  </a:lnTo>
                  <a:lnTo>
                    <a:pt x="152400" y="66675"/>
                  </a:lnTo>
                  <a:lnTo>
                    <a:pt x="152400" y="75564"/>
                  </a:lnTo>
                  <a:lnTo>
                    <a:pt x="85725" y="75564"/>
                  </a:lnTo>
                  <a:lnTo>
                    <a:pt x="85725" y="142239"/>
                  </a:lnTo>
                  <a:lnTo>
                    <a:pt x="66675" y="142239"/>
                  </a:lnTo>
                  <a:lnTo>
                    <a:pt x="66675" y="75564"/>
                  </a:lnTo>
                  <a:lnTo>
                    <a:pt x="0" y="75564"/>
                  </a:lnTo>
                  <a:lnTo>
                    <a:pt x="0" y="6667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2589530" y="4276090"/>
              <a:ext cx="1925320" cy="345440"/>
            </a:xfrm>
            <a:custGeom>
              <a:avLst/>
              <a:gdLst/>
              <a:ahLst/>
              <a:cxnLst/>
              <a:rect l="l" t="t" r="r" b="b"/>
              <a:pathLst>
                <a:path w="1925320" h="345439">
                  <a:moveTo>
                    <a:pt x="1925320" y="0"/>
                  </a:moveTo>
                  <a:lnTo>
                    <a:pt x="0" y="0"/>
                  </a:lnTo>
                  <a:lnTo>
                    <a:pt x="0" y="345439"/>
                  </a:lnTo>
                  <a:lnTo>
                    <a:pt x="1925320" y="345439"/>
                  </a:lnTo>
                  <a:lnTo>
                    <a:pt x="1925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2589530" y="4276090"/>
              <a:ext cx="1925320" cy="345440"/>
            </a:xfrm>
            <a:custGeom>
              <a:avLst/>
              <a:gdLst/>
              <a:ahLst/>
              <a:cxnLst/>
              <a:rect l="l" t="t" r="r" b="b"/>
              <a:pathLst>
                <a:path w="1925320" h="345439">
                  <a:moveTo>
                    <a:pt x="0" y="345439"/>
                  </a:moveTo>
                  <a:lnTo>
                    <a:pt x="1925320" y="345439"/>
                  </a:lnTo>
                  <a:lnTo>
                    <a:pt x="1925320" y="0"/>
                  </a:lnTo>
                  <a:lnTo>
                    <a:pt x="0" y="0"/>
                  </a:lnTo>
                  <a:lnTo>
                    <a:pt x="0" y="345439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43691" y="1370434"/>
            <a:ext cx="798575" cy="468549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R="4200" algn="r">
              <a:spcBef>
                <a:spcPts val="83"/>
              </a:spcBef>
            </a:pPr>
            <a:r>
              <a:rPr sz="1488" b="1" i="1" spc="-8" dirty="0">
                <a:latin typeface="Arial"/>
                <a:cs typeface="Arial"/>
              </a:rPr>
              <a:t>Phase</a:t>
            </a:r>
            <a:endParaRPr sz="1488">
              <a:latin typeface="Arial"/>
              <a:cs typeface="Arial"/>
            </a:endParaRPr>
          </a:p>
          <a:p>
            <a:pPr marR="4200" algn="r"/>
            <a:r>
              <a:rPr sz="1488" b="1" i="1" spc="-4" dirty="0">
                <a:latin typeface="Arial"/>
                <a:cs typeface="Arial"/>
              </a:rPr>
              <a:t>d’alarme</a:t>
            </a:r>
            <a:endParaRPr sz="1488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68681" y="1250936"/>
            <a:ext cx="956609" cy="468549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63002">
              <a:spcBef>
                <a:spcPts val="83"/>
              </a:spcBef>
            </a:pPr>
            <a:r>
              <a:rPr sz="1488" b="1" i="1" spc="-4" dirty="0">
                <a:latin typeface="Arial"/>
                <a:cs typeface="Arial"/>
              </a:rPr>
              <a:t>Phase</a:t>
            </a:r>
            <a:r>
              <a:rPr sz="1488" b="1" i="1" spc="-41" dirty="0">
                <a:latin typeface="Arial"/>
                <a:cs typeface="Arial"/>
              </a:rPr>
              <a:t> </a:t>
            </a:r>
            <a:r>
              <a:rPr sz="1488" b="1" i="1" spc="-4" dirty="0">
                <a:latin typeface="Arial"/>
                <a:cs typeface="Arial"/>
              </a:rPr>
              <a:t>de</a:t>
            </a:r>
            <a:endParaRPr sz="1488">
              <a:latin typeface="Arial"/>
              <a:cs typeface="Arial"/>
            </a:endParaRPr>
          </a:p>
          <a:p>
            <a:pPr marL="10500"/>
            <a:r>
              <a:rPr sz="1488" b="1" i="1" spc="-4" dirty="0">
                <a:latin typeface="Arial"/>
                <a:cs typeface="Arial"/>
              </a:rPr>
              <a:t>résistance</a:t>
            </a:r>
            <a:endParaRPr sz="1488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85244" y="5450986"/>
            <a:ext cx="1915319" cy="15051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SCHEMA</a:t>
            </a:r>
            <a:r>
              <a:rPr sz="909" b="1" u="sng" spc="-1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1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BILAN</a:t>
            </a:r>
            <a:r>
              <a:rPr sz="909" b="1" u="sng" spc="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909" b="1" u="sng" spc="-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STRESS</a:t>
            </a:r>
            <a:r>
              <a:rPr sz="909" b="1" u="sng" spc="-4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2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AIGU</a:t>
            </a:r>
            <a:endParaRPr sz="909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45147" y="3559295"/>
            <a:ext cx="780723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spc="-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Adrénaline</a:t>
            </a:r>
            <a:endParaRPr sz="1158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01985" y="2884628"/>
            <a:ext cx="1707406" cy="401125"/>
          </a:xfrm>
          <a:custGeom>
            <a:avLst/>
            <a:gdLst/>
            <a:ahLst/>
            <a:cxnLst/>
            <a:rect l="l" t="t" r="r" b="b"/>
            <a:pathLst>
              <a:path w="2065020" h="485139">
                <a:moveTo>
                  <a:pt x="2065019" y="0"/>
                </a:moveTo>
                <a:lnTo>
                  <a:pt x="0" y="0"/>
                </a:lnTo>
                <a:lnTo>
                  <a:pt x="0" y="485140"/>
                </a:lnTo>
                <a:lnTo>
                  <a:pt x="2065019" y="485140"/>
                </a:lnTo>
                <a:lnTo>
                  <a:pt x="2065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9" name="object 29"/>
          <p:cNvSpPr txBox="1"/>
          <p:nvPr/>
        </p:nvSpPr>
        <p:spPr>
          <a:xfrm>
            <a:off x="2201985" y="2884628"/>
            <a:ext cx="1707406" cy="16853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28352" rIns="0" bIns="0" rtlCol="0">
            <a:spAutoFit/>
          </a:bodyPr>
          <a:lstStyle/>
          <a:p>
            <a:pPr marL="142805">
              <a:spcBef>
                <a:spcPts val="223"/>
              </a:spcBef>
            </a:pP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GLANDE</a:t>
            </a:r>
            <a:r>
              <a:rPr sz="909" b="1" spc="-25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MEDULOSURRENALE</a:t>
            </a:r>
            <a:endParaRPr sz="909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614698" y="1855564"/>
            <a:ext cx="1276879" cy="298218"/>
          </a:xfrm>
          <a:custGeom>
            <a:avLst/>
            <a:gdLst/>
            <a:ahLst/>
            <a:cxnLst/>
            <a:rect l="l" t="t" r="r" b="b"/>
            <a:pathLst>
              <a:path w="1544320" h="360680">
                <a:moveTo>
                  <a:pt x="1544320" y="0"/>
                </a:moveTo>
                <a:lnTo>
                  <a:pt x="0" y="0"/>
                </a:lnTo>
                <a:lnTo>
                  <a:pt x="0" y="360679"/>
                </a:lnTo>
                <a:lnTo>
                  <a:pt x="1544320" y="360679"/>
                </a:lnTo>
                <a:lnTo>
                  <a:pt x="1544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1" name="object 31"/>
          <p:cNvSpPr txBox="1"/>
          <p:nvPr/>
        </p:nvSpPr>
        <p:spPr>
          <a:xfrm>
            <a:off x="5614698" y="1855564"/>
            <a:ext cx="1276879" cy="220494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79805" rIns="0" bIns="0" rtlCol="0">
            <a:spAutoFit/>
          </a:bodyPr>
          <a:lstStyle/>
          <a:p>
            <a:pPr marL="347036">
              <a:spcBef>
                <a:spcPts val="628"/>
              </a:spcBef>
            </a:pPr>
            <a:r>
              <a:rPr sz="909" b="1" spc="-4" dirty="0">
                <a:solidFill>
                  <a:srgbClr val="2E5496"/>
                </a:solidFill>
                <a:latin typeface="Calibri"/>
                <a:cs typeface="Calibri"/>
              </a:rPr>
              <a:t>HYPOPHYSE</a:t>
            </a:r>
            <a:endParaRPr sz="909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240875" y="4155207"/>
            <a:ext cx="1598198" cy="235215"/>
          </a:xfrm>
          <a:custGeom>
            <a:avLst/>
            <a:gdLst/>
            <a:ahLst/>
            <a:cxnLst/>
            <a:rect l="l" t="t" r="r" b="b"/>
            <a:pathLst>
              <a:path w="1932940" h="284479">
                <a:moveTo>
                  <a:pt x="0" y="284480"/>
                </a:moveTo>
                <a:lnTo>
                  <a:pt x="1932939" y="284480"/>
                </a:lnTo>
                <a:lnTo>
                  <a:pt x="1932939" y="0"/>
                </a:lnTo>
                <a:lnTo>
                  <a:pt x="0" y="0"/>
                </a:lnTo>
                <a:lnTo>
                  <a:pt x="0" y="284480"/>
                </a:lnTo>
                <a:close/>
              </a:path>
            </a:pathLst>
          </a:custGeom>
          <a:ln w="2857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3" name="object 33"/>
          <p:cNvSpPr txBox="1"/>
          <p:nvPr/>
        </p:nvSpPr>
        <p:spPr>
          <a:xfrm>
            <a:off x="3989197" y="4161507"/>
            <a:ext cx="856852" cy="17490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4652" rIns="0" bIns="0" rtlCol="0">
            <a:spAutoFit/>
          </a:bodyPr>
          <a:lstStyle/>
          <a:p>
            <a:pPr algn="ctr">
              <a:spcBef>
                <a:spcPts val="273"/>
              </a:spcBef>
            </a:pPr>
            <a:r>
              <a:rPr sz="909" b="1" spc="-8" dirty="0">
                <a:solidFill>
                  <a:srgbClr val="00AF50"/>
                </a:solidFill>
                <a:latin typeface="Arial"/>
                <a:cs typeface="Arial"/>
              </a:rPr>
              <a:t>FOIE</a:t>
            </a:r>
            <a:endParaRPr sz="909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85015" y="4161507"/>
            <a:ext cx="898856" cy="17490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4652" rIns="0" bIns="0" rtlCol="0">
            <a:spAutoFit/>
          </a:bodyPr>
          <a:lstStyle/>
          <a:p>
            <a:pPr marL="237833">
              <a:spcBef>
                <a:spcPts val="273"/>
              </a:spcBef>
            </a:pPr>
            <a:r>
              <a:rPr sz="909" b="1" dirty="0">
                <a:solidFill>
                  <a:srgbClr val="00AF50"/>
                </a:solidFill>
                <a:latin typeface="Arial"/>
                <a:cs typeface="Arial"/>
              </a:rPr>
              <a:t>COEUR</a:t>
            </a:r>
            <a:endParaRPr sz="909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69040" y="4146806"/>
            <a:ext cx="913557" cy="17384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3602" rIns="0" bIns="0" rtlCol="0">
            <a:spAutoFit/>
          </a:bodyPr>
          <a:lstStyle/>
          <a:p>
            <a:pPr marL="194257">
              <a:spcBef>
                <a:spcPts val="265"/>
              </a:spcBef>
            </a:pPr>
            <a:r>
              <a:rPr sz="909" b="1" dirty="0">
                <a:solidFill>
                  <a:srgbClr val="00AF50"/>
                </a:solidFill>
                <a:latin typeface="Arial"/>
                <a:cs typeface="Arial"/>
              </a:rPr>
              <a:t>POUMON</a:t>
            </a:r>
            <a:endParaRPr sz="909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28088" y="4443975"/>
            <a:ext cx="913557" cy="314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marL="75603" marR="152255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33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Fréquence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8" dirty="0">
                <a:latin typeface="Arial MT"/>
                <a:cs typeface="Arial MT"/>
              </a:rPr>
              <a:t>ventilatoire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62159" y="4443975"/>
            <a:ext cx="1119369" cy="45419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marL="218407" marR="215257" algn="ctr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33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Fréquence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cardiaque</a:t>
            </a:r>
            <a:endParaRPr sz="909">
              <a:latin typeface="Arial MT"/>
              <a:cs typeface="Arial MT"/>
            </a:endParaRPr>
          </a:p>
          <a:p>
            <a:pPr algn="ctr">
              <a:spcBef>
                <a:spcPts val="4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8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Débit</a:t>
            </a:r>
            <a:r>
              <a:rPr sz="909" spc="-25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sanguin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45338" y="4443974"/>
            <a:ext cx="1194974" cy="59410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algn="ctr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4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Glycogénolyse</a:t>
            </a:r>
            <a:endParaRPr sz="909">
              <a:latin typeface="Arial MT"/>
              <a:cs typeface="Arial MT"/>
            </a:endParaRPr>
          </a:p>
          <a:p>
            <a:pPr marL="3150" algn="ctr"/>
            <a:r>
              <a:rPr sz="909" dirty="0">
                <a:latin typeface="Wingdings"/>
                <a:cs typeface="Wingdings"/>
              </a:rPr>
              <a:t></a:t>
            </a:r>
            <a:r>
              <a:rPr sz="909" spc="-4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Néoglucogénèse</a:t>
            </a:r>
            <a:endParaRPr sz="909">
              <a:latin typeface="Arial MT"/>
              <a:cs typeface="Arial MT"/>
            </a:endParaRPr>
          </a:p>
          <a:p>
            <a:pPr marL="204232" marR="195831" algn="ctr">
              <a:spcBef>
                <a:spcPts val="4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12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Libération</a:t>
            </a:r>
            <a:r>
              <a:rPr sz="909" spc="-37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de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glucose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451938" y="4464976"/>
            <a:ext cx="1119369" cy="804349"/>
          </a:xfrm>
          <a:custGeom>
            <a:avLst/>
            <a:gdLst/>
            <a:ahLst/>
            <a:cxnLst/>
            <a:rect l="l" t="t" r="r" b="b"/>
            <a:pathLst>
              <a:path w="1353820" h="972820">
                <a:moveTo>
                  <a:pt x="0" y="972820"/>
                </a:moveTo>
                <a:lnTo>
                  <a:pt x="1353820" y="972820"/>
                </a:lnTo>
                <a:lnTo>
                  <a:pt x="135382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8"/>
          </a:p>
        </p:txBody>
      </p:sp>
      <p:grpSp>
        <p:nvGrpSpPr>
          <p:cNvPr id="40" name="object 40"/>
          <p:cNvGrpSpPr/>
          <p:nvPr/>
        </p:nvGrpSpPr>
        <p:grpSpPr>
          <a:xfrm>
            <a:off x="1703205" y="3902141"/>
            <a:ext cx="136508" cy="128108"/>
            <a:chOff x="2059939" y="4719320"/>
            <a:chExt cx="165100" cy="154940"/>
          </a:xfrm>
        </p:grpSpPr>
        <p:sp>
          <p:nvSpPr>
            <p:cNvPr id="41" name="object 41"/>
            <p:cNvSpPr/>
            <p:nvPr/>
          </p:nvSpPr>
          <p:spPr>
            <a:xfrm>
              <a:off x="2066290" y="4725669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152400" y="67310"/>
                  </a:moveTo>
                  <a:lnTo>
                    <a:pt x="85725" y="67310"/>
                  </a:lnTo>
                  <a:lnTo>
                    <a:pt x="85725" y="0"/>
                  </a:lnTo>
                  <a:lnTo>
                    <a:pt x="66675" y="0"/>
                  </a:lnTo>
                  <a:lnTo>
                    <a:pt x="66675" y="6731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66675" y="76200"/>
                  </a:lnTo>
                  <a:lnTo>
                    <a:pt x="66675" y="142240"/>
                  </a:lnTo>
                  <a:lnTo>
                    <a:pt x="85725" y="142240"/>
                  </a:lnTo>
                  <a:lnTo>
                    <a:pt x="85725" y="76200"/>
                  </a:lnTo>
                  <a:lnTo>
                    <a:pt x="152400" y="76200"/>
                  </a:lnTo>
                  <a:lnTo>
                    <a:pt x="152400" y="67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2066289" y="4725670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0" y="66674"/>
                  </a:moveTo>
                  <a:lnTo>
                    <a:pt x="66675" y="66674"/>
                  </a:lnTo>
                  <a:lnTo>
                    <a:pt x="66675" y="0"/>
                  </a:lnTo>
                  <a:lnTo>
                    <a:pt x="85725" y="0"/>
                  </a:lnTo>
                  <a:lnTo>
                    <a:pt x="85725" y="66674"/>
                  </a:lnTo>
                  <a:lnTo>
                    <a:pt x="152400" y="66674"/>
                  </a:lnTo>
                  <a:lnTo>
                    <a:pt x="152400" y="75564"/>
                  </a:lnTo>
                  <a:lnTo>
                    <a:pt x="85725" y="75564"/>
                  </a:lnTo>
                  <a:lnTo>
                    <a:pt x="85725" y="142239"/>
                  </a:lnTo>
                  <a:lnTo>
                    <a:pt x="66675" y="142239"/>
                  </a:lnTo>
                  <a:lnTo>
                    <a:pt x="66675" y="75564"/>
                  </a:lnTo>
                  <a:lnTo>
                    <a:pt x="0" y="75564"/>
                  </a:lnTo>
                  <a:lnTo>
                    <a:pt x="0" y="6667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3011586" y="860103"/>
            <a:ext cx="3842188" cy="3228950"/>
            <a:chOff x="3642359" y="1040130"/>
            <a:chExt cx="4646930" cy="3905250"/>
          </a:xfrm>
        </p:grpSpPr>
        <p:sp>
          <p:nvSpPr>
            <p:cNvPr id="44" name="object 44"/>
            <p:cNvSpPr/>
            <p:nvPr/>
          </p:nvSpPr>
          <p:spPr>
            <a:xfrm>
              <a:off x="7611110" y="3285489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152400" y="67310"/>
                  </a:moveTo>
                  <a:lnTo>
                    <a:pt x="85725" y="67310"/>
                  </a:lnTo>
                  <a:lnTo>
                    <a:pt x="85725" y="0"/>
                  </a:lnTo>
                  <a:lnTo>
                    <a:pt x="66675" y="0"/>
                  </a:lnTo>
                  <a:lnTo>
                    <a:pt x="66675" y="6731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66675" y="76200"/>
                  </a:lnTo>
                  <a:lnTo>
                    <a:pt x="66675" y="142240"/>
                  </a:lnTo>
                  <a:lnTo>
                    <a:pt x="85725" y="142240"/>
                  </a:lnTo>
                  <a:lnTo>
                    <a:pt x="85725" y="76200"/>
                  </a:lnTo>
                  <a:lnTo>
                    <a:pt x="152400" y="76200"/>
                  </a:lnTo>
                  <a:lnTo>
                    <a:pt x="152400" y="67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7611109" y="3285490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0" y="66675"/>
                  </a:moveTo>
                  <a:lnTo>
                    <a:pt x="66675" y="66675"/>
                  </a:lnTo>
                  <a:lnTo>
                    <a:pt x="66675" y="0"/>
                  </a:lnTo>
                  <a:lnTo>
                    <a:pt x="85725" y="0"/>
                  </a:lnTo>
                  <a:lnTo>
                    <a:pt x="85725" y="66675"/>
                  </a:lnTo>
                  <a:lnTo>
                    <a:pt x="152400" y="66675"/>
                  </a:lnTo>
                  <a:lnTo>
                    <a:pt x="152400" y="75564"/>
                  </a:lnTo>
                  <a:lnTo>
                    <a:pt x="85725" y="75564"/>
                  </a:lnTo>
                  <a:lnTo>
                    <a:pt x="85725" y="142239"/>
                  </a:lnTo>
                  <a:lnTo>
                    <a:pt x="66675" y="142239"/>
                  </a:lnTo>
                  <a:lnTo>
                    <a:pt x="66675" y="75564"/>
                  </a:lnTo>
                  <a:lnTo>
                    <a:pt x="0" y="75564"/>
                  </a:lnTo>
                  <a:lnTo>
                    <a:pt x="0" y="6667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3648710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7" name="object 47"/>
            <p:cNvSpPr/>
            <p:nvPr/>
          </p:nvSpPr>
          <p:spPr>
            <a:xfrm>
              <a:off x="3648709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1" y="65532"/>
                  </a:lnTo>
                  <a:lnTo>
                    <a:pt x="65531" y="0"/>
                  </a:lnTo>
                  <a:lnTo>
                    <a:pt x="86867" y="0"/>
                  </a:lnTo>
                  <a:lnTo>
                    <a:pt x="86867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7" y="74168"/>
                  </a:lnTo>
                  <a:lnTo>
                    <a:pt x="86867" y="139700"/>
                  </a:lnTo>
                  <a:lnTo>
                    <a:pt x="65531" y="139700"/>
                  </a:lnTo>
                  <a:lnTo>
                    <a:pt x="65531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5088890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5088889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2" y="65532"/>
                  </a:lnTo>
                  <a:lnTo>
                    <a:pt x="65532" y="0"/>
                  </a:lnTo>
                  <a:lnTo>
                    <a:pt x="86868" y="0"/>
                  </a:lnTo>
                  <a:lnTo>
                    <a:pt x="86868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8" y="74168"/>
                  </a:lnTo>
                  <a:lnTo>
                    <a:pt x="86868" y="139700"/>
                  </a:lnTo>
                  <a:lnTo>
                    <a:pt x="65532" y="139700"/>
                  </a:lnTo>
                  <a:lnTo>
                    <a:pt x="65532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6744969" y="1040130"/>
              <a:ext cx="1544320" cy="431800"/>
            </a:xfrm>
            <a:custGeom>
              <a:avLst/>
              <a:gdLst/>
              <a:ahLst/>
              <a:cxnLst/>
              <a:rect l="l" t="t" r="r" b="b"/>
              <a:pathLst>
                <a:path w="1544320" h="431800">
                  <a:moveTo>
                    <a:pt x="154432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544320" y="431800"/>
                  </a:lnTo>
                  <a:lnTo>
                    <a:pt x="154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781635" y="4918972"/>
            <a:ext cx="640015" cy="707287"/>
          </a:xfrm>
          <a:prstGeom prst="rect">
            <a:avLst/>
          </a:prstGeom>
        </p:spPr>
        <p:txBody>
          <a:bodyPr vert="horz" wrap="square" lIns="0" tIns="18901" rIns="0" bIns="0" rtlCol="0">
            <a:spAutoFit/>
          </a:bodyPr>
          <a:lstStyle/>
          <a:p>
            <a:pPr marL="10500" marR="4200" indent="6300">
              <a:lnSpc>
                <a:spcPct val="138800"/>
              </a:lnSpc>
              <a:spcBef>
                <a:spcPts val="149"/>
              </a:spcBef>
            </a:pP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Légende</a:t>
            </a: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909" b="1" u="sng" spc="-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sz="909" b="1" dirty="0">
                <a:latin typeface="Arial"/>
                <a:cs typeface="Arial"/>
              </a:rPr>
              <a:t> </a:t>
            </a:r>
            <a:r>
              <a:rPr sz="827" dirty="0">
                <a:latin typeface="Arial MT"/>
                <a:cs typeface="Arial MT"/>
              </a:rPr>
              <a:t>Neurones : </a:t>
            </a:r>
            <a:r>
              <a:rPr sz="827" spc="4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Vaisseau</a:t>
            </a:r>
            <a:endParaRPr sz="827">
              <a:latin typeface="Arial MT"/>
              <a:cs typeface="Arial MT"/>
            </a:endParaRPr>
          </a:p>
          <a:p>
            <a:pPr marL="10500">
              <a:spcBef>
                <a:spcPts val="17"/>
              </a:spcBef>
            </a:pPr>
            <a:r>
              <a:rPr sz="827" dirty="0">
                <a:latin typeface="Arial MT"/>
                <a:cs typeface="Arial MT"/>
              </a:rPr>
              <a:t>sangu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n</a:t>
            </a:r>
            <a:r>
              <a:rPr sz="827" spc="-25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: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986794" y="5122579"/>
            <a:ext cx="531333" cy="368971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 marR="4200">
              <a:lnSpc>
                <a:spcPct val="150000"/>
              </a:lnSpc>
              <a:spcBef>
                <a:spcPts val="83"/>
              </a:spcBef>
            </a:pPr>
            <a:r>
              <a:rPr sz="827" spc="-8" dirty="0">
                <a:latin typeface="Arial MT"/>
                <a:cs typeface="Arial MT"/>
              </a:rPr>
              <a:t>A</a:t>
            </a:r>
            <a:r>
              <a:rPr sz="827" dirty="0">
                <a:latin typeface="Arial MT"/>
                <a:cs typeface="Arial MT"/>
              </a:rPr>
              <a:t>ct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va</a:t>
            </a:r>
            <a:r>
              <a:rPr sz="827" dirty="0">
                <a:latin typeface="Arial MT"/>
                <a:cs typeface="Arial MT"/>
              </a:rPr>
              <a:t>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on</a:t>
            </a:r>
            <a:r>
              <a:rPr sz="827" spc="-58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  I</a:t>
            </a:r>
            <a:r>
              <a:rPr sz="827" spc="4" dirty="0">
                <a:latin typeface="Arial MT"/>
                <a:cs typeface="Arial MT"/>
              </a:rPr>
              <a:t>n</a:t>
            </a:r>
            <a:r>
              <a:rPr sz="827" spc="-4" dirty="0">
                <a:latin typeface="Arial MT"/>
                <a:cs typeface="Arial MT"/>
              </a:rPr>
              <a:t>h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b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ti</a:t>
            </a:r>
            <a:r>
              <a:rPr sz="827" spc="-21" dirty="0">
                <a:latin typeface="Arial MT"/>
                <a:cs typeface="Arial MT"/>
              </a:rPr>
              <a:t>o</a:t>
            </a:r>
            <a:r>
              <a:rPr sz="827" spc="-4" dirty="0">
                <a:latin typeface="Arial MT"/>
                <a:cs typeface="Arial MT"/>
              </a:rPr>
              <a:t>n</a:t>
            </a:r>
            <a:r>
              <a:rPr sz="827" spc="-41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</a:t>
            </a:r>
            <a:endParaRPr sz="827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576895" y="860103"/>
            <a:ext cx="1276879" cy="235869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95031" rIns="0" bIns="0" rtlCol="0">
            <a:spAutoFit/>
          </a:bodyPr>
          <a:lstStyle/>
          <a:p>
            <a:pPr marL="153830">
              <a:spcBef>
                <a:spcPts val="748"/>
              </a:spcBef>
            </a:pP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HYPOTHALAMUS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237349" y="860103"/>
            <a:ext cx="2332195" cy="357022"/>
            <a:chOff x="3915409" y="1040130"/>
            <a:chExt cx="2820670" cy="431800"/>
          </a:xfrm>
        </p:grpSpPr>
        <p:sp>
          <p:nvSpPr>
            <p:cNvPr id="55" name="object 55"/>
            <p:cNvSpPr/>
            <p:nvPr/>
          </p:nvSpPr>
          <p:spPr>
            <a:xfrm>
              <a:off x="5448299" y="1216660"/>
              <a:ext cx="1287780" cy="76200"/>
            </a:xfrm>
            <a:custGeom>
              <a:avLst/>
              <a:gdLst/>
              <a:ahLst/>
              <a:cxnLst/>
              <a:rect l="l" t="t" r="r" b="b"/>
              <a:pathLst>
                <a:path w="1287779" h="76200">
                  <a:moveTo>
                    <a:pt x="1211579" y="0"/>
                  </a:moveTo>
                  <a:lnTo>
                    <a:pt x="1211579" y="76200"/>
                  </a:lnTo>
                  <a:lnTo>
                    <a:pt x="1268729" y="47625"/>
                  </a:lnTo>
                  <a:lnTo>
                    <a:pt x="1224279" y="47625"/>
                  </a:lnTo>
                  <a:lnTo>
                    <a:pt x="1224279" y="28575"/>
                  </a:lnTo>
                  <a:lnTo>
                    <a:pt x="1268729" y="28575"/>
                  </a:lnTo>
                  <a:lnTo>
                    <a:pt x="1211579" y="0"/>
                  </a:lnTo>
                  <a:close/>
                </a:path>
                <a:path w="1287779" h="76200">
                  <a:moveTo>
                    <a:pt x="121157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1579" y="47625"/>
                  </a:lnTo>
                  <a:lnTo>
                    <a:pt x="1211579" y="28575"/>
                  </a:lnTo>
                  <a:close/>
                </a:path>
                <a:path w="1287779" h="76200">
                  <a:moveTo>
                    <a:pt x="1268729" y="28575"/>
                  </a:moveTo>
                  <a:lnTo>
                    <a:pt x="1224279" y="28575"/>
                  </a:lnTo>
                  <a:lnTo>
                    <a:pt x="1224279" y="47625"/>
                  </a:lnTo>
                  <a:lnTo>
                    <a:pt x="1268729" y="47625"/>
                  </a:lnTo>
                  <a:lnTo>
                    <a:pt x="1287779" y="38100"/>
                  </a:lnTo>
                  <a:lnTo>
                    <a:pt x="126872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6" name="object 56"/>
            <p:cNvSpPr/>
            <p:nvPr/>
          </p:nvSpPr>
          <p:spPr>
            <a:xfrm>
              <a:off x="3915409" y="1040130"/>
              <a:ext cx="1605280" cy="431800"/>
            </a:xfrm>
            <a:custGeom>
              <a:avLst/>
              <a:gdLst/>
              <a:ahLst/>
              <a:cxnLst/>
              <a:rect l="l" t="t" r="r" b="b"/>
              <a:pathLst>
                <a:path w="1605279" h="431800">
                  <a:moveTo>
                    <a:pt x="1605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605280" y="431800"/>
                  </a:lnTo>
                  <a:lnTo>
                    <a:pt x="1605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3237350" y="860103"/>
            <a:ext cx="1327282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277735" marR="273009" indent="41476">
              <a:spcBef>
                <a:spcPts val="252"/>
              </a:spcBef>
            </a:pPr>
            <a:r>
              <a:rPr sz="909" b="1" spc="-12" dirty="0">
                <a:solidFill>
                  <a:srgbClr val="365F91"/>
                </a:solidFill>
                <a:latin typeface="Arial"/>
                <a:cs typeface="Arial"/>
              </a:rPr>
              <a:t>AMYGDALE, </a:t>
            </a: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r>
              <a:rPr sz="909" b="1" spc="-25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spc="-17" dirty="0">
                <a:solidFill>
                  <a:srgbClr val="365F91"/>
                </a:solidFill>
                <a:latin typeface="Arial"/>
                <a:cs typeface="Arial"/>
              </a:rPr>
              <a:t>M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410237" y="860103"/>
            <a:ext cx="1838664" cy="357022"/>
            <a:chOff x="1705610" y="1040130"/>
            <a:chExt cx="2223770" cy="431800"/>
          </a:xfrm>
        </p:grpSpPr>
        <p:sp>
          <p:nvSpPr>
            <p:cNvPr id="59" name="object 59"/>
            <p:cNvSpPr/>
            <p:nvPr/>
          </p:nvSpPr>
          <p:spPr>
            <a:xfrm>
              <a:off x="2639060" y="1216660"/>
              <a:ext cx="1290320" cy="76200"/>
            </a:xfrm>
            <a:custGeom>
              <a:avLst/>
              <a:gdLst/>
              <a:ahLst/>
              <a:cxnLst/>
              <a:rect l="l" t="t" r="r" b="b"/>
              <a:pathLst>
                <a:path w="1290320" h="76200">
                  <a:moveTo>
                    <a:pt x="1214119" y="0"/>
                  </a:moveTo>
                  <a:lnTo>
                    <a:pt x="1214119" y="76200"/>
                  </a:lnTo>
                  <a:lnTo>
                    <a:pt x="1271269" y="47625"/>
                  </a:lnTo>
                  <a:lnTo>
                    <a:pt x="1226819" y="47625"/>
                  </a:lnTo>
                  <a:lnTo>
                    <a:pt x="1226819" y="28575"/>
                  </a:lnTo>
                  <a:lnTo>
                    <a:pt x="1271269" y="28575"/>
                  </a:lnTo>
                  <a:lnTo>
                    <a:pt x="1214119" y="0"/>
                  </a:lnTo>
                  <a:close/>
                </a:path>
                <a:path w="1290320" h="76200">
                  <a:moveTo>
                    <a:pt x="121411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4119" y="47625"/>
                  </a:lnTo>
                  <a:lnTo>
                    <a:pt x="1214119" y="28575"/>
                  </a:lnTo>
                  <a:close/>
                </a:path>
                <a:path w="1290320" h="76200">
                  <a:moveTo>
                    <a:pt x="1271269" y="28575"/>
                  </a:moveTo>
                  <a:lnTo>
                    <a:pt x="1226819" y="28575"/>
                  </a:lnTo>
                  <a:lnTo>
                    <a:pt x="1226819" y="47625"/>
                  </a:lnTo>
                  <a:lnTo>
                    <a:pt x="1271269" y="47625"/>
                  </a:lnTo>
                  <a:lnTo>
                    <a:pt x="1290319" y="38100"/>
                  </a:lnTo>
                  <a:lnTo>
                    <a:pt x="127126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60" name="object 60"/>
            <p:cNvSpPr/>
            <p:nvPr/>
          </p:nvSpPr>
          <p:spPr>
            <a:xfrm>
              <a:off x="1705610" y="1040130"/>
              <a:ext cx="1224280" cy="431800"/>
            </a:xfrm>
            <a:custGeom>
              <a:avLst/>
              <a:gdLst/>
              <a:ahLst/>
              <a:cxnLst/>
              <a:rect l="l" t="t" r="r" b="b"/>
              <a:pathLst>
                <a:path w="1224280" h="431800">
                  <a:moveTo>
                    <a:pt x="1224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224280" y="431800"/>
                  </a:lnTo>
                  <a:lnTo>
                    <a:pt x="1224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410237" y="860103"/>
            <a:ext cx="1012263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107629" marR="107103" indent="151205">
              <a:spcBef>
                <a:spcPts val="252"/>
              </a:spcBef>
            </a:pP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CORTEX </a:t>
            </a:r>
            <a:r>
              <a:rPr sz="909" b="1" spc="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EF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N</a:t>
            </a:r>
            <a:r>
              <a:rPr sz="909" b="1" spc="21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endParaRPr sz="909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351432" y="574485"/>
            <a:ext cx="5565345" cy="189854"/>
          </a:xfrm>
          <a:prstGeom prst="rect">
            <a:avLst/>
          </a:prstGeom>
          <a:ln w="28575">
            <a:solidFill>
              <a:srgbClr val="2E528F"/>
            </a:solidFill>
          </a:ln>
        </p:spPr>
        <p:txBody>
          <a:bodyPr vert="horz" wrap="square" lIns="0" tIns="11551" rIns="0" bIns="0" rtlCol="0">
            <a:spAutoFit/>
          </a:bodyPr>
          <a:lstStyle/>
          <a:p>
            <a:pPr marR="14175" algn="ctr">
              <a:spcBef>
                <a:spcPts val="91"/>
              </a:spcBef>
            </a:pPr>
            <a:r>
              <a:rPr sz="1158" b="1" spc="-12" dirty="0">
                <a:solidFill>
                  <a:srgbClr val="2E5496"/>
                </a:solidFill>
                <a:latin typeface="Calibri"/>
                <a:cs typeface="Calibri"/>
              </a:rPr>
              <a:t>SYSTÈME</a:t>
            </a:r>
            <a:r>
              <a:rPr sz="1158" b="1" spc="-17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158" b="1" spc="-4" dirty="0">
                <a:solidFill>
                  <a:srgbClr val="2E5496"/>
                </a:solidFill>
                <a:latin typeface="Calibri"/>
                <a:cs typeface="Calibri"/>
              </a:rPr>
              <a:t>LIMBIQUE</a:t>
            </a:r>
            <a:endParaRPr sz="1158">
              <a:latin typeface="Calibri"/>
              <a:cs typeface="Calibri"/>
            </a:endParaRPr>
          </a:p>
        </p:txBody>
      </p:sp>
      <p:pic>
        <p:nvPicPr>
          <p:cNvPr id="63" name="object 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7835" y="1090067"/>
            <a:ext cx="111307" cy="136508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5326979" y="2884628"/>
            <a:ext cx="1820813" cy="168539"/>
          </a:xfrm>
          <a:prstGeom prst="rect">
            <a:avLst/>
          </a:prstGeom>
          <a:ln w="28575">
            <a:solidFill>
              <a:srgbClr val="E26C09"/>
            </a:solidFill>
          </a:ln>
        </p:spPr>
        <p:txBody>
          <a:bodyPr vert="horz" wrap="square" lIns="0" tIns="28352" rIns="0" bIns="0" rtlCol="0">
            <a:spAutoFit/>
          </a:bodyPr>
          <a:lstStyle/>
          <a:p>
            <a:pPr marL="200032">
              <a:spcBef>
                <a:spcPts val="223"/>
              </a:spcBef>
            </a:pP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GLANDE</a:t>
            </a:r>
            <a:r>
              <a:rPr sz="909" b="1" spc="-33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CORTICOSURRENALE</a:t>
            </a:r>
            <a:endParaRPr sz="909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6215" y="4956406"/>
            <a:ext cx="2016125" cy="672042"/>
          </a:xfrm>
          <a:custGeom>
            <a:avLst/>
            <a:gdLst/>
            <a:ahLst/>
            <a:cxnLst/>
            <a:rect l="l" t="t" r="r" b="b"/>
            <a:pathLst>
              <a:path w="2438400" h="812800">
                <a:moveTo>
                  <a:pt x="2438400" y="0"/>
                </a:moveTo>
                <a:lnTo>
                  <a:pt x="0" y="0"/>
                </a:lnTo>
                <a:lnTo>
                  <a:pt x="0" y="812800"/>
                </a:lnTo>
                <a:lnTo>
                  <a:pt x="2438400" y="812800"/>
                </a:lnTo>
                <a:lnTo>
                  <a:pt x="24384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" name="object 3"/>
          <p:cNvSpPr txBox="1"/>
          <p:nvPr/>
        </p:nvSpPr>
        <p:spPr>
          <a:xfrm>
            <a:off x="4439464" y="23201"/>
            <a:ext cx="1438589" cy="31594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algn="ctr">
              <a:spcBef>
                <a:spcPts val="83"/>
              </a:spcBef>
            </a:pP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Stimulus,</a:t>
            </a:r>
            <a:r>
              <a:rPr sz="992" i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agent </a:t>
            </a:r>
            <a:r>
              <a:rPr sz="992" i="1" spc="-4" dirty="0">
                <a:solidFill>
                  <a:srgbClr val="FF0000"/>
                </a:solidFill>
                <a:latin typeface="Arial"/>
                <a:cs typeface="Arial"/>
              </a:rPr>
              <a:t>stresseur</a:t>
            </a:r>
            <a:endParaRPr sz="992">
              <a:latin typeface="Arial"/>
              <a:cs typeface="Arial"/>
            </a:endParaRPr>
          </a:p>
          <a:p>
            <a:pPr marL="525" algn="ctr"/>
            <a:r>
              <a:rPr sz="992" b="1" spc="-4" dirty="0">
                <a:solidFill>
                  <a:srgbClr val="FF0000"/>
                </a:solidFill>
                <a:latin typeface="Arial"/>
                <a:cs typeface="Arial"/>
              </a:rPr>
              <a:t>Perception</a:t>
            </a:r>
            <a:r>
              <a:rPr sz="992" b="1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992" b="1" spc="-8" dirty="0">
                <a:solidFill>
                  <a:srgbClr val="FF0000"/>
                </a:solidFill>
                <a:latin typeface="Arial"/>
                <a:cs typeface="Arial"/>
              </a:rPr>
              <a:t> stress</a:t>
            </a:r>
            <a:endParaRPr sz="992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9758" y="268600"/>
            <a:ext cx="832177" cy="542359"/>
          </a:xfrm>
          <a:custGeom>
            <a:avLst/>
            <a:gdLst/>
            <a:ahLst/>
            <a:cxnLst/>
            <a:rect l="l" t="t" r="r" b="b"/>
            <a:pathLst>
              <a:path w="1006475" h="655955">
                <a:moveTo>
                  <a:pt x="936795" y="622281"/>
                </a:moveTo>
                <a:lnTo>
                  <a:pt x="921257" y="646302"/>
                </a:lnTo>
                <a:lnTo>
                  <a:pt x="1005967" y="655700"/>
                </a:lnTo>
                <a:lnTo>
                  <a:pt x="990307" y="629157"/>
                </a:lnTo>
                <a:lnTo>
                  <a:pt x="947420" y="629157"/>
                </a:lnTo>
                <a:lnTo>
                  <a:pt x="936795" y="622281"/>
                </a:lnTo>
                <a:close/>
              </a:path>
              <a:path w="1006475" h="655955">
                <a:moveTo>
                  <a:pt x="947164" y="606250"/>
                </a:moveTo>
                <a:lnTo>
                  <a:pt x="936795" y="622281"/>
                </a:lnTo>
                <a:lnTo>
                  <a:pt x="947420" y="629157"/>
                </a:lnTo>
                <a:lnTo>
                  <a:pt x="957833" y="613155"/>
                </a:lnTo>
                <a:lnTo>
                  <a:pt x="947164" y="606250"/>
                </a:lnTo>
                <a:close/>
              </a:path>
              <a:path w="1006475" h="655955">
                <a:moveTo>
                  <a:pt x="962659" y="582294"/>
                </a:moveTo>
                <a:lnTo>
                  <a:pt x="947164" y="606250"/>
                </a:lnTo>
                <a:lnTo>
                  <a:pt x="957833" y="613155"/>
                </a:lnTo>
                <a:lnTo>
                  <a:pt x="947420" y="629157"/>
                </a:lnTo>
                <a:lnTo>
                  <a:pt x="990307" y="629157"/>
                </a:lnTo>
                <a:lnTo>
                  <a:pt x="962659" y="582294"/>
                </a:lnTo>
                <a:close/>
              </a:path>
              <a:path w="1006475" h="655955">
                <a:moveTo>
                  <a:pt x="10413" y="0"/>
                </a:moveTo>
                <a:lnTo>
                  <a:pt x="0" y="16001"/>
                </a:lnTo>
                <a:lnTo>
                  <a:pt x="936795" y="622281"/>
                </a:lnTo>
                <a:lnTo>
                  <a:pt x="947164" y="606250"/>
                </a:lnTo>
                <a:lnTo>
                  <a:pt x="104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grpSp>
        <p:nvGrpSpPr>
          <p:cNvPr id="5" name="object 5"/>
          <p:cNvGrpSpPr/>
          <p:nvPr/>
        </p:nvGrpSpPr>
        <p:grpSpPr>
          <a:xfrm>
            <a:off x="1919519" y="388203"/>
            <a:ext cx="4554657" cy="3698854"/>
            <a:chOff x="2321560" y="469391"/>
            <a:chExt cx="5508625" cy="4473575"/>
          </a:xfrm>
        </p:grpSpPr>
        <p:sp>
          <p:nvSpPr>
            <p:cNvPr id="6" name="object 6"/>
            <p:cNvSpPr/>
            <p:nvPr/>
          </p:nvSpPr>
          <p:spPr>
            <a:xfrm>
              <a:off x="3648710" y="469391"/>
              <a:ext cx="3750945" cy="2961005"/>
            </a:xfrm>
            <a:custGeom>
              <a:avLst/>
              <a:gdLst/>
              <a:ahLst/>
              <a:cxnLst/>
              <a:rect l="l" t="t" r="r" b="b"/>
              <a:pathLst>
                <a:path w="3750945" h="2961004">
                  <a:moveTo>
                    <a:pt x="2236470" y="16256"/>
                  </a:moveTo>
                  <a:lnTo>
                    <a:pt x="2226310" y="0"/>
                  </a:lnTo>
                  <a:lnTo>
                    <a:pt x="1427302" y="500634"/>
                  </a:lnTo>
                  <a:lnTo>
                    <a:pt x="1412113" y="476377"/>
                  </a:lnTo>
                  <a:lnTo>
                    <a:pt x="1367790" y="549148"/>
                  </a:lnTo>
                  <a:lnTo>
                    <a:pt x="1452626" y="541020"/>
                  </a:lnTo>
                  <a:lnTo>
                    <a:pt x="1441640" y="523494"/>
                  </a:lnTo>
                  <a:lnTo>
                    <a:pt x="1437424" y="516788"/>
                  </a:lnTo>
                  <a:lnTo>
                    <a:pt x="2236470" y="16256"/>
                  </a:lnTo>
                  <a:close/>
                </a:path>
                <a:path w="3750945" h="2961004">
                  <a:moveTo>
                    <a:pt x="3750691" y="956691"/>
                  </a:moveTo>
                  <a:lnTo>
                    <a:pt x="3737229" y="931545"/>
                  </a:lnTo>
                  <a:lnTo>
                    <a:pt x="68656" y="2907652"/>
                  </a:lnTo>
                  <a:lnTo>
                    <a:pt x="55118" y="2882519"/>
                  </a:lnTo>
                  <a:lnTo>
                    <a:pt x="0" y="2960878"/>
                  </a:lnTo>
                  <a:lnTo>
                    <a:pt x="95758" y="2957957"/>
                  </a:lnTo>
                  <a:lnTo>
                    <a:pt x="85826" y="2939542"/>
                  </a:lnTo>
                  <a:lnTo>
                    <a:pt x="82181" y="2932773"/>
                  </a:lnTo>
                  <a:lnTo>
                    <a:pt x="3750691" y="95669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7" name="object 7"/>
            <p:cNvSpPr/>
            <p:nvPr/>
          </p:nvSpPr>
          <p:spPr>
            <a:xfrm>
              <a:off x="7503668" y="1450339"/>
              <a:ext cx="76200" cy="792480"/>
            </a:xfrm>
            <a:custGeom>
              <a:avLst/>
              <a:gdLst/>
              <a:ahLst/>
              <a:cxnLst/>
              <a:rect l="l" t="t" r="r" b="b"/>
              <a:pathLst>
                <a:path w="76200" h="792480">
                  <a:moveTo>
                    <a:pt x="0" y="716026"/>
                  </a:moveTo>
                  <a:lnTo>
                    <a:pt x="37591" y="792480"/>
                  </a:lnTo>
                  <a:lnTo>
                    <a:pt x="69872" y="728980"/>
                  </a:lnTo>
                  <a:lnTo>
                    <a:pt x="28448" y="728980"/>
                  </a:lnTo>
                  <a:lnTo>
                    <a:pt x="28530" y="716216"/>
                  </a:lnTo>
                  <a:lnTo>
                    <a:pt x="0" y="716026"/>
                  </a:lnTo>
                  <a:close/>
                </a:path>
                <a:path w="76200" h="792480">
                  <a:moveTo>
                    <a:pt x="28530" y="716216"/>
                  </a:moveTo>
                  <a:lnTo>
                    <a:pt x="28448" y="728980"/>
                  </a:lnTo>
                  <a:lnTo>
                    <a:pt x="47498" y="728980"/>
                  </a:lnTo>
                  <a:lnTo>
                    <a:pt x="47579" y="716343"/>
                  </a:lnTo>
                  <a:lnTo>
                    <a:pt x="28530" y="716216"/>
                  </a:lnTo>
                  <a:close/>
                </a:path>
                <a:path w="76200" h="792480">
                  <a:moveTo>
                    <a:pt x="47579" y="716343"/>
                  </a:moveTo>
                  <a:lnTo>
                    <a:pt x="47498" y="728980"/>
                  </a:lnTo>
                  <a:lnTo>
                    <a:pt x="69872" y="728980"/>
                  </a:lnTo>
                  <a:lnTo>
                    <a:pt x="76200" y="716534"/>
                  </a:lnTo>
                  <a:lnTo>
                    <a:pt x="47579" y="716343"/>
                  </a:lnTo>
                  <a:close/>
                </a:path>
                <a:path w="76200" h="792480">
                  <a:moveTo>
                    <a:pt x="52197" y="0"/>
                  </a:moveTo>
                  <a:lnTo>
                    <a:pt x="33147" y="0"/>
                  </a:lnTo>
                  <a:lnTo>
                    <a:pt x="28530" y="716216"/>
                  </a:lnTo>
                  <a:lnTo>
                    <a:pt x="47579" y="716343"/>
                  </a:lnTo>
                  <a:lnTo>
                    <a:pt x="521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8" name="object 8"/>
            <p:cNvSpPr/>
            <p:nvPr/>
          </p:nvSpPr>
          <p:spPr>
            <a:xfrm>
              <a:off x="7176769" y="1741169"/>
              <a:ext cx="650240" cy="307340"/>
            </a:xfrm>
            <a:custGeom>
              <a:avLst/>
              <a:gdLst/>
              <a:ahLst/>
              <a:cxnLst/>
              <a:rect l="l" t="t" r="r" b="b"/>
              <a:pathLst>
                <a:path w="650240" h="307339">
                  <a:moveTo>
                    <a:pt x="650240" y="0"/>
                  </a:moveTo>
                  <a:lnTo>
                    <a:pt x="0" y="0"/>
                  </a:lnTo>
                  <a:lnTo>
                    <a:pt x="0" y="307339"/>
                  </a:lnTo>
                  <a:lnTo>
                    <a:pt x="650240" y="307339"/>
                  </a:lnTo>
                  <a:lnTo>
                    <a:pt x="650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9" name="object 9"/>
            <p:cNvSpPr/>
            <p:nvPr/>
          </p:nvSpPr>
          <p:spPr>
            <a:xfrm>
              <a:off x="7176769" y="1741169"/>
              <a:ext cx="650240" cy="307340"/>
            </a:xfrm>
            <a:custGeom>
              <a:avLst/>
              <a:gdLst/>
              <a:ahLst/>
              <a:cxnLst/>
              <a:rect l="l" t="t" r="r" b="b"/>
              <a:pathLst>
                <a:path w="650240" h="307339">
                  <a:moveTo>
                    <a:pt x="0" y="307339"/>
                  </a:moveTo>
                  <a:lnTo>
                    <a:pt x="650240" y="307339"/>
                  </a:lnTo>
                  <a:lnTo>
                    <a:pt x="650240" y="0"/>
                  </a:lnTo>
                  <a:lnTo>
                    <a:pt x="0" y="0"/>
                  </a:lnTo>
                  <a:lnTo>
                    <a:pt x="0" y="307339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2321560" y="2532379"/>
              <a:ext cx="5453380" cy="2410460"/>
            </a:xfrm>
            <a:custGeom>
              <a:avLst/>
              <a:gdLst/>
              <a:ahLst/>
              <a:cxnLst/>
              <a:rect l="l" t="t" r="r" b="b"/>
              <a:pathLst>
                <a:path w="5453380" h="2410460">
                  <a:moveTo>
                    <a:pt x="861441" y="1054239"/>
                  </a:moveTo>
                  <a:lnTo>
                    <a:pt x="845439" y="1043813"/>
                  </a:lnTo>
                  <a:lnTo>
                    <a:pt x="33477" y="2298154"/>
                  </a:lnTo>
                  <a:lnTo>
                    <a:pt x="9398" y="2282571"/>
                  </a:lnTo>
                  <a:lnTo>
                    <a:pt x="0" y="2367280"/>
                  </a:lnTo>
                  <a:lnTo>
                    <a:pt x="73406" y="2323973"/>
                  </a:lnTo>
                  <a:lnTo>
                    <a:pt x="65938" y="2319147"/>
                  </a:lnTo>
                  <a:lnTo>
                    <a:pt x="49441" y="2308479"/>
                  </a:lnTo>
                  <a:lnTo>
                    <a:pt x="861441" y="1054239"/>
                  </a:lnTo>
                  <a:close/>
                </a:path>
                <a:path w="5453380" h="2410460">
                  <a:moveTo>
                    <a:pt x="1278255" y="2324354"/>
                  </a:moveTo>
                  <a:lnTo>
                    <a:pt x="1249641" y="2324176"/>
                  </a:lnTo>
                  <a:lnTo>
                    <a:pt x="1249641" y="2324036"/>
                  </a:lnTo>
                  <a:lnTo>
                    <a:pt x="1259205" y="1084707"/>
                  </a:lnTo>
                  <a:lnTo>
                    <a:pt x="1240155" y="1084453"/>
                  </a:lnTo>
                  <a:lnTo>
                    <a:pt x="1230591" y="2324036"/>
                  </a:lnTo>
                  <a:lnTo>
                    <a:pt x="1230503" y="2336673"/>
                  </a:lnTo>
                  <a:lnTo>
                    <a:pt x="1230591" y="2324036"/>
                  </a:lnTo>
                  <a:lnTo>
                    <a:pt x="1202055" y="2323846"/>
                  </a:lnTo>
                  <a:lnTo>
                    <a:pt x="1239520" y="2400300"/>
                  </a:lnTo>
                  <a:lnTo>
                    <a:pt x="1271841" y="2336927"/>
                  </a:lnTo>
                  <a:lnTo>
                    <a:pt x="1278255" y="2324354"/>
                  </a:lnTo>
                  <a:close/>
                </a:path>
                <a:path w="5453380" h="2410460">
                  <a:moveTo>
                    <a:pt x="2773680" y="2407920"/>
                  </a:moveTo>
                  <a:lnTo>
                    <a:pt x="2762173" y="2367407"/>
                  </a:lnTo>
                  <a:lnTo>
                    <a:pt x="2750439" y="2326005"/>
                  </a:lnTo>
                  <a:lnTo>
                    <a:pt x="2729344" y="2345245"/>
                  </a:lnTo>
                  <a:lnTo>
                    <a:pt x="1569085" y="1073023"/>
                  </a:lnTo>
                  <a:lnTo>
                    <a:pt x="1555115" y="1085977"/>
                  </a:lnTo>
                  <a:lnTo>
                    <a:pt x="2715323" y="2358021"/>
                  </a:lnTo>
                  <a:lnTo>
                    <a:pt x="2694178" y="2377313"/>
                  </a:lnTo>
                  <a:lnTo>
                    <a:pt x="2773680" y="2407920"/>
                  </a:lnTo>
                  <a:close/>
                </a:path>
                <a:path w="5453380" h="2410460">
                  <a:moveTo>
                    <a:pt x="5189474" y="1059434"/>
                  </a:moveTo>
                  <a:lnTo>
                    <a:pt x="5178806" y="1043686"/>
                  </a:lnTo>
                  <a:lnTo>
                    <a:pt x="3255365" y="2359571"/>
                  </a:lnTo>
                  <a:lnTo>
                    <a:pt x="3239262" y="2336038"/>
                  </a:lnTo>
                  <a:lnTo>
                    <a:pt x="3197860" y="2410460"/>
                  </a:lnTo>
                  <a:lnTo>
                    <a:pt x="3282315" y="2398903"/>
                  </a:lnTo>
                  <a:lnTo>
                    <a:pt x="3271088" y="2382520"/>
                  </a:lnTo>
                  <a:lnTo>
                    <a:pt x="3266160" y="2375331"/>
                  </a:lnTo>
                  <a:lnTo>
                    <a:pt x="5189474" y="1059434"/>
                  </a:lnTo>
                  <a:close/>
                </a:path>
                <a:path w="5453380" h="2410460">
                  <a:moveTo>
                    <a:pt x="5252720" y="858520"/>
                  </a:moveTo>
                  <a:lnTo>
                    <a:pt x="5224145" y="858520"/>
                  </a:lnTo>
                  <a:lnTo>
                    <a:pt x="5224145" y="0"/>
                  </a:lnTo>
                  <a:lnTo>
                    <a:pt x="5205095" y="0"/>
                  </a:lnTo>
                  <a:lnTo>
                    <a:pt x="5205095" y="858520"/>
                  </a:lnTo>
                  <a:lnTo>
                    <a:pt x="5176520" y="858520"/>
                  </a:lnTo>
                  <a:lnTo>
                    <a:pt x="5214620" y="934720"/>
                  </a:lnTo>
                  <a:lnTo>
                    <a:pt x="5246370" y="871220"/>
                  </a:lnTo>
                  <a:lnTo>
                    <a:pt x="5252720" y="858520"/>
                  </a:lnTo>
                  <a:close/>
                </a:path>
                <a:path w="5453380" h="2410460">
                  <a:moveTo>
                    <a:pt x="5452999" y="2328291"/>
                  </a:moveTo>
                  <a:lnTo>
                    <a:pt x="5424983" y="2333866"/>
                  </a:lnTo>
                  <a:lnTo>
                    <a:pt x="5224018" y="1326515"/>
                  </a:lnTo>
                  <a:lnTo>
                    <a:pt x="5205222" y="1330325"/>
                  </a:lnTo>
                  <a:lnTo>
                    <a:pt x="5406314" y="2337574"/>
                  </a:lnTo>
                  <a:lnTo>
                    <a:pt x="5378196" y="2343150"/>
                  </a:lnTo>
                  <a:lnTo>
                    <a:pt x="5430520" y="2410460"/>
                  </a:lnTo>
                  <a:lnTo>
                    <a:pt x="5447055" y="2350008"/>
                  </a:lnTo>
                  <a:lnTo>
                    <a:pt x="5452999" y="23282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031364" y="1462315"/>
            <a:ext cx="342321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CRH</a:t>
            </a:r>
            <a:endParaRPr sz="1158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828385" y="2270865"/>
            <a:ext cx="803300" cy="284568"/>
            <a:chOff x="7049134" y="2746375"/>
            <a:chExt cx="971550" cy="344170"/>
          </a:xfrm>
        </p:grpSpPr>
        <p:sp>
          <p:nvSpPr>
            <p:cNvPr id="13" name="object 13"/>
            <p:cNvSpPr/>
            <p:nvPr/>
          </p:nvSpPr>
          <p:spPr>
            <a:xfrm>
              <a:off x="7052309" y="2749550"/>
              <a:ext cx="965200" cy="337820"/>
            </a:xfrm>
            <a:custGeom>
              <a:avLst/>
              <a:gdLst/>
              <a:ahLst/>
              <a:cxnLst/>
              <a:rect l="l" t="t" r="r" b="b"/>
              <a:pathLst>
                <a:path w="965200" h="337819">
                  <a:moveTo>
                    <a:pt x="965200" y="0"/>
                  </a:moveTo>
                  <a:lnTo>
                    <a:pt x="0" y="0"/>
                  </a:lnTo>
                  <a:lnTo>
                    <a:pt x="0" y="337820"/>
                  </a:lnTo>
                  <a:lnTo>
                    <a:pt x="965200" y="337820"/>
                  </a:lnTo>
                  <a:lnTo>
                    <a:pt x="96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7052309" y="2749550"/>
              <a:ext cx="965200" cy="337820"/>
            </a:xfrm>
            <a:custGeom>
              <a:avLst/>
              <a:gdLst/>
              <a:ahLst/>
              <a:cxnLst/>
              <a:rect l="l" t="t" r="r" b="b"/>
              <a:pathLst>
                <a:path w="965200" h="337819">
                  <a:moveTo>
                    <a:pt x="0" y="337820"/>
                  </a:moveTo>
                  <a:lnTo>
                    <a:pt x="965200" y="337820"/>
                  </a:lnTo>
                  <a:lnTo>
                    <a:pt x="965200" y="0"/>
                  </a:lnTo>
                  <a:lnTo>
                    <a:pt x="0" y="0"/>
                  </a:lnTo>
                  <a:lnTo>
                    <a:pt x="0" y="33782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013722" y="2296066"/>
            <a:ext cx="431577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ACT</a:t>
            </a:r>
            <a:r>
              <a:rPr sz="1158" b="1" i="1" u="sng" spc="-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</a:t>
            </a:r>
            <a:endParaRPr sz="1158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3075" y="2711367"/>
            <a:ext cx="136508" cy="126008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2003524" y="267550"/>
            <a:ext cx="4420774" cy="3556571"/>
            <a:chOff x="2423160" y="323468"/>
            <a:chExt cx="5346700" cy="4301490"/>
          </a:xfrm>
        </p:grpSpPr>
        <p:sp>
          <p:nvSpPr>
            <p:cNvPr id="18" name="object 18"/>
            <p:cNvSpPr/>
            <p:nvPr/>
          </p:nvSpPr>
          <p:spPr>
            <a:xfrm>
              <a:off x="2423160" y="323468"/>
              <a:ext cx="2811780" cy="677545"/>
            </a:xfrm>
            <a:custGeom>
              <a:avLst/>
              <a:gdLst/>
              <a:ahLst/>
              <a:cxnLst/>
              <a:rect l="l" t="t" r="r" b="b"/>
              <a:pathLst>
                <a:path w="2811779" h="677544">
                  <a:moveTo>
                    <a:pt x="65658" y="602741"/>
                  </a:moveTo>
                  <a:lnTo>
                    <a:pt x="0" y="656970"/>
                  </a:lnTo>
                  <a:lnTo>
                    <a:pt x="82803" y="677036"/>
                  </a:lnTo>
                  <a:lnTo>
                    <a:pt x="77030" y="652017"/>
                  </a:lnTo>
                  <a:lnTo>
                    <a:pt x="64007" y="652017"/>
                  </a:lnTo>
                  <a:lnTo>
                    <a:pt x="59689" y="633476"/>
                  </a:lnTo>
                  <a:lnTo>
                    <a:pt x="72091" y="630616"/>
                  </a:lnTo>
                  <a:lnTo>
                    <a:pt x="65658" y="602741"/>
                  </a:lnTo>
                  <a:close/>
                </a:path>
                <a:path w="2811779" h="677544">
                  <a:moveTo>
                    <a:pt x="72091" y="630616"/>
                  </a:moveTo>
                  <a:lnTo>
                    <a:pt x="59689" y="633476"/>
                  </a:lnTo>
                  <a:lnTo>
                    <a:pt x="64007" y="652017"/>
                  </a:lnTo>
                  <a:lnTo>
                    <a:pt x="76372" y="649167"/>
                  </a:lnTo>
                  <a:lnTo>
                    <a:pt x="72091" y="630616"/>
                  </a:lnTo>
                  <a:close/>
                </a:path>
                <a:path w="2811779" h="677544">
                  <a:moveTo>
                    <a:pt x="76372" y="649167"/>
                  </a:moveTo>
                  <a:lnTo>
                    <a:pt x="64007" y="652017"/>
                  </a:lnTo>
                  <a:lnTo>
                    <a:pt x="77030" y="652017"/>
                  </a:lnTo>
                  <a:lnTo>
                    <a:pt x="76372" y="649167"/>
                  </a:lnTo>
                  <a:close/>
                </a:path>
                <a:path w="2811779" h="677544">
                  <a:moveTo>
                    <a:pt x="2807080" y="0"/>
                  </a:moveTo>
                  <a:lnTo>
                    <a:pt x="72091" y="630616"/>
                  </a:lnTo>
                  <a:lnTo>
                    <a:pt x="76372" y="649167"/>
                  </a:lnTo>
                  <a:lnTo>
                    <a:pt x="2811399" y="18541"/>
                  </a:lnTo>
                  <a:lnTo>
                    <a:pt x="28070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3480" y="1318260"/>
              <a:ext cx="137160" cy="1651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611110" y="2061209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152400" y="67310"/>
                  </a:moveTo>
                  <a:lnTo>
                    <a:pt x="85725" y="67310"/>
                  </a:lnTo>
                  <a:lnTo>
                    <a:pt x="85725" y="0"/>
                  </a:lnTo>
                  <a:lnTo>
                    <a:pt x="66675" y="0"/>
                  </a:lnTo>
                  <a:lnTo>
                    <a:pt x="66675" y="6731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66675" y="76200"/>
                  </a:lnTo>
                  <a:lnTo>
                    <a:pt x="66675" y="142240"/>
                  </a:lnTo>
                  <a:lnTo>
                    <a:pt x="85725" y="142240"/>
                  </a:lnTo>
                  <a:lnTo>
                    <a:pt x="85725" y="76200"/>
                  </a:lnTo>
                  <a:lnTo>
                    <a:pt x="152400" y="76200"/>
                  </a:lnTo>
                  <a:lnTo>
                    <a:pt x="152400" y="67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7611110" y="2061210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0" y="66675"/>
                  </a:moveTo>
                  <a:lnTo>
                    <a:pt x="66675" y="66675"/>
                  </a:lnTo>
                  <a:lnTo>
                    <a:pt x="66675" y="0"/>
                  </a:lnTo>
                  <a:lnTo>
                    <a:pt x="85725" y="0"/>
                  </a:lnTo>
                  <a:lnTo>
                    <a:pt x="85725" y="66675"/>
                  </a:lnTo>
                  <a:lnTo>
                    <a:pt x="152400" y="66675"/>
                  </a:lnTo>
                  <a:lnTo>
                    <a:pt x="152400" y="75564"/>
                  </a:lnTo>
                  <a:lnTo>
                    <a:pt x="85725" y="75564"/>
                  </a:lnTo>
                  <a:lnTo>
                    <a:pt x="85725" y="142239"/>
                  </a:lnTo>
                  <a:lnTo>
                    <a:pt x="66675" y="142239"/>
                  </a:lnTo>
                  <a:lnTo>
                    <a:pt x="66675" y="75564"/>
                  </a:lnTo>
                  <a:lnTo>
                    <a:pt x="0" y="75564"/>
                  </a:lnTo>
                  <a:lnTo>
                    <a:pt x="0" y="6667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2589530" y="4276090"/>
              <a:ext cx="1925320" cy="345440"/>
            </a:xfrm>
            <a:custGeom>
              <a:avLst/>
              <a:gdLst/>
              <a:ahLst/>
              <a:cxnLst/>
              <a:rect l="l" t="t" r="r" b="b"/>
              <a:pathLst>
                <a:path w="1925320" h="345439">
                  <a:moveTo>
                    <a:pt x="1925320" y="0"/>
                  </a:moveTo>
                  <a:lnTo>
                    <a:pt x="0" y="0"/>
                  </a:lnTo>
                  <a:lnTo>
                    <a:pt x="0" y="345439"/>
                  </a:lnTo>
                  <a:lnTo>
                    <a:pt x="1925320" y="345439"/>
                  </a:lnTo>
                  <a:lnTo>
                    <a:pt x="1925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2589530" y="4276090"/>
              <a:ext cx="1925320" cy="345440"/>
            </a:xfrm>
            <a:custGeom>
              <a:avLst/>
              <a:gdLst/>
              <a:ahLst/>
              <a:cxnLst/>
              <a:rect l="l" t="t" r="r" b="b"/>
              <a:pathLst>
                <a:path w="1925320" h="345439">
                  <a:moveTo>
                    <a:pt x="0" y="345439"/>
                  </a:moveTo>
                  <a:lnTo>
                    <a:pt x="1925320" y="345439"/>
                  </a:lnTo>
                  <a:lnTo>
                    <a:pt x="1925320" y="0"/>
                  </a:lnTo>
                  <a:lnTo>
                    <a:pt x="0" y="0"/>
                  </a:lnTo>
                  <a:lnTo>
                    <a:pt x="0" y="345439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43691" y="1370434"/>
            <a:ext cx="798575" cy="468549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R="4200" algn="r">
              <a:spcBef>
                <a:spcPts val="83"/>
              </a:spcBef>
            </a:pPr>
            <a:r>
              <a:rPr sz="1488" b="1" i="1" spc="-8" dirty="0">
                <a:latin typeface="Arial"/>
                <a:cs typeface="Arial"/>
              </a:rPr>
              <a:t>Phase</a:t>
            </a:r>
            <a:endParaRPr sz="1488">
              <a:latin typeface="Arial"/>
              <a:cs typeface="Arial"/>
            </a:endParaRPr>
          </a:p>
          <a:p>
            <a:pPr marR="4200" algn="r"/>
            <a:r>
              <a:rPr sz="1488" b="1" i="1" spc="-4" dirty="0">
                <a:latin typeface="Arial"/>
                <a:cs typeface="Arial"/>
              </a:rPr>
              <a:t>d’alarme</a:t>
            </a:r>
            <a:endParaRPr sz="1488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68681" y="1250936"/>
            <a:ext cx="956609" cy="468549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63002">
              <a:spcBef>
                <a:spcPts val="83"/>
              </a:spcBef>
            </a:pPr>
            <a:r>
              <a:rPr sz="1488" b="1" i="1" spc="-4" dirty="0">
                <a:latin typeface="Arial"/>
                <a:cs typeface="Arial"/>
              </a:rPr>
              <a:t>Phase</a:t>
            </a:r>
            <a:r>
              <a:rPr sz="1488" b="1" i="1" spc="-41" dirty="0">
                <a:latin typeface="Arial"/>
                <a:cs typeface="Arial"/>
              </a:rPr>
              <a:t> </a:t>
            </a:r>
            <a:r>
              <a:rPr sz="1488" b="1" i="1" spc="-4" dirty="0">
                <a:latin typeface="Arial"/>
                <a:cs typeface="Arial"/>
              </a:rPr>
              <a:t>de</a:t>
            </a:r>
            <a:endParaRPr sz="1488">
              <a:latin typeface="Arial"/>
              <a:cs typeface="Arial"/>
            </a:endParaRPr>
          </a:p>
          <a:p>
            <a:pPr marL="10500"/>
            <a:r>
              <a:rPr sz="1488" b="1" i="1" spc="-4" dirty="0">
                <a:latin typeface="Arial"/>
                <a:cs typeface="Arial"/>
              </a:rPr>
              <a:t>résistance</a:t>
            </a:r>
            <a:endParaRPr sz="1488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85244" y="5450986"/>
            <a:ext cx="1915319" cy="15051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SCHEMA</a:t>
            </a:r>
            <a:r>
              <a:rPr sz="909" b="1" u="sng" spc="-1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1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BILAN</a:t>
            </a:r>
            <a:r>
              <a:rPr sz="909" b="1" u="sng" spc="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909" b="1" u="sng" spc="-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STRESS</a:t>
            </a:r>
            <a:r>
              <a:rPr sz="909" b="1" u="sng" spc="-4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2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AIGU</a:t>
            </a:r>
            <a:endParaRPr sz="909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45147" y="3559295"/>
            <a:ext cx="780723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spc="-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Adrénaline</a:t>
            </a:r>
            <a:endParaRPr sz="1158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292852" y="3488941"/>
            <a:ext cx="1002812" cy="290868"/>
            <a:chOff x="6401434" y="4219575"/>
            <a:chExt cx="1212850" cy="351790"/>
          </a:xfrm>
        </p:grpSpPr>
        <p:sp>
          <p:nvSpPr>
            <p:cNvPr id="29" name="object 29"/>
            <p:cNvSpPr/>
            <p:nvPr/>
          </p:nvSpPr>
          <p:spPr>
            <a:xfrm>
              <a:off x="6404609" y="4222750"/>
              <a:ext cx="1206500" cy="345440"/>
            </a:xfrm>
            <a:custGeom>
              <a:avLst/>
              <a:gdLst/>
              <a:ahLst/>
              <a:cxnLst/>
              <a:rect l="l" t="t" r="r" b="b"/>
              <a:pathLst>
                <a:path w="1206500" h="345439">
                  <a:moveTo>
                    <a:pt x="1206499" y="0"/>
                  </a:moveTo>
                  <a:lnTo>
                    <a:pt x="0" y="0"/>
                  </a:lnTo>
                  <a:lnTo>
                    <a:pt x="0" y="345439"/>
                  </a:lnTo>
                  <a:lnTo>
                    <a:pt x="1206499" y="345439"/>
                  </a:lnTo>
                  <a:lnTo>
                    <a:pt x="1206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6404609" y="4222750"/>
              <a:ext cx="1206500" cy="345440"/>
            </a:xfrm>
            <a:custGeom>
              <a:avLst/>
              <a:gdLst/>
              <a:ahLst/>
              <a:cxnLst/>
              <a:rect l="l" t="t" r="r" b="b"/>
              <a:pathLst>
                <a:path w="1206500" h="345439">
                  <a:moveTo>
                    <a:pt x="0" y="345439"/>
                  </a:moveTo>
                  <a:lnTo>
                    <a:pt x="1206499" y="345439"/>
                  </a:lnTo>
                  <a:lnTo>
                    <a:pt x="1206499" y="0"/>
                  </a:lnTo>
                  <a:lnTo>
                    <a:pt x="0" y="0"/>
                  </a:lnTo>
                  <a:lnTo>
                    <a:pt x="0" y="345439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506541" y="3514667"/>
            <a:ext cx="575961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Co</a:t>
            </a:r>
            <a:r>
              <a:rPr sz="1158" b="1" i="1" u="sng" spc="-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rti</a:t>
            </a:r>
            <a:r>
              <a:rPr sz="1158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sol</a:t>
            </a:r>
            <a:endParaRPr sz="1158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201985" y="2884628"/>
            <a:ext cx="1707406" cy="401125"/>
          </a:xfrm>
          <a:custGeom>
            <a:avLst/>
            <a:gdLst/>
            <a:ahLst/>
            <a:cxnLst/>
            <a:rect l="l" t="t" r="r" b="b"/>
            <a:pathLst>
              <a:path w="2065020" h="485139">
                <a:moveTo>
                  <a:pt x="2065019" y="0"/>
                </a:moveTo>
                <a:lnTo>
                  <a:pt x="0" y="0"/>
                </a:lnTo>
                <a:lnTo>
                  <a:pt x="0" y="485140"/>
                </a:lnTo>
                <a:lnTo>
                  <a:pt x="2065019" y="485140"/>
                </a:lnTo>
                <a:lnTo>
                  <a:pt x="2065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3" name="object 33"/>
          <p:cNvSpPr txBox="1"/>
          <p:nvPr/>
        </p:nvSpPr>
        <p:spPr>
          <a:xfrm>
            <a:off x="2201985" y="2884628"/>
            <a:ext cx="1707406" cy="16853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28352" rIns="0" bIns="0" rtlCol="0">
            <a:spAutoFit/>
          </a:bodyPr>
          <a:lstStyle/>
          <a:p>
            <a:pPr marL="142805">
              <a:spcBef>
                <a:spcPts val="223"/>
              </a:spcBef>
            </a:pP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GLANDE</a:t>
            </a:r>
            <a:r>
              <a:rPr sz="909" b="1" spc="-25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MEDULOSURRENALE</a:t>
            </a:r>
            <a:endParaRPr sz="909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614698" y="1855564"/>
            <a:ext cx="1276879" cy="298218"/>
          </a:xfrm>
          <a:custGeom>
            <a:avLst/>
            <a:gdLst/>
            <a:ahLst/>
            <a:cxnLst/>
            <a:rect l="l" t="t" r="r" b="b"/>
            <a:pathLst>
              <a:path w="1544320" h="360680">
                <a:moveTo>
                  <a:pt x="1544320" y="0"/>
                </a:moveTo>
                <a:lnTo>
                  <a:pt x="0" y="0"/>
                </a:lnTo>
                <a:lnTo>
                  <a:pt x="0" y="360679"/>
                </a:lnTo>
                <a:lnTo>
                  <a:pt x="1544320" y="360679"/>
                </a:lnTo>
                <a:lnTo>
                  <a:pt x="1544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5" name="object 35"/>
          <p:cNvSpPr txBox="1"/>
          <p:nvPr/>
        </p:nvSpPr>
        <p:spPr>
          <a:xfrm>
            <a:off x="5614698" y="1855564"/>
            <a:ext cx="1276879" cy="220494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79805" rIns="0" bIns="0" rtlCol="0">
            <a:spAutoFit/>
          </a:bodyPr>
          <a:lstStyle/>
          <a:p>
            <a:pPr marL="347036">
              <a:spcBef>
                <a:spcPts val="628"/>
              </a:spcBef>
            </a:pPr>
            <a:r>
              <a:rPr sz="909" b="1" spc="-4" dirty="0">
                <a:solidFill>
                  <a:srgbClr val="2E5496"/>
                </a:solidFill>
                <a:latin typeface="Calibri"/>
                <a:cs typeface="Calibri"/>
              </a:rPr>
              <a:t>HYPOPHYSE</a:t>
            </a:r>
            <a:endParaRPr sz="909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40875" y="4155207"/>
            <a:ext cx="1598198" cy="17331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3077" rIns="0" bIns="0" rtlCol="0">
            <a:spAutoFit/>
          </a:bodyPr>
          <a:lstStyle/>
          <a:p>
            <a:pPr marL="126004">
              <a:spcBef>
                <a:spcPts val="260"/>
              </a:spcBef>
            </a:pPr>
            <a:r>
              <a:rPr sz="909" b="1" dirty="0">
                <a:solidFill>
                  <a:srgbClr val="00AF50"/>
                </a:solidFill>
                <a:latin typeface="Arial"/>
                <a:cs typeface="Arial"/>
              </a:rPr>
              <a:t>SYSTEME</a:t>
            </a:r>
            <a:r>
              <a:rPr sz="909" b="1" spc="-29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909" b="1" spc="-12" dirty="0">
                <a:solidFill>
                  <a:srgbClr val="00AF50"/>
                </a:solidFill>
                <a:latin typeface="Arial"/>
                <a:cs typeface="Arial"/>
              </a:rPr>
              <a:t>IMMUNITAIRE</a:t>
            </a:r>
            <a:endParaRPr sz="909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89197" y="4161507"/>
            <a:ext cx="856852" cy="17490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4652" rIns="0" bIns="0" rtlCol="0">
            <a:spAutoFit/>
          </a:bodyPr>
          <a:lstStyle/>
          <a:p>
            <a:pPr algn="ctr">
              <a:spcBef>
                <a:spcPts val="273"/>
              </a:spcBef>
            </a:pPr>
            <a:r>
              <a:rPr sz="909" b="1" spc="-8" dirty="0">
                <a:solidFill>
                  <a:srgbClr val="00AF50"/>
                </a:solidFill>
                <a:latin typeface="Arial"/>
                <a:cs typeface="Arial"/>
              </a:rPr>
              <a:t>FOIE</a:t>
            </a:r>
            <a:endParaRPr sz="909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85015" y="4161507"/>
            <a:ext cx="898856" cy="17490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4652" rIns="0" bIns="0" rtlCol="0">
            <a:spAutoFit/>
          </a:bodyPr>
          <a:lstStyle/>
          <a:p>
            <a:pPr marL="237833">
              <a:spcBef>
                <a:spcPts val="273"/>
              </a:spcBef>
            </a:pPr>
            <a:r>
              <a:rPr sz="909" b="1" dirty="0">
                <a:solidFill>
                  <a:srgbClr val="00AF50"/>
                </a:solidFill>
                <a:latin typeface="Arial"/>
                <a:cs typeface="Arial"/>
              </a:rPr>
              <a:t>COEUR</a:t>
            </a:r>
            <a:endParaRPr sz="909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69040" y="4146806"/>
            <a:ext cx="913557" cy="17384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3602" rIns="0" bIns="0" rtlCol="0">
            <a:spAutoFit/>
          </a:bodyPr>
          <a:lstStyle/>
          <a:p>
            <a:pPr marL="194257">
              <a:spcBef>
                <a:spcPts val="265"/>
              </a:spcBef>
            </a:pPr>
            <a:r>
              <a:rPr sz="909" b="1" dirty="0">
                <a:solidFill>
                  <a:srgbClr val="00AF50"/>
                </a:solidFill>
                <a:latin typeface="Arial"/>
                <a:cs typeface="Arial"/>
              </a:rPr>
              <a:t>POUMON</a:t>
            </a:r>
            <a:endParaRPr sz="909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28088" y="4443975"/>
            <a:ext cx="913557" cy="314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marL="75603" marR="152255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33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Fréquence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8" dirty="0">
                <a:latin typeface="Arial MT"/>
                <a:cs typeface="Arial MT"/>
              </a:rPr>
              <a:t>ventilatoire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62159" y="4443975"/>
            <a:ext cx="1119369" cy="45419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marL="218407" marR="215257" algn="ctr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33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Fréquence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cardiaque</a:t>
            </a:r>
            <a:endParaRPr sz="909">
              <a:latin typeface="Arial MT"/>
              <a:cs typeface="Arial MT"/>
            </a:endParaRPr>
          </a:p>
          <a:p>
            <a:pPr algn="ctr">
              <a:spcBef>
                <a:spcPts val="4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8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Débit</a:t>
            </a:r>
            <a:r>
              <a:rPr sz="909" spc="-25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sanguin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45338" y="4443974"/>
            <a:ext cx="1194974" cy="59410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algn="ctr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4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Glycogénolyse</a:t>
            </a:r>
            <a:endParaRPr sz="909">
              <a:latin typeface="Arial MT"/>
              <a:cs typeface="Arial MT"/>
            </a:endParaRPr>
          </a:p>
          <a:p>
            <a:pPr marL="3150" algn="ctr"/>
            <a:r>
              <a:rPr sz="909" dirty="0">
                <a:latin typeface="Wingdings"/>
                <a:cs typeface="Wingdings"/>
              </a:rPr>
              <a:t></a:t>
            </a:r>
            <a:r>
              <a:rPr sz="909" spc="-4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Néoglucogénèse</a:t>
            </a:r>
            <a:endParaRPr sz="909">
              <a:latin typeface="Arial MT"/>
              <a:cs typeface="Arial MT"/>
            </a:endParaRPr>
          </a:p>
          <a:p>
            <a:pPr marL="204232" marR="195831" algn="ctr">
              <a:spcBef>
                <a:spcPts val="4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12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Libération</a:t>
            </a:r>
            <a:r>
              <a:rPr sz="909" spc="-37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de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glucose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451938" y="4464976"/>
            <a:ext cx="1119369" cy="31481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652" rIns="0" bIns="0" rtlCol="0">
            <a:spAutoFit/>
          </a:bodyPr>
          <a:lstStyle/>
          <a:p>
            <a:pPr marL="239408" marR="131255" indent="-98703">
              <a:spcBef>
                <a:spcPts val="273"/>
              </a:spcBef>
            </a:pPr>
            <a:r>
              <a:rPr sz="909" dirty="0">
                <a:latin typeface="Wingdings"/>
                <a:cs typeface="Wingdings"/>
              </a:rPr>
              <a:t></a:t>
            </a:r>
            <a:r>
              <a:rPr sz="909" spc="-4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Activation</a:t>
            </a:r>
            <a:r>
              <a:rPr sz="909" spc="-41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des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lymphocytes</a:t>
            </a:r>
            <a:endParaRPr sz="909">
              <a:latin typeface="Arial MT"/>
              <a:cs typeface="Arial MT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703205" y="3902141"/>
            <a:ext cx="136508" cy="128108"/>
            <a:chOff x="2059939" y="4719320"/>
            <a:chExt cx="165100" cy="154940"/>
          </a:xfrm>
        </p:grpSpPr>
        <p:sp>
          <p:nvSpPr>
            <p:cNvPr id="45" name="object 45"/>
            <p:cNvSpPr/>
            <p:nvPr/>
          </p:nvSpPr>
          <p:spPr>
            <a:xfrm>
              <a:off x="2066290" y="4725669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152400" y="67310"/>
                  </a:moveTo>
                  <a:lnTo>
                    <a:pt x="85725" y="67310"/>
                  </a:lnTo>
                  <a:lnTo>
                    <a:pt x="85725" y="0"/>
                  </a:lnTo>
                  <a:lnTo>
                    <a:pt x="66675" y="0"/>
                  </a:lnTo>
                  <a:lnTo>
                    <a:pt x="66675" y="6731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66675" y="76200"/>
                  </a:lnTo>
                  <a:lnTo>
                    <a:pt x="66675" y="142240"/>
                  </a:lnTo>
                  <a:lnTo>
                    <a:pt x="85725" y="142240"/>
                  </a:lnTo>
                  <a:lnTo>
                    <a:pt x="85725" y="76200"/>
                  </a:lnTo>
                  <a:lnTo>
                    <a:pt x="152400" y="76200"/>
                  </a:lnTo>
                  <a:lnTo>
                    <a:pt x="152400" y="67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2066289" y="4725670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0" y="66674"/>
                  </a:moveTo>
                  <a:lnTo>
                    <a:pt x="66675" y="66674"/>
                  </a:lnTo>
                  <a:lnTo>
                    <a:pt x="66675" y="0"/>
                  </a:lnTo>
                  <a:lnTo>
                    <a:pt x="85725" y="0"/>
                  </a:lnTo>
                  <a:lnTo>
                    <a:pt x="85725" y="66674"/>
                  </a:lnTo>
                  <a:lnTo>
                    <a:pt x="152400" y="66674"/>
                  </a:lnTo>
                  <a:lnTo>
                    <a:pt x="152400" y="75564"/>
                  </a:lnTo>
                  <a:lnTo>
                    <a:pt x="85725" y="75564"/>
                  </a:lnTo>
                  <a:lnTo>
                    <a:pt x="85725" y="142239"/>
                  </a:lnTo>
                  <a:lnTo>
                    <a:pt x="66675" y="142239"/>
                  </a:lnTo>
                  <a:lnTo>
                    <a:pt x="66675" y="75564"/>
                  </a:lnTo>
                  <a:lnTo>
                    <a:pt x="0" y="75564"/>
                  </a:lnTo>
                  <a:lnTo>
                    <a:pt x="0" y="6667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3011586" y="860103"/>
            <a:ext cx="3842188" cy="3228950"/>
            <a:chOff x="3642359" y="1040130"/>
            <a:chExt cx="4646930" cy="3905250"/>
          </a:xfrm>
        </p:grpSpPr>
        <p:sp>
          <p:nvSpPr>
            <p:cNvPr id="48" name="object 48"/>
            <p:cNvSpPr/>
            <p:nvPr/>
          </p:nvSpPr>
          <p:spPr>
            <a:xfrm>
              <a:off x="7611110" y="3285489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152400" y="67310"/>
                  </a:moveTo>
                  <a:lnTo>
                    <a:pt x="85725" y="67310"/>
                  </a:lnTo>
                  <a:lnTo>
                    <a:pt x="85725" y="0"/>
                  </a:lnTo>
                  <a:lnTo>
                    <a:pt x="66675" y="0"/>
                  </a:lnTo>
                  <a:lnTo>
                    <a:pt x="66675" y="6731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66675" y="76200"/>
                  </a:lnTo>
                  <a:lnTo>
                    <a:pt x="66675" y="142240"/>
                  </a:lnTo>
                  <a:lnTo>
                    <a:pt x="85725" y="142240"/>
                  </a:lnTo>
                  <a:lnTo>
                    <a:pt x="85725" y="76200"/>
                  </a:lnTo>
                  <a:lnTo>
                    <a:pt x="152400" y="76200"/>
                  </a:lnTo>
                  <a:lnTo>
                    <a:pt x="152400" y="67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7611109" y="3285490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0" y="66675"/>
                  </a:moveTo>
                  <a:lnTo>
                    <a:pt x="66675" y="66675"/>
                  </a:lnTo>
                  <a:lnTo>
                    <a:pt x="66675" y="0"/>
                  </a:lnTo>
                  <a:lnTo>
                    <a:pt x="85725" y="0"/>
                  </a:lnTo>
                  <a:lnTo>
                    <a:pt x="85725" y="66675"/>
                  </a:lnTo>
                  <a:lnTo>
                    <a:pt x="152400" y="66675"/>
                  </a:lnTo>
                  <a:lnTo>
                    <a:pt x="152400" y="75564"/>
                  </a:lnTo>
                  <a:lnTo>
                    <a:pt x="85725" y="75564"/>
                  </a:lnTo>
                  <a:lnTo>
                    <a:pt x="85725" y="142239"/>
                  </a:lnTo>
                  <a:lnTo>
                    <a:pt x="66675" y="142239"/>
                  </a:lnTo>
                  <a:lnTo>
                    <a:pt x="66675" y="75564"/>
                  </a:lnTo>
                  <a:lnTo>
                    <a:pt x="0" y="75564"/>
                  </a:lnTo>
                  <a:lnTo>
                    <a:pt x="0" y="6667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3648710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1" name="object 51"/>
            <p:cNvSpPr/>
            <p:nvPr/>
          </p:nvSpPr>
          <p:spPr>
            <a:xfrm>
              <a:off x="3648709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1" y="65532"/>
                  </a:lnTo>
                  <a:lnTo>
                    <a:pt x="65531" y="0"/>
                  </a:lnTo>
                  <a:lnTo>
                    <a:pt x="86867" y="0"/>
                  </a:lnTo>
                  <a:lnTo>
                    <a:pt x="86867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7" y="74168"/>
                  </a:lnTo>
                  <a:lnTo>
                    <a:pt x="86867" y="139700"/>
                  </a:lnTo>
                  <a:lnTo>
                    <a:pt x="65531" y="139700"/>
                  </a:lnTo>
                  <a:lnTo>
                    <a:pt x="65531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2" name="object 52"/>
            <p:cNvSpPr/>
            <p:nvPr/>
          </p:nvSpPr>
          <p:spPr>
            <a:xfrm>
              <a:off x="5088890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3" name="object 53"/>
            <p:cNvSpPr/>
            <p:nvPr/>
          </p:nvSpPr>
          <p:spPr>
            <a:xfrm>
              <a:off x="5088889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2" y="65532"/>
                  </a:lnTo>
                  <a:lnTo>
                    <a:pt x="65532" y="0"/>
                  </a:lnTo>
                  <a:lnTo>
                    <a:pt x="86868" y="0"/>
                  </a:lnTo>
                  <a:lnTo>
                    <a:pt x="86868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8" y="74168"/>
                  </a:lnTo>
                  <a:lnTo>
                    <a:pt x="86868" y="139700"/>
                  </a:lnTo>
                  <a:lnTo>
                    <a:pt x="65532" y="139700"/>
                  </a:lnTo>
                  <a:lnTo>
                    <a:pt x="65532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4" name="object 54"/>
            <p:cNvSpPr/>
            <p:nvPr/>
          </p:nvSpPr>
          <p:spPr>
            <a:xfrm>
              <a:off x="5810250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5" name="object 55"/>
            <p:cNvSpPr/>
            <p:nvPr/>
          </p:nvSpPr>
          <p:spPr>
            <a:xfrm>
              <a:off x="5810249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2" y="65532"/>
                  </a:lnTo>
                  <a:lnTo>
                    <a:pt x="65532" y="0"/>
                  </a:lnTo>
                  <a:lnTo>
                    <a:pt x="86867" y="0"/>
                  </a:lnTo>
                  <a:lnTo>
                    <a:pt x="86867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7" y="74168"/>
                  </a:lnTo>
                  <a:lnTo>
                    <a:pt x="86867" y="139700"/>
                  </a:lnTo>
                  <a:lnTo>
                    <a:pt x="65532" y="139700"/>
                  </a:lnTo>
                  <a:lnTo>
                    <a:pt x="65532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6" name="object 56"/>
            <p:cNvSpPr/>
            <p:nvPr/>
          </p:nvSpPr>
          <p:spPr>
            <a:xfrm>
              <a:off x="6744969" y="1040130"/>
              <a:ext cx="1544320" cy="431800"/>
            </a:xfrm>
            <a:custGeom>
              <a:avLst/>
              <a:gdLst/>
              <a:ahLst/>
              <a:cxnLst/>
              <a:rect l="l" t="t" r="r" b="b"/>
              <a:pathLst>
                <a:path w="1544320" h="431800">
                  <a:moveTo>
                    <a:pt x="154432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544320" y="431800"/>
                  </a:lnTo>
                  <a:lnTo>
                    <a:pt x="154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781635" y="4918972"/>
            <a:ext cx="640015" cy="707287"/>
          </a:xfrm>
          <a:prstGeom prst="rect">
            <a:avLst/>
          </a:prstGeom>
        </p:spPr>
        <p:txBody>
          <a:bodyPr vert="horz" wrap="square" lIns="0" tIns="18901" rIns="0" bIns="0" rtlCol="0">
            <a:spAutoFit/>
          </a:bodyPr>
          <a:lstStyle/>
          <a:p>
            <a:pPr marL="10500" marR="4200" indent="6300">
              <a:lnSpc>
                <a:spcPct val="138800"/>
              </a:lnSpc>
              <a:spcBef>
                <a:spcPts val="149"/>
              </a:spcBef>
            </a:pP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Légende</a:t>
            </a: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909" b="1" u="sng" spc="-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sz="909" b="1" dirty="0">
                <a:latin typeface="Arial"/>
                <a:cs typeface="Arial"/>
              </a:rPr>
              <a:t> </a:t>
            </a:r>
            <a:r>
              <a:rPr sz="827" dirty="0">
                <a:latin typeface="Arial MT"/>
                <a:cs typeface="Arial MT"/>
              </a:rPr>
              <a:t>Neurones : </a:t>
            </a:r>
            <a:r>
              <a:rPr sz="827" spc="4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Vaisseau</a:t>
            </a:r>
            <a:endParaRPr sz="827">
              <a:latin typeface="Arial MT"/>
              <a:cs typeface="Arial MT"/>
            </a:endParaRPr>
          </a:p>
          <a:p>
            <a:pPr marL="10500">
              <a:spcBef>
                <a:spcPts val="17"/>
              </a:spcBef>
            </a:pPr>
            <a:r>
              <a:rPr sz="827" dirty="0">
                <a:latin typeface="Arial MT"/>
                <a:cs typeface="Arial MT"/>
              </a:rPr>
              <a:t>sangu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n</a:t>
            </a:r>
            <a:r>
              <a:rPr sz="827" spc="-25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: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986794" y="5122579"/>
            <a:ext cx="531333" cy="368971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 marR="4200">
              <a:lnSpc>
                <a:spcPct val="150000"/>
              </a:lnSpc>
              <a:spcBef>
                <a:spcPts val="83"/>
              </a:spcBef>
            </a:pPr>
            <a:r>
              <a:rPr sz="827" spc="-8" dirty="0">
                <a:latin typeface="Arial MT"/>
                <a:cs typeface="Arial MT"/>
              </a:rPr>
              <a:t>A</a:t>
            </a:r>
            <a:r>
              <a:rPr sz="827" dirty="0">
                <a:latin typeface="Arial MT"/>
                <a:cs typeface="Arial MT"/>
              </a:rPr>
              <a:t>ct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va</a:t>
            </a:r>
            <a:r>
              <a:rPr sz="827" dirty="0">
                <a:latin typeface="Arial MT"/>
                <a:cs typeface="Arial MT"/>
              </a:rPr>
              <a:t>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on</a:t>
            </a:r>
            <a:r>
              <a:rPr sz="827" spc="-58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  I</a:t>
            </a:r>
            <a:r>
              <a:rPr sz="827" spc="4" dirty="0">
                <a:latin typeface="Arial MT"/>
                <a:cs typeface="Arial MT"/>
              </a:rPr>
              <a:t>n</a:t>
            </a:r>
            <a:r>
              <a:rPr sz="827" spc="-4" dirty="0">
                <a:latin typeface="Arial MT"/>
                <a:cs typeface="Arial MT"/>
              </a:rPr>
              <a:t>h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b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ti</a:t>
            </a:r>
            <a:r>
              <a:rPr sz="827" spc="-21" dirty="0">
                <a:latin typeface="Arial MT"/>
                <a:cs typeface="Arial MT"/>
              </a:rPr>
              <a:t>o</a:t>
            </a:r>
            <a:r>
              <a:rPr sz="827" spc="-4" dirty="0">
                <a:latin typeface="Arial MT"/>
                <a:cs typeface="Arial MT"/>
              </a:rPr>
              <a:t>n</a:t>
            </a:r>
            <a:r>
              <a:rPr sz="827" spc="-41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</a:t>
            </a:r>
            <a:endParaRPr sz="827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576895" y="860103"/>
            <a:ext cx="1276879" cy="235869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95031" rIns="0" bIns="0" rtlCol="0">
            <a:spAutoFit/>
          </a:bodyPr>
          <a:lstStyle/>
          <a:p>
            <a:pPr marL="153830">
              <a:spcBef>
                <a:spcPts val="748"/>
              </a:spcBef>
            </a:pP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HYPOTHALAMUS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237349" y="860103"/>
            <a:ext cx="2332195" cy="357022"/>
            <a:chOff x="3915409" y="1040130"/>
            <a:chExt cx="2820670" cy="431800"/>
          </a:xfrm>
        </p:grpSpPr>
        <p:sp>
          <p:nvSpPr>
            <p:cNvPr id="61" name="object 61"/>
            <p:cNvSpPr/>
            <p:nvPr/>
          </p:nvSpPr>
          <p:spPr>
            <a:xfrm>
              <a:off x="5448299" y="1216660"/>
              <a:ext cx="1287780" cy="76200"/>
            </a:xfrm>
            <a:custGeom>
              <a:avLst/>
              <a:gdLst/>
              <a:ahLst/>
              <a:cxnLst/>
              <a:rect l="l" t="t" r="r" b="b"/>
              <a:pathLst>
                <a:path w="1287779" h="76200">
                  <a:moveTo>
                    <a:pt x="1211579" y="0"/>
                  </a:moveTo>
                  <a:lnTo>
                    <a:pt x="1211579" y="76200"/>
                  </a:lnTo>
                  <a:lnTo>
                    <a:pt x="1268729" y="47625"/>
                  </a:lnTo>
                  <a:lnTo>
                    <a:pt x="1224279" y="47625"/>
                  </a:lnTo>
                  <a:lnTo>
                    <a:pt x="1224279" y="28575"/>
                  </a:lnTo>
                  <a:lnTo>
                    <a:pt x="1268729" y="28575"/>
                  </a:lnTo>
                  <a:lnTo>
                    <a:pt x="1211579" y="0"/>
                  </a:lnTo>
                  <a:close/>
                </a:path>
                <a:path w="1287779" h="76200">
                  <a:moveTo>
                    <a:pt x="121157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1579" y="47625"/>
                  </a:lnTo>
                  <a:lnTo>
                    <a:pt x="1211579" y="28575"/>
                  </a:lnTo>
                  <a:close/>
                </a:path>
                <a:path w="1287779" h="76200">
                  <a:moveTo>
                    <a:pt x="1268729" y="28575"/>
                  </a:moveTo>
                  <a:lnTo>
                    <a:pt x="1224279" y="28575"/>
                  </a:lnTo>
                  <a:lnTo>
                    <a:pt x="1224279" y="47625"/>
                  </a:lnTo>
                  <a:lnTo>
                    <a:pt x="1268729" y="47625"/>
                  </a:lnTo>
                  <a:lnTo>
                    <a:pt x="1287779" y="38100"/>
                  </a:lnTo>
                  <a:lnTo>
                    <a:pt x="126872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62" name="object 62"/>
            <p:cNvSpPr/>
            <p:nvPr/>
          </p:nvSpPr>
          <p:spPr>
            <a:xfrm>
              <a:off x="3915409" y="1040130"/>
              <a:ext cx="1605280" cy="431800"/>
            </a:xfrm>
            <a:custGeom>
              <a:avLst/>
              <a:gdLst/>
              <a:ahLst/>
              <a:cxnLst/>
              <a:rect l="l" t="t" r="r" b="b"/>
              <a:pathLst>
                <a:path w="1605279" h="431800">
                  <a:moveTo>
                    <a:pt x="1605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605280" y="431800"/>
                  </a:lnTo>
                  <a:lnTo>
                    <a:pt x="1605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3237350" y="860103"/>
            <a:ext cx="1327282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277735" marR="273009" indent="41476">
              <a:spcBef>
                <a:spcPts val="252"/>
              </a:spcBef>
            </a:pPr>
            <a:r>
              <a:rPr sz="909" b="1" spc="-12" dirty="0">
                <a:solidFill>
                  <a:srgbClr val="365F91"/>
                </a:solidFill>
                <a:latin typeface="Arial"/>
                <a:cs typeface="Arial"/>
              </a:rPr>
              <a:t>AMYGDALE, </a:t>
            </a: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r>
              <a:rPr sz="909" b="1" spc="-25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spc="-17" dirty="0">
                <a:solidFill>
                  <a:srgbClr val="365F91"/>
                </a:solidFill>
                <a:latin typeface="Arial"/>
                <a:cs typeface="Arial"/>
              </a:rPr>
              <a:t>M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410237" y="860103"/>
            <a:ext cx="1838664" cy="357022"/>
            <a:chOff x="1705610" y="1040130"/>
            <a:chExt cx="2223770" cy="431800"/>
          </a:xfrm>
        </p:grpSpPr>
        <p:sp>
          <p:nvSpPr>
            <p:cNvPr id="65" name="object 65"/>
            <p:cNvSpPr/>
            <p:nvPr/>
          </p:nvSpPr>
          <p:spPr>
            <a:xfrm>
              <a:off x="2639060" y="1216660"/>
              <a:ext cx="1290320" cy="76200"/>
            </a:xfrm>
            <a:custGeom>
              <a:avLst/>
              <a:gdLst/>
              <a:ahLst/>
              <a:cxnLst/>
              <a:rect l="l" t="t" r="r" b="b"/>
              <a:pathLst>
                <a:path w="1290320" h="76200">
                  <a:moveTo>
                    <a:pt x="1214119" y="0"/>
                  </a:moveTo>
                  <a:lnTo>
                    <a:pt x="1214119" y="76200"/>
                  </a:lnTo>
                  <a:lnTo>
                    <a:pt x="1271269" y="47625"/>
                  </a:lnTo>
                  <a:lnTo>
                    <a:pt x="1226819" y="47625"/>
                  </a:lnTo>
                  <a:lnTo>
                    <a:pt x="1226819" y="28575"/>
                  </a:lnTo>
                  <a:lnTo>
                    <a:pt x="1271269" y="28575"/>
                  </a:lnTo>
                  <a:lnTo>
                    <a:pt x="1214119" y="0"/>
                  </a:lnTo>
                  <a:close/>
                </a:path>
                <a:path w="1290320" h="76200">
                  <a:moveTo>
                    <a:pt x="121411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4119" y="47625"/>
                  </a:lnTo>
                  <a:lnTo>
                    <a:pt x="1214119" y="28575"/>
                  </a:lnTo>
                  <a:close/>
                </a:path>
                <a:path w="1290320" h="76200">
                  <a:moveTo>
                    <a:pt x="1271269" y="28575"/>
                  </a:moveTo>
                  <a:lnTo>
                    <a:pt x="1226819" y="28575"/>
                  </a:lnTo>
                  <a:lnTo>
                    <a:pt x="1226819" y="47625"/>
                  </a:lnTo>
                  <a:lnTo>
                    <a:pt x="1271269" y="47625"/>
                  </a:lnTo>
                  <a:lnTo>
                    <a:pt x="1290319" y="38100"/>
                  </a:lnTo>
                  <a:lnTo>
                    <a:pt x="127126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5610" y="1040130"/>
              <a:ext cx="1224280" cy="431800"/>
            </a:xfrm>
            <a:custGeom>
              <a:avLst/>
              <a:gdLst/>
              <a:ahLst/>
              <a:cxnLst/>
              <a:rect l="l" t="t" r="r" b="b"/>
              <a:pathLst>
                <a:path w="1224280" h="431800">
                  <a:moveTo>
                    <a:pt x="1224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224280" y="431800"/>
                  </a:lnTo>
                  <a:lnTo>
                    <a:pt x="1224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410237" y="860103"/>
            <a:ext cx="1012263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107629" marR="107103" indent="151205">
              <a:spcBef>
                <a:spcPts val="252"/>
              </a:spcBef>
            </a:pP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CORTEX </a:t>
            </a:r>
            <a:r>
              <a:rPr sz="909" b="1" spc="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EF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N</a:t>
            </a:r>
            <a:r>
              <a:rPr sz="909" b="1" spc="21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endParaRPr sz="909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51432" y="574485"/>
            <a:ext cx="5565345" cy="189854"/>
          </a:xfrm>
          <a:prstGeom prst="rect">
            <a:avLst/>
          </a:prstGeom>
          <a:ln w="28575">
            <a:solidFill>
              <a:srgbClr val="2E528F"/>
            </a:solidFill>
          </a:ln>
        </p:spPr>
        <p:txBody>
          <a:bodyPr vert="horz" wrap="square" lIns="0" tIns="11551" rIns="0" bIns="0" rtlCol="0">
            <a:spAutoFit/>
          </a:bodyPr>
          <a:lstStyle/>
          <a:p>
            <a:pPr marR="14175" algn="ctr">
              <a:spcBef>
                <a:spcPts val="91"/>
              </a:spcBef>
            </a:pPr>
            <a:r>
              <a:rPr sz="1158" b="1" spc="-12" dirty="0">
                <a:solidFill>
                  <a:srgbClr val="2E5496"/>
                </a:solidFill>
                <a:latin typeface="Calibri"/>
                <a:cs typeface="Calibri"/>
              </a:rPr>
              <a:t>SYSTÈME</a:t>
            </a:r>
            <a:r>
              <a:rPr sz="1158" b="1" spc="-17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158" b="1" spc="-4" dirty="0">
                <a:solidFill>
                  <a:srgbClr val="2E5496"/>
                </a:solidFill>
                <a:latin typeface="Calibri"/>
                <a:cs typeface="Calibri"/>
              </a:rPr>
              <a:t>LIMBIQUE</a:t>
            </a:r>
            <a:endParaRPr sz="1158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5326979" y="1090067"/>
            <a:ext cx="1820813" cy="2974834"/>
            <a:chOff x="6442709" y="1318260"/>
            <a:chExt cx="2202180" cy="3597910"/>
          </a:xfrm>
        </p:grpSpPr>
        <p:pic>
          <p:nvPicPr>
            <p:cNvPr id="70" name="object 7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0499" y="1318260"/>
              <a:ext cx="134620" cy="16510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898129" y="4870450"/>
              <a:ext cx="142240" cy="45720"/>
            </a:xfrm>
            <a:custGeom>
              <a:avLst/>
              <a:gdLst/>
              <a:ahLst/>
              <a:cxnLst/>
              <a:rect l="l" t="t" r="r" b="b"/>
              <a:pathLst>
                <a:path w="142240" h="45720">
                  <a:moveTo>
                    <a:pt x="1422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142240" y="45719"/>
                  </a:lnTo>
                  <a:lnTo>
                    <a:pt x="1422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72" name="object 72"/>
            <p:cNvSpPr/>
            <p:nvPr/>
          </p:nvSpPr>
          <p:spPr>
            <a:xfrm>
              <a:off x="6442709" y="3488689"/>
              <a:ext cx="2202180" cy="485140"/>
            </a:xfrm>
            <a:custGeom>
              <a:avLst/>
              <a:gdLst/>
              <a:ahLst/>
              <a:cxnLst/>
              <a:rect l="l" t="t" r="r" b="b"/>
              <a:pathLst>
                <a:path w="2202179" h="485139">
                  <a:moveTo>
                    <a:pt x="2202180" y="0"/>
                  </a:moveTo>
                  <a:lnTo>
                    <a:pt x="0" y="0"/>
                  </a:lnTo>
                  <a:lnTo>
                    <a:pt x="0" y="485140"/>
                  </a:lnTo>
                  <a:lnTo>
                    <a:pt x="2202180" y="485140"/>
                  </a:lnTo>
                  <a:lnTo>
                    <a:pt x="2202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5326979" y="2884628"/>
            <a:ext cx="1820813" cy="168539"/>
          </a:xfrm>
          <a:prstGeom prst="rect">
            <a:avLst/>
          </a:prstGeom>
          <a:ln w="28575">
            <a:solidFill>
              <a:srgbClr val="E26C09"/>
            </a:solidFill>
          </a:ln>
        </p:spPr>
        <p:txBody>
          <a:bodyPr vert="horz" wrap="square" lIns="0" tIns="28352" rIns="0" bIns="0" rtlCol="0">
            <a:spAutoFit/>
          </a:bodyPr>
          <a:lstStyle/>
          <a:p>
            <a:pPr marL="200032">
              <a:spcBef>
                <a:spcPts val="223"/>
              </a:spcBef>
            </a:pP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GLANDE</a:t>
            </a:r>
            <a:r>
              <a:rPr sz="909" b="1" spc="-33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CORTICOSURRENALE</a:t>
            </a:r>
            <a:endParaRPr sz="909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669" y="1771031"/>
            <a:ext cx="8072867" cy="23336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81862" y="4184293"/>
            <a:ext cx="4961033" cy="92662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 marR="4200" algn="just">
              <a:spcBef>
                <a:spcPts val="83"/>
              </a:spcBef>
            </a:pPr>
            <a:r>
              <a:rPr sz="1984" b="1" spc="-8" dirty="0">
                <a:solidFill>
                  <a:srgbClr val="FF3399"/>
                </a:solidFill>
                <a:latin typeface="Calibri"/>
                <a:cs typeface="Calibri"/>
              </a:rPr>
              <a:t>Réponses adaptées</a:t>
            </a:r>
            <a:r>
              <a:rPr sz="1984" b="1" spc="-4" dirty="0">
                <a:solidFill>
                  <a:srgbClr val="FF3399"/>
                </a:solidFill>
                <a:latin typeface="Calibri"/>
                <a:cs typeface="Calibri"/>
              </a:rPr>
              <a:t> au </a:t>
            </a:r>
            <a:r>
              <a:rPr sz="1984" b="1" spc="-8" dirty="0">
                <a:solidFill>
                  <a:srgbClr val="FF3399"/>
                </a:solidFill>
                <a:latin typeface="Calibri"/>
                <a:cs typeface="Calibri"/>
              </a:rPr>
              <a:t>comportement </a:t>
            </a:r>
            <a:r>
              <a:rPr sz="1984" b="1" spc="-4" dirty="0">
                <a:solidFill>
                  <a:srgbClr val="FF3399"/>
                </a:solidFill>
                <a:latin typeface="Calibri"/>
                <a:cs typeface="Calibri"/>
              </a:rPr>
              <a:t>de </a:t>
            </a:r>
            <a:r>
              <a:rPr sz="1984" b="1" spc="-8" dirty="0">
                <a:solidFill>
                  <a:srgbClr val="FF3399"/>
                </a:solidFill>
                <a:latin typeface="Calibri"/>
                <a:cs typeface="Calibri"/>
              </a:rPr>
              <a:t>fuite, </a:t>
            </a:r>
            <a:r>
              <a:rPr sz="1984" b="1" spc="-438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984" b="1" spc="-8" dirty="0">
                <a:solidFill>
                  <a:srgbClr val="FF3399"/>
                </a:solidFill>
                <a:latin typeface="Calibri"/>
                <a:cs typeface="Calibri"/>
              </a:rPr>
              <a:t>combat </a:t>
            </a:r>
            <a:r>
              <a:rPr sz="1984" b="1" spc="4" dirty="0">
                <a:solidFill>
                  <a:srgbClr val="FF3399"/>
                </a:solidFill>
                <a:latin typeface="Calibri"/>
                <a:cs typeface="Calibri"/>
              </a:rPr>
              <a:t>ou </a:t>
            </a:r>
            <a:r>
              <a:rPr sz="1984" b="1" spc="-4" dirty="0">
                <a:solidFill>
                  <a:srgbClr val="FF3399"/>
                </a:solidFill>
                <a:latin typeface="Calibri"/>
                <a:cs typeface="Calibri"/>
              </a:rPr>
              <a:t>immobilisation </a:t>
            </a:r>
            <a:r>
              <a:rPr sz="1984" b="1" spc="-12" dirty="0">
                <a:solidFill>
                  <a:srgbClr val="FF3399"/>
                </a:solidFill>
                <a:latin typeface="Calibri"/>
                <a:cs typeface="Calibri"/>
              </a:rPr>
              <a:t>chez </a:t>
            </a:r>
            <a:r>
              <a:rPr sz="1984" b="1" dirty="0">
                <a:solidFill>
                  <a:srgbClr val="FF3399"/>
                </a:solidFill>
                <a:latin typeface="Calibri"/>
                <a:cs typeface="Calibri"/>
              </a:rPr>
              <a:t>de </a:t>
            </a:r>
            <a:r>
              <a:rPr sz="1984" b="1" spc="-4" dirty="0">
                <a:solidFill>
                  <a:srgbClr val="FF3399"/>
                </a:solidFill>
                <a:latin typeface="Calibri"/>
                <a:cs typeface="Calibri"/>
              </a:rPr>
              <a:t>nombreuses </a:t>
            </a:r>
            <a:r>
              <a:rPr sz="1984" b="1" spc="-438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984" b="1" spc="-8" dirty="0">
                <a:solidFill>
                  <a:srgbClr val="FF3399"/>
                </a:solidFill>
                <a:latin typeface="Calibri"/>
                <a:cs typeface="Calibri"/>
              </a:rPr>
              <a:t>espèces</a:t>
            </a:r>
            <a:r>
              <a:rPr sz="1984" b="1" spc="2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984" b="1" spc="-4" dirty="0">
                <a:solidFill>
                  <a:srgbClr val="FF3399"/>
                </a:solidFill>
                <a:latin typeface="Calibri"/>
                <a:cs typeface="Calibri"/>
              </a:rPr>
              <a:t>en</a:t>
            </a:r>
            <a:r>
              <a:rPr sz="1984" b="1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984" b="1" spc="-4" dirty="0">
                <a:solidFill>
                  <a:srgbClr val="FF3399"/>
                </a:solidFill>
                <a:latin typeface="Calibri"/>
                <a:cs typeface="Calibri"/>
              </a:rPr>
              <a:t>phase</a:t>
            </a:r>
            <a:r>
              <a:rPr sz="1984" b="1" spc="17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984" b="1" spc="-4" dirty="0">
                <a:solidFill>
                  <a:srgbClr val="FF3399"/>
                </a:solidFill>
                <a:latin typeface="Calibri"/>
                <a:cs typeface="Calibri"/>
              </a:rPr>
              <a:t>de</a:t>
            </a:r>
            <a:r>
              <a:rPr sz="1984" b="1" spc="4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984" b="1" spc="-8" dirty="0">
                <a:solidFill>
                  <a:srgbClr val="FF3399"/>
                </a:solidFill>
                <a:latin typeface="Calibri"/>
                <a:cs typeface="Calibri"/>
              </a:rPr>
              <a:t>résistance</a:t>
            </a:r>
            <a:r>
              <a:rPr sz="1984" b="1" spc="-4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984" b="1" dirty="0">
                <a:solidFill>
                  <a:srgbClr val="FF3399"/>
                </a:solidFill>
                <a:latin typeface="Calibri"/>
                <a:cs typeface="Calibri"/>
              </a:rPr>
              <a:t>au</a:t>
            </a:r>
            <a:r>
              <a:rPr sz="1984" b="1" spc="-4" dirty="0">
                <a:solidFill>
                  <a:srgbClr val="FF3399"/>
                </a:solidFill>
                <a:latin typeface="Calibri"/>
                <a:cs typeface="Calibri"/>
              </a:rPr>
              <a:t> stress.</a:t>
            </a:r>
            <a:endParaRPr sz="198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38BE5E-4E52-C8A8-23E5-97C75F057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04389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98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60759B-80FF-8EC6-3352-7925CCFB6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791" y="0"/>
            <a:ext cx="9820606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39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9BFE349-E372-5185-F33D-2F7F3446F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2" y="0"/>
            <a:ext cx="9680120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4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684" y="0"/>
            <a:ext cx="8079256" cy="567055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 descr="Une image contenant objet, oiseau, troupeau, lumière&#10;&#10;Description générée automatiquement">
            <a:extLst>
              <a:ext uri="{FF2B5EF4-FFF2-40B4-BE49-F238E27FC236}">
                <a16:creationId xmlns:a16="http://schemas.microsoft.com/office/drawing/2014/main" id="{66B4F4DD-E533-420B-A6B4-492BD98716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4" r="9328" b="-1"/>
          <a:stretch/>
        </p:blipFill>
        <p:spPr>
          <a:xfrm>
            <a:off x="1207655" y="10"/>
            <a:ext cx="7665314" cy="567054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6605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7749" y="99"/>
            <a:ext cx="5225124" cy="56703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7458" y="136608"/>
            <a:ext cx="5437236" cy="5185221"/>
            <a:chOff x="3081020" y="165100"/>
            <a:chExt cx="6576059" cy="62712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1020" y="165100"/>
              <a:ext cx="6555740" cy="62712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44029" y="1705610"/>
              <a:ext cx="0" cy="3635375"/>
            </a:xfrm>
            <a:custGeom>
              <a:avLst/>
              <a:gdLst/>
              <a:ahLst/>
              <a:cxnLst/>
              <a:rect l="l" t="t" r="r" b="b"/>
              <a:pathLst>
                <a:path h="3635375">
                  <a:moveTo>
                    <a:pt x="0" y="0"/>
                  </a:moveTo>
                  <a:lnTo>
                    <a:pt x="0" y="3635121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" name="object 5"/>
            <p:cNvSpPr/>
            <p:nvPr/>
          </p:nvSpPr>
          <p:spPr>
            <a:xfrm>
              <a:off x="7047229" y="3785870"/>
              <a:ext cx="2590800" cy="1369060"/>
            </a:xfrm>
            <a:custGeom>
              <a:avLst/>
              <a:gdLst/>
              <a:ahLst/>
              <a:cxnLst/>
              <a:rect l="l" t="t" r="r" b="b"/>
              <a:pathLst>
                <a:path w="2590800" h="1369060">
                  <a:moveTo>
                    <a:pt x="0" y="684529"/>
                  </a:moveTo>
                  <a:lnTo>
                    <a:pt x="5930" y="618601"/>
                  </a:lnTo>
                  <a:lnTo>
                    <a:pt x="23359" y="554446"/>
                  </a:lnTo>
                  <a:lnTo>
                    <a:pt x="51744" y="492352"/>
                  </a:lnTo>
                  <a:lnTo>
                    <a:pt x="90541" y="432606"/>
                  </a:lnTo>
                  <a:lnTo>
                    <a:pt x="139208" y="375493"/>
                  </a:lnTo>
                  <a:lnTo>
                    <a:pt x="167073" y="348015"/>
                  </a:lnTo>
                  <a:lnTo>
                    <a:pt x="197202" y="321302"/>
                  </a:lnTo>
                  <a:lnTo>
                    <a:pt x="229527" y="295391"/>
                  </a:lnTo>
                  <a:lnTo>
                    <a:pt x="263980" y="270318"/>
                  </a:lnTo>
                  <a:lnTo>
                    <a:pt x="300493" y="246119"/>
                  </a:lnTo>
                  <a:lnTo>
                    <a:pt x="338998" y="222829"/>
                  </a:lnTo>
                  <a:lnTo>
                    <a:pt x="379428" y="200485"/>
                  </a:lnTo>
                  <a:lnTo>
                    <a:pt x="421714" y="179122"/>
                  </a:lnTo>
                  <a:lnTo>
                    <a:pt x="465789" y="158775"/>
                  </a:lnTo>
                  <a:lnTo>
                    <a:pt x="511585" y="139482"/>
                  </a:lnTo>
                  <a:lnTo>
                    <a:pt x="559034" y="121277"/>
                  </a:lnTo>
                  <a:lnTo>
                    <a:pt x="608067" y="104197"/>
                  </a:lnTo>
                  <a:lnTo>
                    <a:pt x="658618" y="88277"/>
                  </a:lnTo>
                  <a:lnTo>
                    <a:pt x="710618" y="73554"/>
                  </a:lnTo>
                  <a:lnTo>
                    <a:pt x="764000" y="60062"/>
                  </a:lnTo>
                  <a:lnTo>
                    <a:pt x="818695" y="47839"/>
                  </a:lnTo>
                  <a:lnTo>
                    <a:pt x="874636" y="36919"/>
                  </a:lnTo>
                  <a:lnTo>
                    <a:pt x="931755" y="27339"/>
                  </a:lnTo>
                  <a:lnTo>
                    <a:pt x="989983" y="19135"/>
                  </a:lnTo>
                  <a:lnTo>
                    <a:pt x="1049254" y="12342"/>
                  </a:lnTo>
                  <a:lnTo>
                    <a:pt x="1109499" y="6996"/>
                  </a:lnTo>
                  <a:lnTo>
                    <a:pt x="1170650" y="3133"/>
                  </a:lnTo>
                  <a:lnTo>
                    <a:pt x="1232639" y="789"/>
                  </a:lnTo>
                  <a:lnTo>
                    <a:pt x="1295400" y="0"/>
                  </a:lnTo>
                  <a:lnTo>
                    <a:pt x="1358160" y="789"/>
                  </a:lnTo>
                  <a:lnTo>
                    <a:pt x="1420149" y="3133"/>
                  </a:lnTo>
                  <a:lnTo>
                    <a:pt x="1481300" y="6996"/>
                  </a:lnTo>
                  <a:lnTo>
                    <a:pt x="1541545" y="12342"/>
                  </a:lnTo>
                  <a:lnTo>
                    <a:pt x="1600816" y="19135"/>
                  </a:lnTo>
                  <a:lnTo>
                    <a:pt x="1659044" y="27339"/>
                  </a:lnTo>
                  <a:lnTo>
                    <a:pt x="1716163" y="36919"/>
                  </a:lnTo>
                  <a:lnTo>
                    <a:pt x="1772104" y="47839"/>
                  </a:lnTo>
                  <a:lnTo>
                    <a:pt x="1826799" y="60062"/>
                  </a:lnTo>
                  <a:lnTo>
                    <a:pt x="1880181" y="73554"/>
                  </a:lnTo>
                  <a:lnTo>
                    <a:pt x="1932181" y="88277"/>
                  </a:lnTo>
                  <a:lnTo>
                    <a:pt x="1982732" y="104197"/>
                  </a:lnTo>
                  <a:lnTo>
                    <a:pt x="2031765" y="121277"/>
                  </a:lnTo>
                  <a:lnTo>
                    <a:pt x="2079214" y="139482"/>
                  </a:lnTo>
                  <a:lnTo>
                    <a:pt x="2125010" y="158775"/>
                  </a:lnTo>
                  <a:lnTo>
                    <a:pt x="2169085" y="179122"/>
                  </a:lnTo>
                  <a:lnTo>
                    <a:pt x="2211371" y="200485"/>
                  </a:lnTo>
                  <a:lnTo>
                    <a:pt x="2251801" y="222829"/>
                  </a:lnTo>
                  <a:lnTo>
                    <a:pt x="2290306" y="246119"/>
                  </a:lnTo>
                  <a:lnTo>
                    <a:pt x="2326819" y="270318"/>
                  </a:lnTo>
                  <a:lnTo>
                    <a:pt x="2361272" y="295391"/>
                  </a:lnTo>
                  <a:lnTo>
                    <a:pt x="2393597" y="321302"/>
                  </a:lnTo>
                  <a:lnTo>
                    <a:pt x="2423726" y="348015"/>
                  </a:lnTo>
                  <a:lnTo>
                    <a:pt x="2451591" y="375493"/>
                  </a:lnTo>
                  <a:lnTo>
                    <a:pt x="2500258" y="432606"/>
                  </a:lnTo>
                  <a:lnTo>
                    <a:pt x="2539055" y="492352"/>
                  </a:lnTo>
                  <a:lnTo>
                    <a:pt x="2567440" y="554446"/>
                  </a:lnTo>
                  <a:lnTo>
                    <a:pt x="2584869" y="618601"/>
                  </a:lnTo>
                  <a:lnTo>
                    <a:pt x="2590800" y="684529"/>
                  </a:lnTo>
                  <a:lnTo>
                    <a:pt x="2589306" y="717698"/>
                  </a:lnTo>
                  <a:lnTo>
                    <a:pt x="2577558" y="782775"/>
                  </a:lnTo>
                  <a:lnTo>
                    <a:pt x="2554583" y="845935"/>
                  </a:lnTo>
                  <a:lnTo>
                    <a:pt x="2520924" y="906891"/>
                  </a:lnTo>
                  <a:lnTo>
                    <a:pt x="2477124" y="965357"/>
                  </a:lnTo>
                  <a:lnTo>
                    <a:pt x="2423726" y="1021044"/>
                  </a:lnTo>
                  <a:lnTo>
                    <a:pt x="2393597" y="1047757"/>
                  </a:lnTo>
                  <a:lnTo>
                    <a:pt x="2361272" y="1073668"/>
                  </a:lnTo>
                  <a:lnTo>
                    <a:pt x="2326819" y="1098741"/>
                  </a:lnTo>
                  <a:lnTo>
                    <a:pt x="2290306" y="1122940"/>
                  </a:lnTo>
                  <a:lnTo>
                    <a:pt x="2251801" y="1146230"/>
                  </a:lnTo>
                  <a:lnTo>
                    <a:pt x="2211371" y="1168574"/>
                  </a:lnTo>
                  <a:lnTo>
                    <a:pt x="2169085" y="1189937"/>
                  </a:lnTo>
                  <a:lnTo>
                    <a:pt x="2125010" y="1210284"/>
                  </a:lnTo>
                  <a:lnTo>
                    <a:pt x="2079214" y="1229577"/>
                  </a:lnTo>
                  <a:lnTo>
                    <a:pt x="2031765" y="1247782"/>
                  </a:lnTo>
                  <a:lnTo>
                    <a:pt x="1982732" y="1264862"/>
                  </a:lnTo>
                  <a:lnTo>
                    <a:pt x="1932181" y="1280782"/>
                  </a:lnTo>
                  <a:lnTo>
                    <a:pt x="1880181" y="1295505"/>
                  </a:lnTo>
                  <a:lnTo>
                    <a:pt x="1826799" y="1308997"/>
                  </a:lnTo>
                  <a:lnTo>
                    <a:pt x="1772104" y="1321220"/>
                  </a:lnTo>
                  <a:lnTo>
                    <a:pt x="1716163" y="1332140"/>
                  </a:lnTo>
                  <a:lnTo>
                    <a:pt x="1659044" y="1341720"/>
                  </a:lnTo>
                  <a:lnTo>
                    <a:pt x="1600816" y="1349924"/>
                  </a:lnTo>
                  <a:lnTo>
                    <a:pt x="1541545" y="1356717"/>
                  </a:lnTo>
                  <a:lnTo>
                    <a:pt x="1481300" y="1362063"/>
                  </a:lnTo>
                  <a:lnTo>
                    <a:pt x="1420149" y="1365926"/>
                  </a:lnTo>
                  <a:lnTo>
                    <a:pt x="1358160" y="1368270"/>
                  </a:lnTo>
                  <a:lnTo>
                    <a:pt x="1295400" y="1369059"/>
                  </a:lnTo>
                  <a:lnTo>
                    <a:pt x="1232639" y="1368270"/>
                  </a:lnTo>
                  <a:lnTo>
                    <a:pt x="1170650" y="1365926"/>
                  </a:lnTo>
                  <a:lnTo>
                    <a:pt x="1109499" y="1362063"/>
                  </a:lnTo>
                  <a:lnTo>
                    <a:pt x="1049254" y="1356717"/>
                  </a:lnTo>
                  <a:lnTo>
                    <a:pt x="989983" y="1349924"/>
                  </a:lnTo>
                  <a:lnTo>
                    <a:pt x="931755" y="1341720"/>
                  </a:lnTo>
                  <a:lnTo>
                    <a:pt x="874636" y="1332140"/>
                  </a:lnTo>
                  <a:lnTo>
                    <a:pt x="818695" y="1321220"/>
                  </a:lnTo>
                  <a:lnTo>
                    <a:pt x="764000" y="1308997"/>
                  </a:lnTo>
                  <a:lnTo>
                    <a:pt x="710618" y="1295505"/>
                  </a:lnTo>
                  <a:lnTo>
                    <a:pt x="658618" y="1280782"/>
                  </a:lnTo>
                  <a:lnTo>
                    <a:pt x="608067" y="1264862"/>
                  </a:lnTo>
                  <a:lnTo>
                    <a:pt x="559034" y="1247782"/>
                  </a:lnTo>
                  <a:lnTo>
                    <a:pt x="511585" y="1229577"/>
                  </a:lnTo>
                  <a:lnTo>
                    <a:pt x="465789" y="1210284"/>
                  </a:lnTo>
                  <a:lnTo>
                    <a:pt x="421714" y="1189937"/>
                  </a:lnTo>
                  <a:lnTo>
                    <a:pt x="379428" y="1168574"/>
                  </a:lnTo>
                  <a:lnTo>
                    <a:pt x="338998" y="1146230"/>
                  </a:lnTo>
                  <a:lnTo>
                    <a:pt x="300493" y="1122940"/>
                  </a:lnTo>
                  <a:lnTo>
                    <a:pt x="263980" y="1098741"/>
                  </a:lnTo>
                  <a:lnTo>
                    <a:pt x="229527" y="1073668"/>
                  </a:lnTo>
                  <a:lnTo>
                    <a:pt x="197202" y="1047757"/>
                  </a:lnTo>
                  <a:lnTo>
                    <a:pt x="167073" y="1021044"/>
                  </a:lnTo>
                  <a:lnTo>
                    <a:pt x="139208" y="993566"/>
                  </a:lnTo>
                  <a:lnTo>
                    <a:pt x="90541" y="936453"/>
                  </a:lnTo>
                  <a:lnTo>
                    <a:pt x="51744" y="876707"/>
                  </a:lnTo>
                  <a:lnTo>
                    <a:pt x="23359" y="814613"/>
                  </a:lnTo>
                  <a:lnTo>
                    <a:pt x="5930" y="750458"/>
                  </a:lnTo>
                  <a:lnTo>
                    <a:pt x="0" y="68452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6215" y="4956406"/>
            <a:ext cx="2016125" cy="672042"/>
          </a:xfrm>
          <a:custGeom>
            <a:avLst/>
            <a:gdLst/>
            <a:ahLst/>
            <a:cxnLst/>
            <a:rect l="l" t="t" r="r" b="b"/>
            <a:pathLst>
              <a:path w="2438400" h="812800">
                <a:moveTo>
                  <a:pt x="2438400" y="0"/>
                </a:moveTo>
                <a:lnTo>
                  <a:pt x="0" y="0"/>
                </a:lnTo>
                <a:lnTo>
                  <a:pt x="0" y="812800"/>
                </a:lnTo>
                <a:lnTo>
                  <a:pt x="2438400" y="812800"/>
                </a:lnTo>
                <a:lnTo>
                  <a:pt x="24384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" name="object 3"/>
          <p:cNvSpPr txBox="1"/>
          <p:nvPr/>
        </p:nvSpPr>
        <p:spPr>
          <a:xfrm>
            <a:off x="4439464" y="23201"/>
            <a:ext cx="1438589" cy="31594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algn="ctr">
              <a:spcBef>
                <a:spcPts val="83"/>
              </a:spcBef>
            </a:pP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Stimulus,</a:t>
            </a:r>
            <a:r>
              <a:rPr sz="992" i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agent </a:t>
            </a:r>
            <a:r>
              <a:rPr sz="992" i="1" spc="-4" dirty="0">
                <a:solidFill>
                  <a:srgbClr val="FF0000"/>
                </a:solidFill>
                <a:latin typeface="Arial"/>
                <a:cs typeface="Arial"/>
              </a:rPr>
              <a:t>stresseur</a:t>
            </a:r>
            <a:endParaRPr sz="992">
              <a:latin typeface="Arial"/>
              <a:cs typeface="Arial"/>
            </a:endParaRPr>
          </a:p>
          <a:p>
            <a:pPr marL="525" algn="ctr"/>
            <a:r>
              <a:rPr sz="992" b="1" spc="-4" dirty="0">
                <a:solidFill>
                  <a:srgbClr val="FF0000"/>
                </a:solidFill>
                <a:latin typeface="Arial"/>
                <a:cs typeface="Arial"/>
              </a:rPr>
              <a:t>Perception</a:t>
            </a:r>
            <a:r>
              <a:rPr sz="992" b="1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992" b="1" spc="-8" dirty="0">
                <a:solidFill>
                  <a:srgbClr val="FF0000"/>
                </a:solidFill>
                <a:latin typeface="Arial"/>
                <a:cs typeface="Arial"/>
              </a:rPr>
              <a:t> stress</a:t>
            </a:r>
            <a:endParaRPr sz="992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9758" y="268600"/>
            <a:ext cx="832177" cy="542359"/>
          </a:xfrm>
          <a:custGeom>
            <a:avLst/>
            <a:gdLst/>
            <a:ahLst/>
            <a:cxnLst/>
            <a:rect l="l" t="t" r="r" b="b"/>
            <a:pathLst>
              <a:path w="1006475" h="655955">
                <a:moveTo>
                  <a:pt x="936795" y="622281"/>
                </a:moveTo>
                <a:lnTo>
                  <a:pt x="921257" y="646302"/>
                </a:lnTo>
                <a:lnTo>
                  <a:pt x="1005967" y="655700"/>
                </a:lnTo>
                <a:lnTo>
                  <a:pt x="990307" y="629157"/>
                </a:lnTo>
                <a:lnTo>
                  <a:pt x="947420" y="629157"/>
                </a:lnTo>
                <a:lnTo>
                  <a:pt x="936795" y="622281"/>
                </a:lnTo>
                <a:close/>
              </a:path>
              <a:path w="1006475" h="655955">
                <a:moveTo>
                  <a:pt x="947164" y="606250"/>
                </a:moveTo>
                <a:lnTo>
                  <a:pt x="936795" y="622281"/>
                </a:lnTo>
                <a:lnTo>
                  <a:pt x="947420" y="629157"/>
                </a:lnTo>
                <a:lnTo>
                  <a:pt x="957833" y="613155"/>
                </a:lnTo>
                <a:lnTo>
                  <a:pt x="947164" y="606250"/>
                </a:lnTo>
                <a:close/>
              </a:path>
              <a:path w="1006475" h="655955">
                <a:moveTo>
                  <a:pt x="962659" y="582294"/>
                </a:moveTo>
                <a:lnTo>
                  <a:pt x="947164" y="606250"/>
                </a:lnTo>
                <a:lnTo>
                  <a:pt x="957833" y="613155"/>
                </a:lnTo>
                <a:lnTo>
                  <a:pt x="947420" y="629157"/>
                </a:lnTo>
                <a:lnTo>
                  <a:pt x="990307" y="629157"/>
                </a:lnTo>
                <a:lnTo>
                  <a:pt x="962659" y="582294"/>
                </a:lnTo>
                <a:close/>
              </a:path>
              <a:path w="1006475" h="655955">
                <a:moveTo>
                  <a:pt x="10413" y="0"/>
                </a:moveTo>
                <a:lnTo>
                  <a:pt x="0" y="16001"/>
                </a:lnTo>
                <a:lnTo>
                  <a:pt x="936795" y="622281"/>
                </a:lnTo>
                <a:lnTo>
                  <a:pt x="947164" y="606250"/>
                </a:lnTo>
                <a:lnTo>
                  <a:pt x="104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grpSp>
        <p:nvGrpSpPr>
          <p:cNvPr id="5" name="object 5"/>
          <p:cNvGrpSpPr/>
          <p:nvPr/>
        </p:nvGrpSpPr>
        <p:grpSpPr>
          <a:xfrm>
            <a:off x="1919519" y="388203"/>
            <a:ext cx="4554657" cy="3698854"/>
            <a:chOff x="2321560" y="469391"/>
            <a:chExt cx="5508625" cy="4473575"/>
          </a:xfrm>
        </p:grpSpPr>
        <p:sp>
          <p:nvSpPr>
            <p:cNvPr id="6" name="object 6"/>
            <p:cNvSpPr/>
            <p:nvPr/>
          </p:nvSpPr>
          <p:spPr>
            <a:xfrm>
              <a:off x="3648710" y="469391"/>
              <a:ext cx="3750945" cy="2961005"/>
            </a:xfrm>
            <a:custGeom>
              <a:avLst/>
              <a:gdLst/>
              <a:ahLst/>
              <a:cxnLst/>
              <a:rect l="l" t="t" r="r" b="b"/>
              <a:pathLst>
                <a:path w="3750945" h="2961004">
                  <a:moveTo>
                    <a:pt x="2236470" y="16256"/>
                  </a:moveTo>
                  <a:lnTo>
                    <a:pt x="2226310" y="0"/>
                  </a:lnTo>
                  <a:lnTo>
                    <a:pt x="1427302" y="500634"/>
                  </a:lnTo>
                  <a:lnTo>
                    <a:pt x="1412113" y="476377"/>
                  </a:lnTo>
                  <a:lnTo>
                    <a:pt x="1367790" y="549148"/>
                  </a:lnTo>
                  <a:lnTo>
                    <a:pt x="1452626" y="541020"/>
                  </a:lnTo>
                  <a:lnTo>
                    <a:pt x="1441640" y="523494"/>
                  </a:lnTo>
                  <a:lnTo>
                    <a:pt x="1437424" y="516788"/>
                  </a:lnTo>
                  <a:lnTo>
                    <a:pt x="2236470" y="16256"/>
                  </a:lnTo>
                  <a:close/>
                </a:path>
                <a:path w="3750945" h="2961004">
                  <a:moveTo>
                    <a:pt x="3750691" y="956691"/>
                  </a:moveTo>
                  <a:lnTo>
                    <a:pt x="3737229" y="931545"/>
                  </a:lnTo>
                  <a:lnTo>
                    <a:pt x="68656" y="2907652"/>
                  </a:lnTo>
                  <a:lnTo>
                    <a:pt x="55118" y="2882519"/>
                  </a:lnTo>
                  <a:lnTo>
                    <a:pt x="0" y="2960878"/>
                  </a:lnTo>
                  <a:lnTo>
                    <a:pt x="95758" y="2957957"/>
                  </a:lnTo>
                  <a:lnTo>
                    <a:pt x="85826" y="2939542"/>
                  </a:lnTo>
                  <a:lnTo>
                    <a:pt x="82181" y="2932773"/>
                  </a:lnTo>
                  <a:lnTo>
                    <a:pt x="3750691" y="95669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7" name="object 7"/>
            <p:cNvSpPr/>
            <p:nvPr/>
          </p:nvSpPr>
          <p:spPr>
            <a:xfrm>
              <a:off x="7503668" y="1450339"/>
              <a:ext cx="76200" cy="792480"/>
            </a:xfrm>
            <a:custGeom>
              <a:avLst/>
              <a:gdLst/>
              <a:ahLst/>
              <a:cxnLst/>
              <a:rect l="l" t="t" r="r" b="b"/>
              <a:pathLst>
                <a:path w="76200" h="792480">
                  <a:moveTo>
                    <a:pt x="0" y="716026"/>
                  </a:moveTo>
                  <a:lnTo>
                    <a:pt x="37591" y="792480"/>
                  </a:lnTo>
                  <a:lnTo>
                    <a:pt x="69872" y="728980"/>
                  </a:lnTo>
                  <a:lnTo>
                    <a:pt x="28448" y="728980"/>
                  </a:lnTo>
                  <a:lnTo>
                    <a:pt x="28530" y="716216"/>
                  </a:lnTo>
                  <a:lnTo>
                    <a:pt x="0" y="716026"/>
                  </a:lnTo>
                  <a:close/>
                </a:path>
                <a:path w="76200" h="792480">
                  <a:moveTo>
                    <a:pt x="28530" y="716216"/>
                  </a:moveTo>
                  <a:lnTo>
                    <a:pt x="28448" y="728980"/>
                  </a:lnTo>
                  <a:lnTo>
                    <a:pt x="47498" y="728980"/>
                  </a:lnTo>
                  <a:lnTo>
                    <a:pt x="47579" y="716343"/>
                  </a:lnTo>
                  <a:lnTo>
                    <a:pt x="28530" y="716216"/>
                  </a:lnTo>
                  <a:close/>
                </a:path>
                <a:path w="76200" h="792480">
                  <a:moveTo>
                    <a:pt x="47579" y="716343"/>
                  </a:moveTo>
                  <a:lnTo>
                    <a:pt x="47498" y="728980"/>
                  </a:lnTo>
                  <a:lnTo>
                    <a:pt x="69872" y="728980"/>
                  </a:lnTo>
                  <a:lnTo>
                    <a:pt x="76200" y="716534"/>
                  </a:lnTo>
                  <a:lnTo>
                    <a:pt x="47579" y="716343"/>
                  </a:lnTo>
                  <a:close/>
                </a:path>
                <a:path w="76200" h="792480">
                  <a:moveTo>
                    <a:pt x="52197" y="0"/>
                  </a:moveTo>
                  <a:lnTo>
                    <a:pt x="33147" y="0"/>
                  </a:lnTo>
                  <a:lnTo>
                    <a:pt x="28530" y="716216"/>
                  </a:lnTo>
                  <a:lnTo>
                    <a:pt x="47579" y="716343"/>
                  </a:lnTo>
                  <a:lnTo>
                    <a:pt x="521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8" name="object 8"/>
            <p:cNvSpPr/>
            <p:nvPr/>
          </p:nvSpPr>
          <p:spPr>
            <a:xfrm>
              <a:off x="7176769" y="1741169"/>
              <a:ext cx="650240" cy="307340"/>
            </a:xfrm>
            <a:custGeom>
              <a:avLst/>
              <a:gdLst/>
              <a:ahLst/>
              <a:cxnLst/>
              <a:rect l="l" t="t" r="r" b="b"/>
              <a:pathLst>
                <a:path w="650240" h="307339">
                  <a:moveTo>
                    <a:pt x="650240" y="0"/>
                  </a:moveTo>
                  <a:lnTo>
                    <a:pt x="0" y="0"/>
                  </a:lnTo>
                  <a:lnTo>
                    <a:pt x="0" y="307339"/>
                  </a:lnTo>
                  <a:lnTo>
                    <a:pt x="650240" y="307339"/>
                  </a:lnTo>
                  <a:lnTo>
                    <a:pt x="650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9" name="object 9"/>
            <p:cNvSpPr/>
            <p:nvPr/>
          </p:nvSpPr>
          <p:spPr>
            <a:xfrm>
              <a:off x="7176769" y="1741169"/>
              <a:ext cx="650240" cy="307340"/>
            </a:xfrm>
            <a:custGeom>
              <a:avLst/>
              <a:gdLst/>
              <a:ahLst/>
              <a:cxnLst/>
              <a:rect l="l" t="t" r="r" b="b"/>
              <a:pathLst>
                <a:path w="650240" h="307339">
                  <a:moveTo>
                    <a:pt x="0" y="307339"/>
                  </a:moveTo>
                  <a:lnTo>
                    <a:pt x="650240" y="307339"/>
                  </a:lnTo>
                  <a:lnTo>
                    <a:pt x="650240" y="0"/>
                  </a:lnTo>
                  <a:lnTo>
                    <a:pt x="0" y="0"/>
                  </a:lnTo>
                  <a:lnTo>
                    <a:pt x="0" y="307339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2321560" y="2532379"/>
              <a:ext cx="5453380" cy="2410460"/>
            </a:xfrm>
            <a:custGeom>
              <a:avLst/>
              <a:gdLst/>
              <a:ahLst/>
              <a:cxnLst/>
              <a:rect l="l" t="t" r="r" b="b"/>
              <a:pathLst>
                <a:path w="5453380" h="2410460">
                  <a:moveTo>
                    <a:pt x="861441" y="1054239"/>
                  </a:moveTo>
                  <a:lnTo>
                    <a:pt x="845439" y="1043813"/>
                  </a:lnTo>
                  <a:lnTo>
                    <a:pt x="33477" y="2298154"/>
                  </a:lnTo>
                  <a:lnTo>
                    <a:pt x="9398" y="2282571"/>
                  </a:lnTo>
                  <a:lnTo>
                    <a:pt x="0" y="2367280"/>
                  </a:lnTo>
                  <a:lnTo>
                    <a:pt x="73406" y="2323973"/>
                  </a:lnTo>
                  <a:lnTo>
                    <a:pt x="65938" y="2319147"/>
                  </a:lnTo>
                  <a:lnTo>
                    <a:pt x="49441" y="2308479"/>
                  </a:lnTo>
                  <a:lnTo>
                    <a:pt x="861441" y="1054239"/>
                  </a:lnTo>
                  <a:close/>
                </a:path>
                <a:path w="5453380" h="2410460">
                  <a:moveTo>
                    <a:pt x="1278255" y="2324354"/>
                  </a:moveTo>
                  <a:lnTo>
                    <a:pt x="1249641" y="2324176"/>
                  </a:lnTo>
                  <a:lnTo>
                    <a:pt x="1249641" y="2324036"/>
                  </a:lnTo>
                  <a:lnTo>
                    <a:pt x="1259205" y="1084707"/>
                  </a:lnTo>
                  <a:lnTo>
                    <a:pt x="1240155" y="1084453"/>
                  </a:lnTo>
                  <a:lnTo>
                    <a:pt x="1230591" y="2324036"/>
                  </a:lnTo>
                  <a:lnTo>
                    <a:pt x="1230503" y="2336673"/>
                  </a:lnTo>
                  <a:lnTo>
                    <a:pt x="1230591" y="2324036"/>
                  </a:lnTo>
                  <a:lnTo>
                    <a:pt x="1202055" y="2323846"/>
                  </a:lnTo>
                  <a:lnTo>
                    <a:pt x="1239520" y="2400300"/>
                  </a:lnTo>
                  <a:lnTo>
                    <a:pt x="1271841" y="2336927"/>
                  </a:lnTo>
                  <a:lnTo>
                    <a:pt x="1278255" y="2324354"/>
                  </a:lnTo>
                  <a:close/>
                </a:path>
                <a:path w="5453380" h="2410460">
                  <a:moveTo>
                    <a:pt x="2773680" y="2407920"/>
                  </a:moveTo>
                  <a:lnTo>
                    <a:pt x="2762173" y="2367407"/>
                  </a:lnTo>
                  <a:lnTo>
                    <a:pt x="2750439" y="2326005"/>
                  </a:lnTo>
                  <a:lnTo>
                    <a:pt x="2729344" y="2345245"/>
                  </a:lnTo>
                  <a:lnTo>
                    <a:pt x="1569085" y="1073023"/>
                  </a:lnTo>
                  <a:lnTo>
                    <a:pt x="1555115" y="1085977"/>
                  </a:lnTo>
                  <a:lnTo>
                    <a:pt x="2715323" y="2358021"/>
                  </a:lnTo>
                  <a:lnTo>
                    <a:pt x="2694178" y="2377313"/>
                  </a:lnTo>
                  <a:lnTo>
                    <a:pt x="2773680" y="2407920"/>
                  </a:lnTo>
                  <a:close/>
                </a:path>
                <a:path w="5453380" h="2410460">
                  <a:moveTo>
                    <a:pt x="5189474" y="1059434"/>
                  </a:moveTo>
                  <a:lnTo>
                    <a:pt x="5178806" y="1043686"/>
                  </a:lnTo>
                  <a:lnTo>
                    <a:pt x="3255365" y="2359571"/>
                  </a:lnTo>
                  <a:lnTo>
                    <a:pt x="3239262" y="2336038"/>
                  </a:lnTo>
                  <a:lnTo>
                    <a:pt x="3197860" y="2410460"/>
                  </a:lnTo>
                  <a:lnTo>
                    <a:pt x="3282315" y="2398903"/>
                  </a:lnTo>
                  <a:lnTo>
                    <a:pt x="3271088" y="2382520"/>
                  </a:lnTo>
                  <a:lnTo>
                    <a:pt x="3266160" y="2375331"/>
                  </a:lnTo>
                  <a:lnTo>
                    <a:pt x="5189474" y="1059434"/>
                  </a:lnTo>
                  <a:close/>
                </a:path>
                <a:path w="5453380" h="2410460">
                  <a:moveTo>
                    <a:pt x="5252720" y="858520"/>
                  </a:moveTo>
                  <a:lnTo>
                    <a:pt x="5224145" y="858520"/>
                  </a:lnTo>
                  <a:lnTo>
                    <a:pt x="5224145" y="0"/>
                  </a:lnTo>
                  <a:lnTo>
                    <a:pt x="5205095" y="0"/>
                  </a:lnTo>
                  <a:lnTo>
                    <a:pt x="5205095" y="858520"/>
                  </a:lnTo>
                  <a:lnTo>
                    <a:pt x="5176520" y="858520"/>
                  </a:lnTo>
                  <a:lnTo>
                    <a:pt x="5214620" y="934720"/>
                  </a:lnTo>
                  <a:lnTo>
                    <a:pt x="5246370" y="871220"/>
                  </a:lnTo>
                  <a:lnTo>
                    <a:pt x="5252720" y="858520"/>
                  </a:lnTo>
                  <a:close/>
                </a:path>
                <a:path w="5453380" h="2410460">
                  <a:moveTo>
                    <a:pt x="5452999" y="2328291"/>
                  </a:moveTo>
                  <a:lnTo>
                    <a:pt x="5424983" y="2333866"/>
                  </a:lnTo>
                  <a:lnTo>
                    <a:pt x="5224018" y="1326515"/>
                  </a:lnTo>
                  <a:lnTo>
                    <a:pt x="5205222" y="1330325"/>
                  </a:lnTo>
                  <a:lnTo>
                    <a:pt x="5406314" y="2337574"/>
                  </a:lnTo>
                  <a:lnTo>
                    <a:pt x="5378196" y="2343150"/>
                  </a:lnTo>
                  <a:lnTo>
                    <a:pt x="5430520" y="2410460"/>
                  </a:lnTo>
                  <a:lnTo>
                    <a:pt x="5447055" y="2350008"/>
                  </a:lnTo>
                  <a:lnTo>
                    <a:pt x="5452999" y="23282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031364" y="1462315"/>
            <a:ext cx="342321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CRH</a:t>
            </a:r>
            <a:endParaRPr sz="1158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828385" y="2270865"/>
            <a:ext cx="803300" cy="284568"/>
            <a:chOff x="7049134" y="2746375"/>
            <a:chExt cx="971550" cy="344170"/>
          </a:xfrm>
        </p:grpSpPr>
        <p:sp>
          <p:nvSpPr>
            <p:cNvPr id="13" name="object 13"/>
            <p:cNvSpPr/>
            <p:nvPr/>
          </p:nvSpPr>
          <p:spPr>
            <a:xfrm>
              <a:off x="7052309" y="2749550"/>
              <a:ext cx="965200" cy="337820"/>
            </a:xfrm>
            <a:custGeom>
              <a:avLst/>
              <a:gdLst/>
              <a:ahLst/>
              <a:cxnLst/>
              <a:rect l="l" t="t" r="r" b="b"/>
              <a:pathLst>
                <a:path w="965200" h="337819">
                  <a:moveTo>
                    <a:pt x="965200" y="0"/>
                  </a:moveTo>
                  <a:lnTo>
                    <a:pt x="0" y="0"/>
                  </a:lnTo>
                  <a:lnTo>
                    <a:pt x="0" y="337820"/>
                  </a:lnTo>
                  <a:lnTo>
                    <a:pt x="965200" y="337820"/>
                  </a:lnTo>
                  <a:lnTo>
                    <a:pt x="96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7052309" y="2749550"/>
              <a:ext cx="965200" cy="337820"/>
            </a:xfrm>
            <a:custGeom>
              <a:avLst/>
              <a:gdLst/>
              <a:ahLst/>
              <a:cxnLst/>
              <a:rect l="l" t="t" r="r" b="b"/>
              <a:pathLst>
                <a:path w="965200" h="337819">
                  <a:moveTo>
                    <a:pt x="0" y="337820"/>
                  </a:moveTo>
                  <a:lnTo>
                    <a:pt x="965200" y="337820"/>
                  </a:lnTo>
                  <a:lnTo>
                    <a:pt x="965200" y="0"/>
                  </a:lnTo>
                  <a:lnTo>
                    <a:pt x="0" y="0"/>
                  </a:lnTo>
                  <a:lnTo>
                    <a:pt x="0" y="33782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013722" y="2296066"/>
            <a:ext cx="431577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ACT</a:t>
            </a:r>
            <a:r>
              <a:rPr sz="1158" b="1" i="1" u="sng" spc="-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</a:t>
            </a:r>
            <a:endParaRPr sz="1158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03523" y="267550"/>
            <a:ext cx="5541194" cy="1952596"/>
            <a:chOff x="2423160" y="323468"/>
            <a:chExt cx="6701790" cy="2361565"/>
          </a:xfrm>
        </p:grpSpPr>
        <p:sp>
          <p:nvSpPr>
            <p:cNvPr id="17" name="object 17"/>
            <p:cNvSpPr/>
            <p:nvPr/>
          </p:nvSpPr>
          <p:spPr>
            <a:xfrm>
              <a:off x="2423160" y="323468"/>
              <a:ext cx="2811780" cy="677545"/>
            </a:xfrm>
            <a:custGeom>
              <a:avLst/>
              <a:gdLst/>
              <a:ahLst/>
              <a:cxnLst/>
              <a:rect l="l" t="t" r="r" b="b"/>
              <a:pathLst>
                <a:path w="2811779" h="677544">
                  <a:moveTo>
                    <a:pt x="65658" y="602741"/>
                  </a:moveTo>
                  <a:lnTo>
                    <a:pt x="0" y="656970"/>
                  </a:lnTo>
                  <a:lnTo>
                    <a:pt x="82803" y="677036"/>
                  </a:lnTo>
                  <a:lnTo>
                    <a:pt x="77030" y="652017"/>
                  </a:lnTo>
                  <a:lnTo>
                    <a:pt x="64007" y="652017"/>
                  </a:lnTo>
                  <a:lnTo>
                    <a:pt x="59689" y="633476"/>
                  </a:lnTo>
                  <a:lnTo>
                    <a:pt x="72091" y="630616"/>
                  </a:lnTo>
                  <a:lnTo>
                    <a:pt x="65658" y="602741"/>
                  </a:lnTo>
                  <a:close/>
                </a:path>
                <a:path w="2811779" h="677544">
                  <a:moveTo>
                    <a:pt x="72091" y="630616"/>
                  </a:moveTo>
                  <a:lnTo>
                    <a:pt x="59689" y="633476"/>
                  </a:lnTo>
                  <a:lnTo>
                    <a:pt x="64007" y="652017"/>
                  </a:lnTo>
                  <a:lnTo>
                    <a:pt x="76372" y="649167"/>
                  </a:lnTo>
                  <a:lnTo>
                    <a:pt x="72091" y="630616"/>
                  </a:lnTo>
                  <a:close/>
                </a:path>
                <a:path w="2811779" h="677544">
                  <a:moveTo>
                    <a:pt x="76372" y="649167"/>
                  </a:moveTo>
                  <a:lnTo>
                    <a:pt x="64007" y="652017"/>
                  </a:lnTo>
                  <a:lnTo>
                    <a:pt x="77030" y="652017"/>
                  </a:lnTo>
                  <a:lnTo>
                    <a:pt x="76372" y="649167"/>
                  </a:lnTo>
                  <a:close/>
                </a:path>
                <a:path w="2811779" h="677544">
                  <a:moveTo>
                    <a:pt x="2807080" y="0"/>
                  </a:moveTo>
                  <a:lnTo>
                    <a:pt x="72091" y="630616"/>
                  </a:lnTo>
                  <a:lnTo>
                    <a:pt x="76372" y="649167"/>
                  </a:lnTo>
                  <a:lnTo>
                    <a:pt x="2811399" y="18541"/>
                  </a:lnTo>
                  <a:lnTo>
                    <a:pt x="28070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3480" y="1318260"/>
              <a:ext cx="137160" cy="1651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611110" y="2061209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152400" y="67310"/>
                  </a:moveTo>
                  <a:lnTo>
                    <a:pt x="85725" y="67310"/>
                  </a:lnTo>
                  <a:lnTo>
                    <a:pt x="85725" y="0"/>
                  </a:lnTo>
                  <a:lnTo>
                    <a:pt x="66675" y="0"/>
                  </a:lnTo>
                  <a:lnTo>
                    <a:pt x="66675" y="6731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66675" y="76200"/>
                  </a:lnTo>
                  <a:lnTo>
                    <a:pt x="66675" y="142240"/>
                  </a:lnTo>
                  <a:lnTo>
                    <a:pt x="85725" y="142240"/>
                  </a:lnTo>
                  <a:lnTo>
                    <a:pt x="85725" y="76200"/>
                  </a:lnTo>
                  <a:lnTo>
                    <a:pt x="152400" y="76200"/>
                  </a:lnTo>
                  <a:lnTo>
                    <a:pt x="152400" y="67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7611110" y="2061210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0" y="66675"/>
                  </a:moveTo>
                  <a:lnTo>
                    <a:pt x="66675" y="66675"/>
                  </a:lnTo>
                  <a:lnTo>
                    <a:pt x="66675" y="0"/>
                  </a:lnTo>
                  <a:lnTo>
                    <a:pt x="85725" y="0"/>
                  </a:lnTo>
                  <a:lnTo>
                    <a:pt x="85725" y="66675"/>
                  </a:lnTo>
                  <a:lnTo>
                    <a:pt x="152400" y="66675"/>
                  </a:lnTo>
                  <a:lnTo>
                    <a:pt x="152400" y="75564"/>
                  </a:lnTo>
                  <a:lnTo>
                    <a:pt x="85725" y="75564"/>
                  </a:lnTo>
                  <a:lnTo>
                    <a:pt x="85725" y="142239"/>
                  </a:lnTo>
                  <a:lnTo>
                    <a:pt x="66675" y="142239"/>
                  </a:lnTo>
                  <a:lnTo>
                    <a:pt x="66675" y="75564"/>
                  </a:lnTo>
                  <a:lnTo>
                    <a:pt x="0" y="75564"/>
                  </a:lnTo>
                  <a:lnTo>
                    <a:pt x="0" y="6667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8401050" y="1225930"/>
              <a:ext cx="723900" cy="85725"/>
            </a:xfrm>
            <a:custGeom>
              <a:avLst/>
              <a:gdLst/>
              <a:ahLst/>
              <a:cxnLst/>
              <a:rect l="l" t="t" r="r" b="b"/>
              <a:pathLst>
                <a:path w="723900" h="85725">
                  <a:moveTo>
                    <a:pt x="85725" y="0"/>
                  </a:moveTo>
                  <a:lnTo>
                    <a:pt x="0" y="42799"/>
                  </a:lnTo>
                  <a:lnTo>
                    <a:pt x="85725" y="85725"/>
                  </a:lnTo>
                  <a:lnTo>
                    <a:pt x="85725" y="57150"/>
                  </a:lnTo>
                  <a:lnTo>
                    <a:pt x="71500" y="57150"/>
                  </a:lnTo>
                  <a:lnTo>
                    <a:pt x="71500" y="28575"/>
                  </a:lnTo>
                  <a:lnTo>
                    <a:pt x="85725" y="28572"/>
                  </a:lnTo>
                  <a:lnTo>
                    <a:pt x="85725" y="0"/>
                  </a:lnTo>
                  <a:close/>
                </a:path>
                <a:path w="723900" h="85725">
                  <a:moveTo>
                    <a:pt x="85725" y="28572"/>
                  </a:moveTo>
                  <a:lnTo>
                    <a:pt x="71500" y="28575"/>
                  </a:lnTo>
                  <a:lnTo>
                    <a:pt x="71500" y="57150"/>
                  </a:lnTo>
                  <a:lnTo>
                    <a:pt x="85725" y="57147"/>
                  </a:lnTo>
                  <a:lnTo>
                    <a:pt x="85725" y="28572"/>
                  </a:lnTo>
                  <a:close/>
                </a:path>
                <a:path w="723900" h="85725">
                  <a:moveTo>
                    <a:pt x="85725" y="57147"/>
                  </a:moveTo>
                  <a:lnTo>
                    <a:pt x="71500" y="57150"/>
                  </a:lnTo>
                  <a:lnTo>
                    <a:pt x="85725" y="57150"/>
                  </a:lnTo>
                  <a:close/>
                </a:path>
                <a:path w="723900" h="85725">
                  <a:moveTo>
                    <a:pt x="723900" y="28448"/>
                  </a:moveTo>
                  <a:lnTo>
                    <a:pt x="85725" y="28572"/>
                  </a:lnTo>
                  <a:lnTo>
                    <a:pt x="85725" y="57147"/>
                  </a:lnTo>
                  <a:lnTo>
                    <a:pt x="723900" y="57023"/>
                  </a:lnTo>
                  <a:lnTo>
                    <a:pt x="723900" y="284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8401050" y="2503170"/>
              <a:ext cx="408940" cy="162560"/>
            </a:xfrm>
            <a:custGeom>
              <a:avLst/>
              <a:gdLst/>
              <a:ahLst/>
              <a:cxnLst/>
              <a:rect l="l" t="t" r="r" b="b"/>
              <a:pathLst>
                <a:path w="408940" h="162560">
                  <a:moveTo>
                    <a:pt x="408940" y="0"/>
                  </a:moveTo>
                  <a:lnTo>
                    <a:pt x="0" y="0"/>
                  </a:lnTo>
                  <a:lnTo>
                    <a:pt x="0" y="162560"/>
                  </a:lnTo>
                  <a:lnTo>
                    <a:pt x="408940" y="162560"/>
                  </a:lnTo>
                  <a:lnTo>
                    <a:pt x="4089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8401050" y="2503170"/>
              <a:ext cx="408940" cy="162560"/>
            </a:xfrm>
            <a:custGeom>
              <a:avLst/>
              <a:gdLst/>
              <a:ahLst/>
              <a:cxnLst/>
              <a:rect l="l" t="t" r="r" b="b"/>
              <a:pathLst>
                <a:path w="408940" h="162560">
                  <a:moveTo>
                    <a:pt x="0" y="162560"/>
                  </a:moveTo>
                  <a:lnTo>
                    <a:pt x="408940" y="162560"/>
                  </a:lnTo>
                  <a:lnTo>
                    <a:pt x="408940" y="0"/>
                  </a:lnTo>
                  <a:lnTo>
                    <a:pt x="0" y="0"/>
                  </a:lnTo>
                  <a:lnTo>
                    <a:pt x="0" y="162560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24" name="object 24"/>
          <p:cNvSpPr/>
          <p:nvPr/>
        </p:nvSpPr>
        <p:spPr>
          <a:xfrm>
            <a:off x="7600370" y="1405087"/>
            <a:ext cx="417925" cy="1459590"/>
          </a:xfrm>
          <a:custGeom>
            <a:avLst/>
            <a:gdLst/>
            <a:ahLst/>
            <a:cxnLst/>
            <a:rect l="l" t="t" r="r" b="b"/>
            <a:pathLst>
              <a:path w="505459" h="1765300">
                <a:moveTo>
                  <a:pt x="505459" y="0"/>
                </a:moveTo>
                <a:lnTo>
                  <a:pt x="0" y="0"/>
                </a:lnTo>
                <a:lnTo>
                  <a:pt x="0" y="1765300"/>
                </a:lnTo>
                <a:lnTo>
                  <a:pt x="505459" y="1765300"/>
                </a:lnTo>
                <a:lnTo>
                  <a:pt x="50545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5" name="object 25"/>
          <p:cNvSpPr txBox="1"/>
          <p:nvPr/>
        </p:nvSpPr>
        <p:spPr>
          <a:xfrm>
            <a:off x="7635463" y="1542204"/>
            <a:ext cx="273408" cy="1190249"/>
          </a:xfrm>
          <a:prstGeom prst="rect">
            <a:avLst/>
          </a:prstGeom>
        </p:spPr>
        <p:txBody>
          <a:bodyPr vert="vert270" wrap="square" lIns="0" tIns="4200" rIns="0" bIns="0" rtlCol="0">
            <a:spAutoFit/>
          </a:bodyPr>
          <a:lstStyle/>
          <a:p>
            <a:pPr marL="289810" marR="4200" indent="-279835">
              <a:lnSpc>
                <a:spcPts val="1091"/>
              </a:lnSpc>
              <a:spcBef>
                <a:spcPts val="33"/>
              </a:spcBef>
            </a:pPr>
            <a:r>
              <a:rPr sz="909" b="1" spc="-4" dirty="0">
                <a:solidFill>
                  <a:srgbClr val="FF0000"/>
                </a:solidFill>
                <a:latin typeface="Arial"/>
                <a:cs typeface="Arial"/>
              </a:rPr>
              <a:t>Rétrocontrôle</a:t>
            </a:r>
            <a:r>
              <a:rPr sz="909" b="1" spc="-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9" b="1" dirty="0">
                <a:solidFill>
                  <a:srgbClr val="FF0000"/>
                </a:solidFill>
                <a:latin typeface="Arial"/>
                <a:cs typeface="Arial"/>
              </a:rPr>
              <a:t>négatif </a:t>
            </a:r>
            <a:r>
              <a:rPr sz="909" b="1" spc="-24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9" b="1" spc="-4" dirty="0">
                <a:solidFill>
                  <a:srgbClr val="FF0000"/>
                </a:solidFill>
                <a:latin typeface="Arial"/>
                <a:cs typeface="Arial"/>
              </a:rPr>
              <a:t>(résilience)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991332" y="1153071"/>
            <a:ext cx="275117" cy="130208"/>
            <a:chOff x="8455659" y="1394460"/>
            <a:chExt cx="332740" cy="157480"/>
          </a:xfrm>
        </p:grpSpPr>
        <p:sp>
          <p:nvSpPr>
            <p:cNvPr id="27" name="object 27"/>
            <p:cNvSpPr/>
            <p:nvPr/>
          </p:nvSpPr>
          <p:spPr>
            <a:xfrm>
              <a:off x="8474709" y="1413510"/>
              <a:ext cx="294640" cy="119380"/>
            </a:xfrm>
            <a:custGeom>
              <a:avLst/>
              <a:gdLst/>
              <a:ahLst/>
              <a:cxnLst/>
              <a:rect l="l" t="t" r="r" b="b"/>
              <a:pathLst>
                <a:path w="294640" h="119380">
                  <a:moveTo>
                    <a:pt x="294640" y="0"/>
                  </a:moveTo>
                  <a:lnTo>
                    <a:pt x="0" y="0"/>
                  </a:lnTo>
                  <a:lnTo>
                    <a:pt x="0" y="119379"/>
                  </a:lnTo>
                  <a:lnTo>
                    <a:pt x="294640" y="119379"/>
                  </a:lnTo>
                  <a:lnTo>
                    <a:pt x="2946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8" name="object 28"/>
            <p:cNvSpPr/>
            <p:nvPr/>
          </p:nvSpPr>
          <p:spPr>
            <a:xfrm>
              <a:off x="8474709" y="1413510"/>
              <a:ext cx="294640" cy="119380"/>
            </a:xfrm>
            <a:custGeom>
              <a:avLst/>
              <a:gdLst/>
              <a:ahLst/>
              <a:cxnLst/>
              <a:rect l="l" t="t" r="r" b="b"/>
              <a:pathLst>
                <a:path w="294640" h="119380">
                  <a:moveTo>
                    <a:pt x="0" y="119379"/>
                  </a:moveTo>
                  <a:lnTo>
                    <a:pt x="294640" y="119379"/>
                  </a:lnTo>
                  <a:lnTo>
                    <a:pt x="294640" y="0"/>
                  </a:lnTo>
                  <a:lnTo>
                    <a:pt x="0" y="0"/>
                  </a:lnTo>
                  <a:lnTo>
                    <a:pt x="0" y="119379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3075" y="2711367"/>
            <a:ext cx="136508" cy="126008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3743691" y="1370434"/>
            <a:ext cx="798575" cy="468549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R="4200" algn="r">
              <a:spcBef>
                <a:spcPts val="83"/>
              </a:spcBef>
            </a:pPr>
            <a:r>
              <a:rPr sz="1488" b="1" i="1" spc="-8" dirty="0">
                <a:latin typeface="Arial"/>
                <a:cs typeface="Arial"/>
              </a:rPr>
              <a:t>Phase</a:t>
            </a:r>
            <a:endParaRPr sz="1488">
              <a:latin typeface="Arial"/>
              <a:cs typeface="Arial"/>
            </a:endParaRPr>
          </a:p>
          <a:p>
            <a:pPr marR="4200" algn="r"/>
            <a:r>
              <a:rPr sz="1488" b="1" i="1" spc="-4" dirty="0">
                <a:latin typeface="Arial"/>
                <a:cs typeface="Arial"/>
              </a:rPr>
              <a:t>d’alarme</a:t>
            </a:r>
            <a:endParaRPr sz="1488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68681" y="1250936"/>
            <a:ext cx="956609" cy="468549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63002">
              <a:spcBef>
                <a:spcPts val="83"/>
              </a:spcBef>
            </a:pPr>
            <a:r>
              <a:rPr sz="1488" b="1" i="1" spc="-4" dirty="0">
                <a:latin typeface="Arial"/>
                <a:cs typeface="Arial"/>
              </a:rPr>
              <a:t>Phase</a:t>
            </a:r>
            <a:r>
              <a:rPr sz="1488" b="1" i="1" spc="-41" dirty="0">
                <a:latin typeface="Arial"/>
                <a:cs typeface="Arial"/>
              </a:rPr>
              <a:t> </a:t>
            </a:r>
            <a:r>
              <a:rPr sz="1488" b="1" i="1" spc="-4" dirty="0">
                <a:latin typeface="Arial"/>
                <a:cs typeface="Arial"/>
              </a:rPr>
              <a:t>de</a:t>
            </a:r>
            <a:endParaRPr sz="1488">
              <a:latin typeface="Arial"/>
              <a:cs typeface="Arial"/>
            </a:endParaRPr>
          </a:p>
          <a:p>
            <a:pPr marL="10500"/>
            <a:r>
              <a:rPr sz="1488" b="1" i="1" spc="-4" dirty="0">
                <a:latin typeface="Arial"/>
                <a:cs typeface="Arial"/>
              </a:rPr>
              <a:t>résistance</a:t>
            </a:r>
            <a:endParaRPr sz="1488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85244" y="5450986"/>
            <a:ext cx="1915319" cy="15051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SCHEMA</a:t>
            </a:r>
            <a:r>
              <a:rPr sz="909" b="1" u="sng" spc="-1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1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BILAN</a:t>
            </a:r>
            <a:r>
              <a:rPr sz="909" b="1" u="sng" spc="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909" b="1" u="sng" spc="-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STRESS</a:t>
            </a:r>
            <a:r>
              <a:rPr sz="909" b="1" u="sng" spc="-4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2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AIGU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138456" y="3533043"/>
            <a:ext cx="1597149" cy="290868"/>
            <a:chOff x="2586354" y="4272915"/>
            <a:chExt cx="1931670" cy="351790"/>
          </a:xfrm>
        </p:grpSpPr>
        <p:sp>
          <p:nvSpPr>
            <p:cNvPr id="34" name="object 34"/>
            <p:cNvSpPr/>
            <p:nvPr/>
          </p:nvSpPr>
          <p:spPr>
            <a:xfrm>
              <a:off x="2589529" y="4276090"/>
              <a:ext cx="1925320" cy="345440"/>
            </a:xfrm>
            <a:custGeom>
              <a:avLst/>
              <a:gdLst/>
              <a:ahLst/>
              <a:cxnLst/>
              <a:rect l="l" t="t" r="r" b="b"/>
              <a:pathLst>
                <a:path w="1925320" h="345439">
                  <a:moveTo>
                    <a:pt x="1925320" y="0"/>
                  </a:moveTo>
                  <a:lnTo>
                    <a:pt x="0" y="0"/>
                  </a:lnTo>
                  <a:lnTo>
                    <a:pt x="0" y="345439"/>
                  </a:lnTo>
                  <a:lnTo>
                    <a:pt x="1925320" y="345439"/>
                  </a:lnTo>
                  <a:lnTo>
                    <a:pt x="1925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2589529" y="4276090"/>
              <a:ext cx="1925320" cy="345440"/>
            </a:xfrm>
            <a:custGeom>
              <a:avLst/>
              <a:gdLst/>
              <a:ahLst/>
              <a:cxnLst/>
              <a:rect l="l" t="t" r="r" b="b"/>
              <a:pathLst>
                <a:path w="1925320" h="345439">
                  <a:moveTo>
                    <a:pt x="0" y="345439"/>
                  </a:moveTo>
                  <a:lnTo>
                    <a:pt x="1925320" y="345439"/>
                  </a:lnTo>
                  <a:lnTo>
                    <a:pt x="1925320" y="0"/>
                  </a:lnTo>
                  <a:lnTo>
                    <a:pt x="0" y="0"/>
                  </a:lnTo>
                  <a:lnTo>
                    <a:pt x="0" y="345439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545147" y="3559295"/>
            <a:ext cx="780723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spc="-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Adrénaline</a:t>
            </a:r>
            <a:endParaRPr sz="1158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292852" y="3488941"/>
            <a:ext cx="1002812" cy="290868"/>
            <a:chOff x="6401434" y="4219575"/>
            <a:chExt cx="1212850" cy="351790"/>
          </a:xfrm>
        </p:grpSpPr>
        <p:sp>
          <p:nvSpPr>
            <p:cNvPr id="38" name="object 38"/>
            <p:cNvSpPr/>
            <p:nvPr/>
          </p:nvSpPr>
          <p:spPr>
            <a:xfrm>
              <a:off x="6404609" y="4222750"/>
              <a:ext cx="1206500" cy="345440"/>
            </a:xfrm>
            <a:custGeom>
              <a:avLst/>
              <a:gdLst/>
              <a:ahLst/>
              <a:cxnLst/>
              <a:rect l="l" t="t" r="r" b="b"/>
              <a:pathLst>
                <a:path w="1206500" h="345439">
                  <a:moveTo>
                    <a:pt x="1206499" y="0"/>
                  </a:moveTo>
                  <a:lnTo>
                    <a:pt x="0" y="0"/>
                  </a:lnTo>
                  <a:lnTo>
                    <a:pt x="0" y="345439"/>
                  </a:lnTo>
                  <a:lnTo>
                    <a:pt x="1206499" y="345439"/>
                  </a:lnTo>
                  <a:lnTo>
                    <a:pt x="1206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6404609" y="4222750"/>
              <a:ext cx="1206500" cy="345440"/>
            </a:xfrm>
            <a:custGeom>
              <a:avLst/>
              <a:gdLst/>
              <a:ahLst/>
              <a:cxnLst/>
              <a:rect l="l" t="t" r="r" b="b"/>
              <a:pathLst>
                <a:path w="1206500" h="345439">
                  <a:moveTo>
                    <a:pt x="0" y="345439"/>
                  </a:moveTo>
                  <a:lnTo>
                    <a:pt x="1206499" y="345439"/>
                  </a:lnTo>
                  <a:lnTo>
                    <a:pt x="1206499" y="0"/>
                  </a:lnTo>
                  <a:lnTo>
                    <a:pt x="0" y="0"/>
                  </a:lnTo>
                  <a:lnTo>
                    <a:pt x="0" y="345439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506541" y="3514667"/>
            <a:ext cx="575961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Co</a:t>
            </a:r>
            <a:r>
              <a:rPr sz="1158" b="1" i="1" u="sng" spc="-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rti</a:t>
            </a:r>
            <a:r>
              <a:rPr sz="1158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sol</a:t>
            </a:r>
            <a:endParaRPr sz="1158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201985" y="2884628"/>
            <a:ext cx="1707406" cy="401125"/>
          </a:xfrm>
          <a:custGeom>
            <a:avLst/>
            <a:gdLst/>
            <a:ahLst/>
            <a:cxnLst/>
            <a:rect l="l" t="t" r="r" b="b"/>
            <a:pathLst>
              <a:path w="2065020" h="485139">
                <a:moveTo>
                  <a:pt x="2065019" y="0"/>
                </a:moveTo>
                <a:lnTo>
                  <a:pt x="0" y="0"/>
                </a:lnTo>
                <a:lnTo>
                  <a:pt x="0" y="485140"/>
                </a:lnTo>
                <a:lnTo>
                  <a:pt x="2065019" y="485140"/>
                </a:lnTo>
                <a:lnTo>
                  <a:pt x="2065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42" name="object 42"/>
          <p:cNvSpPr txBox="1"/>
          <p:nvPr/>
        </p:nvSpPr>
        <p:spPr>
          <a:xfrm>
            <a:off x="2201985" y="2884628"/>
            <a:ext cx="1707406" cy="16853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28352" rIns="0" bIns="0" rtlCol="0">
            <a:spAutoFit/>
          </a:bodyPr>
          <a:lstStyle/>
          <a:p>
            <a:pPr marL="142805">
              <a:spcBef>
                <a:spcPts val="223"/>
              </a:spcBef>
            </a:pP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GLANDE</a:t>
            </a:r>
            <a:r>
              <a:rPr sz="909" b="1" spc="-25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MEDULOSURRENALE</a:t>
            </a:r>
            <a:endParaRPr sz="909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614698" y="1855564"/>
            <a:ext cx="1276879" cy="298218"/>
          </a:xfrm>
          <a:custGeom>
            <a:avLst/>
            <a:gdLst/>
            <a:ahLst/>
            <a:cxnLst/>
            <a:rect l="l" t="t" r="r" b="b"/>
            <a:pathLst>
              <a:path w="1544320" h="360680">
                <a:moveTo>
                  <a:pt x="1544320" y="0"/>
                </a:moveTo>
                <a:lnTo>
                  <a:pt x="0" y="0"/>
                </a:lnTo>
                <a:lnTo>
                  <a:pt x="0" y="360679"/>
                </a:lnTo>
                <a:lnTo>
                  <a:pt x="1544320" y="360679"/>
                </a:lnTo>
                <a:lnTo>
                  <a:pt x="1544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44" name="object 44"/>
          <p:cNvSpPr txBox="1"/>
          <p:nvPr/>
        </p:nvSpPr>
        <p:spPr>
          <a:xfrm>
            <a:off x="5614698" y="1855564"/>
            <a:ext cx="1276879" cy="220494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79805" rIns="0" bIns="0" rtlCol="0">
            <a:spAutoFit/>
          </a:bodyPr>
          <a:lstStyle/>
          <a:p>
            <a:pPr marL="347036">
              <a:spcBef>
                <a:spcPts val="628"/>
              </a:spcBef>
            </a:pPr>
            <a:r>
              <a:rPr sz="909" b="1" spc="-4" dirty="0">
                <a:solidFill>
                  <a:srgbClr val="2E5496"/>
                </a:solidFill>
                <a:latin typeface="Calibri"/>
                <a:cs typeface="Calibri"/>
              </a:rPr>
              <a:t>HYPOPHYSE</a:t>
            </a:r>
            <a:endParaRPr sz="909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40875" y="4155207"/>
            <a:ext cx="1598198" cy="17331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3077" rIns="0" bIns="0" rtlCol="0">
            <a:spAutoFit/>
          </a:bodyPr>
          <a:lstStyle/>
          <a:p>
            <a:pPr marL="126004">
              <a:spcBef>
                <a:spcPts val="260"/>
              </a:spcBef>
            </a:pPr>
            <a:r>
              <a:rPr sz="909" b="1" dirty="0">
                <a:solidFill>
                  <a:srgbClr val="00AF50"/>
                </a:solidFill>
                <a:latin typeface="Arial"/>
                <a:cs typeface="Arial"/>
              </a:rPr>
              <a:t>SYSTEME</a:t>
            </a:r>
            <a:r>
              <a:rPr sz="909" b="1" spc="-29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909" b="1" spc="-12" dirty="0">
                <a:solidFill>
                  <a:srgbClr val="00AF50"/>
                </a:solidFill>
                <a:latin typeface="Arial"/>
                <a:cs typeface="Arial"/>
              </a:rPr>
              <a:t>IMMUNITAIRE</a:t>
            </a:r>
            <a:endParaRPr sz="909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89197" y="4161507"/>
            <a:ext cx="856852" cy="17490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4652" rIns="0" bIns="0" rtlCol="0">
            <a:spAutoFit/>
          </a:bodyPr>
          <a:lstStyle/>
          <a:p>
            <a:pPr algn="ctr">
              <a:spcBef>
                <a:spcPts val="273"/>
              </a:spcBef>
            </a:pPr>
            <a:r>
              <a:rPr sz="909" b="1" spc="-8" dirty="0">
                <a:solidFill>
                  <a:srgbClr val="00AF50"/>
                </a:solidFill>
                <a:latin typeface="Arial"/>
                <a:cs typeface="Arial"/>
              </a:rPr>
              <a:t>FOIE</a:t>
            </a:r>
            <a:endParaRPr sz="909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85015" y="4161507"/>
            <a:ext cx="898856" cy="17490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4652" rIns="0" bIns="0" rtlCol="0">
            <a:spAutoFit/>
          </a:bodyPr>
          <a:lstStyle/>
          <a:p>
            <a:pPr marL="237833">
              <a:spcBef>
                <a:spcPts val="273"/>
              </a:spcBef>
            </a:pPr>
            <a:r>
              <a:rPr sz="909" b="1" dirty="0">
                <a:solidFill>
                  <a:srgbClr val="00AF50"/>
                </a:solidFill>
                <a:latin typeface="Arial"/>
                <a:cs typeface="Arial"/>
              </a:rPr>
              <a:t>COEUR</a:t>
            </a:r>
            <a:endParaRPr sz="909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69040" y="4146806"/>
            <a:ext cx="913557" cy="17384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3602" rIns="0" bIns="0" rtlCol="0">
            <a:spAutoFit/>
          </a:bodyPr>
          <a:lstStyle/>
          <a:p>
            <a:pPr marL="194257">
              <a:spcBef>
                <a:spcPts val="265"/>
              </a:spcBef>
            </a:pPr>
            <a:r>
              <a:rPr sz="909" b="1" dirty="0">
                <a:solidFill>
                  <a:srgbClr val="00AF50"/>
                </a:solidFill>
                <a:latin typeface="Arial"/>
                <a:cs typeface="Arial"/>
              </a:rPr>
              <a:t>POUMON</a:t>
            </a:r>
            <a:endParaRPr sz="909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428088" y="4443975"/>
            <a:ext cx="913557" cy="314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marL="75603" marR="152255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33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Fréquence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8" dirty="0">
                <a:latin typeface="Arial MT"/>
                <a:cs typeface="Arial MT"/>
              </a:rPr>
              <a:t>ventilatoire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562159" y="4443975"/>
            <a:ext cx="1119369" cy="45419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marL="218407" marR="215257" algn="ctr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33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Fréquence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cardiaque</a:t>
            </a:r>
            <a:endParaRPr sz="909">
              <a:latin typeface="Arial MT"/>
              <a:cs typeface="Arial MT"/>
            </a:endParaRPr>
          </a:p>
          <a:p>
            <a:pPr algn="ctr">
              <a:spcBef>
                <a:spcPts val="4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8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Débit</a:t>
            </a:r>
            <a:r>
              <a:rPr sz="909" spc="-25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sanguin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45338" y="4443974"/>
            <a:ext cx="1194974" cy="59410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algn="ctr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4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Glycogénolyse</a:t>
            </a:r>
            <a:endParaRPr sz="909">
              <a:latin typeface="Arial MT"/>
              <a:cs typeface="Arial MT"/>
            </a:endParaRPr>
          </a:p>
          <a:p>
            <a:pPr marL="3150" algn="ctr"/>
            <a:r>
              <a:rPr sz="909" dirty="0">
                <a:latin typeface="Wingdings"/>
                <a:cs typeface="Wingdings"/>
              </a:rPr>
              <a:t></a:t>
            </a:r>
            <a:r>
              <a:rPr sz="909" spc="-4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Néoglucogénèse</a:t>
            </a:r>
            <a:endParaRPr sz="909">
              <a:latin typeface="Arial MT"/>
              <a:cs typeface="Arial MT"/>
            </a:endParaRPr>
          </a:p>
          <a:p>
            <a:pPr marL="204232" marR="195831" algn="ctr">
              <a:spcBef>
                <a:spcPts val="4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12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Libération</a:t>
            </a:r>
            <a:r>
              <a:rPr sz="909" spc="-37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de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glucose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51938" y="4464976"/>
            <a:ext cx="1119369" cy="31481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652" rIns="0" bIns="0" rtlCol="0">
            <a:spAutoFit/>
          </a:bodyPr>
          <a:lstStyle/>
          <a:p>
            <a:pPr marL="239408" marR="131255" indent="-98703">
              <a:spcBef>
                <a:spcPts val="273"/>
              </a:spcBef>
            </a:pPr>
            <a:r>
              <a:rPr sz="909" dirty="0">
                <a:latin typeface="Wingdings"/>
                <a:cs typeface="Wingdings"/>
              </a:rPr>
              <a:t></a:t>
            </a:r>
            <a:r>
              <a:rPr sz="909" spc="-4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Activation</a:t>
            </a:r>
            <a:r>
              <a:rPr sz="909" spc="-41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des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lymphocytes</a:t>
            </a:r>
            <a:endParaRPr sz="909">
              <a:latin typeface="Arial MT"/>
              <a:cs typeface="Arial MT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703205" y="3902141"/>
            <a:ext cx="136508" cy="128108"/>
            <a:chOff x="2059939" y="4719320"/>
            <a:chExt cx="165100" cy="154940"/>
          </a:xfrm>
        </p:grpSpPr>
        <p:sp>
          <p:nvSpPr>
            <p:cNvPr id="54" name="object 54"/>
            <p:cNvSpPr/>
            <p:nvPr/>
          </p:nvSpPr>
          <p:spPr>
            <a:xfrm>
              <a:off x="2066290" y="4725669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152400" y="67310"/>
                  </a:moveTo>
                  <a:lnTo>
                    <a:pt x="85725" y="67310"/>
                  </a:lnTo>
                  <a:lnTo>
                    <a:pt x="85725" y="0"/>
                  </a:lnTo>
                  <a:lnTo>
                    <a:pt x="66675" y="0"/>
                  </a:lnTo>
                  <a:lnTo>
                    <a:pt x="66675" y="6731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66675" y="76200"/>
                  </a:lnTo>
                  <a:lnTo>
                    <a:pt x="66675" y="142240"/>
                  </a:lnTo>
                  <a:lnTo>
                    <a:pt x="85725" y="142240"/>
                  </a:lnTo>
                  <a:lnTo>
                    <a:pt x="85725" y="76200"/>
                  </a:lnTo>
                  <a:lnTo>
                    <a:pt x="152400" y="76200"/>
                  </a:lnTo>
                  <a:lnTo>
                    <a:pt x="152400" y="67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5" name="object 55"/>
            <p:cNvSpPr/>
            <p:nvPr/>
          </p:nvSpPr>
          <p:spPr>
            <a:xfrm>
              <a:off x="2066289" y="4725670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0" y="66674"/>
                  </a:moveTo>
                  <a:lnTo>
                    <a:pt x="66675" y="66674"/>
                  </a:lnTo>
                  <a:lnTo>
                    <a:pt x="66675" y="0"/>
                  </a:lnTo>
                  <a:lnTo>
                    <a:pt x="85725" y="0"/>
                  </a:lnTo>
                  <a:lnTo>
                    <a:pt x="85725" y="66674"/>
                  </a:lnTo>
                  <a:lnTo>
                    <a:pt x="152400" y="66674"/>
                  </a:lnTo>
                  <a:lnTo>
                    <a:pt x="152400" y="75564"/>
                  </a:lnTo>
                  <a:lnTo>
                    <a:pt x="85725" y="75564"/>
                  </a:lnTo>
                  <a:lnTo>
                    <a:pt x="85725" y="142239"/>
                  </a:lnTo>
                  <a:lnTo>
                    <a:pt x="66675" y="142239"/>
                  </a:lnTo>
                  <a:lnTo>
                    <a:pt x="66675" y="75564"/>
                  </a:lnTo>
                  <a:lnTo>
                    <a:pt x="0" y="75564"/>
                  </a:lnTo>
                  <a:lnTo>
                    <a:pt x="0" y="6667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3011586" y="860103"/>
            <a:ext cx="3842188" cy="3228950"/>
            <a:chOff x="3642359" y="1040130"/>
            <a:chExt cx="4646930" cy="3905250"/>
          </a:xfrm>
        </p:grpSpPr>
        <p:sp>
          <p:nvSpPr>
            <p:cNvPr id="57" name="object 57"/>
            <p:cNvSpPr/>
            <p:nvPr/>
          </p:nvSpPr>
          <p:spPr>
            <a:xfrm>
              <a:off x="7611110" y="3285489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152400" y="67310"/>
                  </a:moveTo>
                  <a:lnTo>
                    <a:pt x="85725" y="67310"/>
                  </a:lnTo>
                  <a:lnTo>
                    <a:pt x="85725" y="0"/>
                  </a:lnTo>
                  <a:lnTo>
                    <a:pt x="66675" y="0"/>
                  </a:lnTo>
                  <a:lnTo>
                    <a:pt x="66675" y="6731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66675" y="76200"/>
                  </a:lnTo>
                  <a:lnTo>
                    <a:pt x="66675" y="142240"/>
                  </a:lnTo>
                  <a:lnTo>
                    <a:pt x="85725" y="142240"/>
                  </a:lnTo>
                  <a:lnTo>
                    <a:pt x="85725" y="76200"/>
                  </a:lnTo>
                  <a:lnTo>
                    <a:pt x="152400" y="76200"/>
                  </a:lnTo>
                  <a:lnTo>
                    <a:pt x="152400" y="67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8" name="object 58"/>
            <p:cNvSpPr/>
            <p:nvPr/>
          </p:nvSpPr>
          <p:spPr>
            <a:xfrm>
              <a:off x="7611109" y="3285490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0" y="66675"/>
                  </a:moveTo>
                  <a:lnTo>
                    <a:pt x="66675" y="66675"/>
                  </a:lnTo>
                  <a:lnTo>
                    <a:pt x="66675" y="0"/>
                  </a:lnTo>
                  <a:lnTo>
                    <a:pt x="85725" y="0"/>
                  </a:lnTo>
                  <a:lnTo>
                    <a:pt x="85725" y="66675"/>
                  </a:lnTo>
                  <a:lnTo>
                    <a:pt x="152400" y="66675"/>
                  </a:lnTo>
                  <a:lnTo>
                    <a:pt x="152400" y="75564"/>
                  </a:lnTo>
                  <a:lnTo>
                    <a:pt x="85725" y="75564"/>
                  </a:lnTo>
                  <a:lnTo>
                    <a:pt x="85725" y="142239"/>
                  </a:lnTo>
                  <a:lnTo>
                    <a:pt x="66675" y="142239"/>
                  </a:lnTo>
                  <a:lnTo>
                    <a:pt x="66675" y="75564"/>
                  </a:lnTo>
                  <a:lnTo>
                    <a:pt x="0" y="75564"/>
                  </a:lnTo>
                  <a:lnTo>
                    <a:pt x="0" y="6667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9" name="object 59"/>
            <p:cNvSpPr/>
            <p:nvPr/>
          </p:nvSpPr>
          <p:spPr>
            <a:xfrm>
              <a:off x="3648710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60" name="object 60"/>
            <p:cNvSpPr/>
            <p:nvPr/>
          </p:nvSpPr>
          <p:spPr>
            <a:xfrm>
              <a:off x="3648709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1" y="65532"/>
                  </a:lnTo>
                  <a:lnTo>
                    <a:pt x="65531" y="0"/>
                  </a:lnTo>
                  <a:lnTo>
                    <a:pt x="86867" y="0"/>
                  </a:lnTo>
                  <a:lnTo>
                    <a:pt x="86867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7" y="74168"/>
                  </a:lnTo>
                  <a:lnTo>
                    <a:pt x="86867" y="139700"/>
                  </a:lnTo>
                  <a:lnTo>
                    <a:pt x="65531" y="139700"/>
                  </a:lnTo>
                  <a:lnTo>
                    <a:pt x="65531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61" name="object 61"/>
            <p:cNvSpPr/>
            <p:nvPr/>
          </p:nvSpPr>
          <p:spPr>
            <a:xfrm>
              <a:off x="5088890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62" name="object 62"/>
            <p:cNvSpPr/>
            <p:nvPr/>
          </p:nvSpPr>
          <p:spPr>
            <a:xfrm>
              <a:off x="5088889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2" y="65532"/>
                  </a:lnTo>
                  <a:lnTo>
                    <a:pt x="65532" y="0"/>
                  </a:lnTo>
                  <a:lnTo>
                    <a:pt x="86868" y="0"/>
                  </a:lnTo>
                  <a:lnTo>
                    <a:pt x="86868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8" y="74168"/>
                  </a:lnTo>
                  <a:lnTo>
                    <a:pt x="86868" y="139700"/>
                  </a:lnTo>
                  <a:lnTo>
                    <a:pt x="65532" y="139700"/>
                  </a:lnTo>
                  <a:lnTo>
                    <a:pt x="65532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63" name="object 63"/>
            <p:cNvSpPr/>
            <p:nvPr/>
          </p:nvSpPr>
          <p:spPr>
            <a:xfrm>
              <a:off x="5810250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64" name="object 64"/>
            <p:cNvSpPr/>
            <p:nvPr/>
          </p:nvSpPr>
          <p:spPr>
            <a:xfrm>
              <a:off x="5810249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2" y="65532"/>
                  </a:lnTo>
                  <a:lnTo>
                    <a:pt x="65532" y="0"/>
                  </a:lnTo>
                  <a:lnTo>
                    <a:pt x="86867" y="0"/>
                  </a:lnTo>
                  <a:lnTo>
                    <a:pt x="86867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7" y="74168"/>
                  </a:lnTo>
                  <a:lnTo>
                    <a:pt x="86867" y="139700"/>
                  </a:lnTo>
                  <a:lnTo>
                    <a:pt x="65532" y="139700"/>
                  </a:lnTo>
                  <a:lnTo>
                    <a:pt x="65532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65" name="object 65"/>
            <p:cNvSpPr/>
            <p:nvPr/>
          </p:nvSpPr>
          <p:spPr>
            <a:xfrm>
              <a:off x="6744969" y="1040130"/>
              <a:ext cx="1544320" cy="431800"/>
            </a:xfrm>
            <a:custGeom>
              <a:avLst/>
              <a:gdLst/>
              <a:ahLst/>
              <a:cxnLst/>
              <a:rect l="l" t="t" r="r" b="b"/>
              <a:pathLst>
                <a:path w="1544320" h="431800">
                  <a:moveTo>
                    <a:pt x="154432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544320" y="431800"/>
                  </a:lnTo>
                  <a:lnTo>
                    <a:pt x="154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6781635" y="4918972"/>
            <a:ext cx="640015" cy="707287"/>
          </a:xfrm>
          <a:prstGeom prst="rect">
            <a:avLst/>
          </a:prstGeom>
        </p:spPr>
        <p:txBody>
          <a:bodyPr vert="horz" wrap="square" lIns="0" tIns="18901" rIns="0" bIns="0" rtlCol="0">
            <a:spAutoFit/>
          </a:bodyPr>
          <a:lstStyle/>
          <a:p>
            <a:pPr marL="10500" marR="4200" indent="6300">
              <a:lnSpc>
                <a:spcPct val="138800"/>
              </a:lnSpc>
              <a:spcBef>
                <a:spcPts val="149"/>
              </a:spcBef>
            </a:pP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Légende</a:t>
            </a: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909" b="1" u="sng" spc="-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sz="909" b="1" dirty="0">
                <a:latin typeface="Arial"/>
                <a:cs typeface="Arial"/>
              </a:rPr>
              <a:t> </a:t>
            </a:r>
            <a:r>
              <a:rPr sz="827" dirty="0">
                <a:latin typeface="Arial MT"/>
                <a:cs typeface="Arial MT"/>
              </a:rPr>
              <a:t>Neurones : </a:t>
            </a:r>
            <a:r>
              <a:rPr sz="827" spc="4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Vaisseau</a:t>
            </a:r>
            <a:endParaRPr sz="827">
              <a:latin typeface="Arial MT"/>
              <a:cs typeface="Arial MT"/>
            </a:endParaRPr>
          </a:p>
          <a:p>
            <a:pPr marL="10500">
              <a:spcBef>
                <a:spcPts val="17"/>
              </a:spcBef>
            </a:pPr>
            <a:r>
              <a:rPr sz="827" dirty="0">
                <a:latin typeface="Arial MT"/>
                <a:cs typeface="Arial MT"/>
              </a:rPr>
              <a:t>sangu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n</a:t>
            </a:r>
            <a:r>
              <a:rPr sz="827" spc="-25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: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986794" y="5122579"/>
            <a:ext cx="531333" cy="368971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 marR="4200">
              <a:lnSpc>
                <a:spcPct val="150000"/>
              </a:lnSpc>
              <a:spcBef>
                <a:spcPts val="83"/>
              </a:spcBef>
            </a:pPr>
            <a:r>
              <a:rPr sz="827" spc="-8" dirty="0">
                <a:latin typeface="Arial MT"/>
                <a:cs typeface="Arial MT"/>
              </a:rPr>
              <a:t>A</a:t>
            </a:r>
            <a:r>
              <a:rPr sz="827" dirty="0">
                <a:latin typeface="Arial MT"/>
                <a:cs typeface="Arial MT"/>
              </a:rPr>
              <a:t>ct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va</a:t>
            </a:r>
            <a:r>
              <a:rPr sz="827" dirty="0">
                <a:latin typeface="Arial MT"/>
                <a:cs typeface="Arial MT"/>
              </a:rPr>
              <a:t>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on</a:t>
            </a:r>
            <a:r>
              <a:rPr sz="827" spc="-58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  I</a:t>
            </a:r>
            <a:r>
              <a:rPr sz="827" spc="4" dirty="0">
                <a:latin typeface="Arial MT"/>
                <a:cs typeface="Arial MT"/>
              </a:rPr>
              <a:t>n</a:t>
            </a:r>
            <a:r>
              <a:rPr sz="827" spc="-4" dirty="0">
                <a:latin typeface="Arial MT"/>
                <a:cs typeface="Arial MT"/>
              </a:rPr>
              <a:t>h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b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ti</a:t>
            </a:r>
            <a:r>
              <a:rPr sz="827" spc="-21" dirty="0">
                <a:latin typeface="Arial MT"/>
                <a:cs typeface="Arial MT"/>
              </a:rPr>
              <a:t>o</a:t>
            </a:r>
            <a:r>
              <a:rPr sz="827" spc="-4" dirty="0">
                <a:latin typeface="Arial MT"/>
                <a:cs typeface="Arial MT"/>
              </a:rPr>
              <a:t>n</a:t>
            </a:r>
            <a:r>
              <a:rPr sz="827" spc="-41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</a:t>
            </a:r>
            <a:endParaRPr sz="827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576895" y="860103"/>
            <a:ext cx="1276879" cy="235869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95031" rIns="0" bIns="0" rtlCol="0">
            <a:spAutoFit/>
          </a:bodyPr>
          <a:lstStyle/>
          <a:p>
            <a:pPr marL="153830">
              <a:spcBef>
                <a:spcPts val="748"/>
              </a:spcBef>
            </a:pP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HYPOTHALAMUS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3237349" y="860103"/>
            <a:ext cx="2332195" cy="357022"/>
            <a:chOff x="3915409" y="1040130"/>
            <a:chExt cx="2820670" cy="431800"/>
          </a:xfrm>
        </p:grpSpPr>
        <p:sp>
          <p:nvSpPr>
            <p:cNvPr id="70" name="object 70"/>
            <p:cNvSpPr/>
            <p:nvPr/>
          </p:nvSpPr>
          <p:spPr>
            <a:xfrm>
              <a:off x="5448299" y="1216660"/>
              <a:ext cx="1287780" cy="76200"/>
            </a:xfrm>
            <a:custGeom>
              <a:avLst/>
              <a:gdLst/>
              <a:ahLst/>
              <a:cxnLst/>
              <a:rect l="l" t="t" r="r" b="b"/>
              <a:pathLst>
                <a:path w="1287779" h="76200">
                  <a:moveTo>
                    <a:pt x="1211579" y="0"/>
                  </a:moveTo>
                  <a:lnTo>
                    <a:pt x="1211579" y="76200"/>
                  </a:lnTo>
                  <a:lnTo>
                    <a:pt x="1268729" y="47625"/>
                  </a:lnTo>
                  <a:lnTo>
                    <a:pt x="1224279" y="47625"/>
                  </a:lnTo>
                  <a:lnTo>
                    <a:pt x="1224279" y="28575"/>
                  </a:lnTo>
                  <a:lnTo>
                    <a:pt x="1268729" y="28575"/>
                  </a:lnTo>
                  <a:lnTo>
                    <a:pt x="1211579" y="0"/>
                  </a:lnTo>
                  <a:close/>
                </a:path>
                <a:path w="1287779" h="76200">
                  <a:moveTo>
                    <a:pt x="121157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1579" y="47625"/>
                  </a:lnTo>
                  <a:lnTo>
                    <a:pt x="1211579" y="28575"/>
                  </a:lnTo>
                  <a:close/>
                </a:path>
                <a:path w="1287779" h="76200">
                  <a:moveTo>
                    <a:pt x="1268729" y="28575"/>
                  </a:moveTo>
                  <a:lnTo>
                    <a:pt x="1224279" y="28575"/>
                  </a:lnTo>
                  <a:lnTo>
                    <a:pt x="1224279" y="47625"/>
                  </a:lnTo>
                  <a:lnTo>
                    <a:pt x="1268729" y="47625"/>
                  </a:lnTo>
                  <a:lnTo>
                    <a:pt x="1287779" y="38100"/>
                  </a:lnTo>
                  <a:lnTo>
                    <a:pt x="126872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71" name="object 71"/>
            <p:cNvSpPr/>
            <p:nvPr/>
          </p:nvSpPr>
          <p:spPr>
            <a:xfrm>
              <a:off x="3915409" y="1040130"/>
              <a:ext cx="1605280" cy="431800"/>
            </a:xfrm>
            <a:custGeom>
              <a:avLst/>
              <a:gdLst/>
              <a:ahLst/>
              <a:cxnLst/>
              <a:rect l="l" t="t" r="r" b="b"/>
              <a:pathLst>
                <a:path w="1605279" h="431800">
                  <a:moveTo>
                    <a:pt x="1605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605280" y="431800"/>
                  </a:lnTo>
                  <a:lnTo>
                    <a:pt x="1605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3237350" y="860103"/>
            <a:ext cx="1327282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277735" marR="273009" indent="41476">
              <a:spcBef>
                <a:spcPts val="252"/>
              </a:spcBef>
            </a:pPr>
            <a:r>
              <a:rPr sz="909" b="1" spc="-12" dirty="0">
                <a:solidFill>
                  <a:srgbClr val="365F91"/>
                </a:solidFill>
                <a:latin typeface="Arial"/>
                <a:cs typeface="Arial"/>
              </a:rPr>
              <a:t>AMYGDALE, </a:t>
            </a: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r>
              <a:rPr sz="909" b="1" spc="-25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spc="-17" dirty="0">
                <a:solidFill>
                  <a:srgbClr val="365F91"/>
                </a:solidFill>
                <a:latin typeface="Arial"/>
                <a:cs typeface="Arial"/>
              </a:rPr>
              <a:t>M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1410237" y="860103"/>
            <a:ext cx="1838664" cy="357022"/>
            <a:chOff x="1705610" y="1040130"/>
            <a:chExt cx="2223770" cy="431800"/>
          </a:xfrm>
        </p:grpSpPr>
        <p:sp>
          <p:nvSpPr>
            <p:cNvPr id="74" name="object 74"/>
            <p:cNvSpPr/>
            <p:nvPr/>
          </p:nvSpPr>
          <p:spPr>
            <a:xfrm>
              <a:off x="2639060" y="1216660"/>
              <a:ext cx="1290320" cy="76200"/>
            </a:xfrm>
            <a:custGeom>
              <a:avLst/>
              <a:gdLst/>
              <a:ahLst/>
              <a:cxnLst/>
              <a:rect l="l" t="t" r="r" b="b"/>
              <a:pathLst>
                <a:path w="1290320" h="76200">
                  <a:moveTo>
                    <a:pt x="1214119" y="0"/>
                  </a:moveTo>
                  <a:lnTo>
                    <a:pt x="1214119" y="76200"/>
                  </a:lnTo>
                  <a:lnTo>
                    <a:pt x="1271269" y="47625"/>
                  </a:lnTo>
                  <a:lnTo>
                    <a:pt x="1226819" y="47625"/>
                  </a:lnTo>
                  <a:lnTo>
                    <a:pt x="1226819" y="28575"/>
                  </a:lnTo>
                  <a:lnTo>
                    <a:pt x="1271269" y="28575"/>
                  </a:lnTo>
                  <a:lnTo>
                    <a:pt x="1214119" y="0"/>
                  </a:lnTo>
                  <a:close/>
                </a:path>
                <a:path w="1290320" h="76200">
                  <a:moveTo>
                    <a:pt x="121411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4119" y="47625"/>
                  </a:lnTo>
                  <a:lnTo>
                    <a:pt x="1214119" y="28575"/>
                  </a:lnTo>
                  <a:close/>
                </a:path>
                <a:path w="1290320" h="76200">
                  <a:moveTo>
                    <a:pt x="1271269" y="28575"/>
                  </a:moveTo>
                  <a:lnTo>
                    <a:pt x="1226819" y="28575"/>
                  </a:lnTo>
                  <a:lnTo>
                    <a:pt x="1226819" y="47625"/>
                  </a:lnTo>
                  <a:lnTo>
                    <a:pt x="1271269" y="47625"/>
                  </a:lnTo>
                  <a:lnTo>
                    <a:pt x="1290319" y="38100"/>
                  </a:lnTo>
                  <a:lnTo>
                    <a:pt x="127126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75" name="object 75"/>
            <p:cNvSpPr/>
            <p:nvPr/>
          </p:nvSpPr>
          <p:spPr>
            <a:xfrm>
              <a:off x="1705610" y="1040130"/>
              <a:ext cx="1224280" cy="431800"/>
            </a:xfrm>
            <a:custGeom>
              <a:avLst/>
              <a:gdLst/>
              <a:ahLst/>
              <a:cxnLst/>
              <a:rect l="l" t="t" r="r" b="b"/>
              <a:pathLst>
                <a:path w="1224280" h="431800">
                  <a:moveTo>
                    <a:pt x="1224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224280" y="431800"/>
                  </a:lnTo>
                  <a:lnTo>
                    <a:pt x="1224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1410237" y="860103"/>
            <a:ext cx="1012263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107629" marR="107103" indent="151205">
              <a:spcBef>
                <a:spcPts val="252"/>
              </a:spcBef>
            </a:pP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CORTEX </a:t>
            </a:r>
            <a:r>
              <a:rPr sz="909" b="1" spc="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EF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N</a:t>
            </a:r>
            <a:r>
              <a:rPr sz="909" b="1" spc="21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endParaRPr sz="909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351432" y="574485"/>
            <a:ext cx="5565345" cy="189854"/>
          </a:xfrm>
          <a:prstGeom prst="rect">
            <a:avLst/>
          </a:prstGeom>
          <a:ln w="28575">
            <a:solidFill>
              <a:srgbClr val="2E528F"/>
            </a:solidFill>
          </a:ln>
        </p:spPr>
        <p:txBody>
          <a:bodyPr vert="horz" wrap="square" lIns="0" tIns="11551" rIns="0" bIns="0" rtlCol="0">
            <a:spAutoFit/>
          </a:bodyPr>
          <a:lstStyle/>
          <a:p>
            <a:pPr marR="14175" algn="ctr">
              <a:spcBef>
                <a:spcPts val="91"/>
              </a:spcBef>
            </a:pPr>
            <a:r>
              <a:rPr sz="1158" b="1" spc="-12" dirty="0">
                <a:solidFill>
                  <a:srgbClr val="2E5496"/>
                </a:solidFill>
                <a:latin typeface="Calibri"/>
                <a:cs typeface="Calibri"/>
              </a:rPr>
              <a:t>SYSTÈME</a:t>
            </a:r>
            <a:r>
              <a:rPr sz="1158" b="1" spc="-17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158" b="1" spc="-4" dirty="0">
                <a:solidFill>
                  <a:srgbClr val="2E5496"/>
                </a:solidFill>
                <a:latin typeface="Calibri"/>
                <a:cs typeface="Calibri"/>
              </a:rPr>
              <a:t>LIMBIQUE</a:t>
            </a:r>
            <a:endParaRPr sz="1158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5315166" y="1049114"/>
            <a:ext cx="2239264" cy="3015787"/>
            <a:chOff x="6428422" y="1268730"/>
            <a:chExt cx="2708275" cy="3647440"/>
          </a:xfrm>
        </p:grpSpPr>
        <p:pic>
          <p:nvPicPr>
            <p:cNvPr id="79" name="object 7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0499" y="1318260"/>
              <a:ext cx="134620" cy="16510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7898130" y="2379090"/>
              <a:ext cx="1219200" cy="2537460"/>
            </a:xfrm>
            <a:custGeom>
              <a:avLst/>
              <a:gdLst/>
              <a:ahLst/>
              <a:cxnLst/>
              <a:rect l="l" t="t" r="r" b="b"/>
              <a:pathLst>
                <a:path w="1219200" h="2537460">
                  <a:moveTo>
                    <a:pt x="142240" y="2491359"/>
                  </a:moveTo>
                  <a:lnTo>
                    <a:pt x="0" y="2491359"/>
                  </a:lnTo>
                  <a:lnTo>
                    <a:pt x="0" y="2537079"/>
                  </a:lnTo>
                  <a:lnTo>
                    <a:pt x="142240" y="2537079"/>
                  </a:lnTo>
                  <a:lnTo>
                    <a:pt x="142240" y="2491359"/>
                  </a:lnTo>
                  <a:close/>
                </a:path>
                <a:path w="1219200" h="2537460">
                  <a:moveTo>
                    <a:pt x="1219200" y="28448"/>
                  </a:moveTo>
                  <a:lnTo>
                    <a:pt x="581025" y="28575"/>
                  </a:lnTo>
                  <a:lnTo>
                    <a:pt x="581025" y="0"/>
                  </a:lnTo>
                  <a:lnTo>
                    <a:pt x="495300" y="42799"/>
                  </a:lnTo>
                  <a:lnTo>
                    <a:pt x="581025" y="85725"/>
                  </a:lnTo>
                  <a:lnTo>
                    <a:pt x="581025" y="57150"/>
                  </a:lnTo>
                  <a:lnTo>
                    <a:pt x="1219200" y="57023"/>
                  </a:lnTo>
                  <a:lnTo>
                    <a:pt x="1219200" y="284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81" name="object 81"/>
            <p:cNvSpPr/>
            <p:nvPr/>
          </p:nvSpPr>
          <p:spPr>
            <a:xfrm>
              <a:off x="8644889" y="1268730"/>
              <a:ext cx="477520" cy="2461260"/>
            </a:xfrm>
            <a:custGeom>
              <a:avLst/>
              <a:gdLst/>
              <a:ahLst/>
              <a:cxnLst/>
              <a:rect l="l" t="t" r="r" b="b"/>
              <a:pathLst>
                <a:path w="477520" h="2461260">
                  <a:moveTo>
                    <a:pt x="0" y="2461260"/>
                  </a:moveTo>
                  <a:lnTo>
                    <a:pt x="475614" y="2461260"/>
                  </a:lnTo>
                </a:path>
                <a:path w="477520" h="2461260">
                  <a:moveTo>
                    <a:pt x="477519" y="0"/>
                  </a:moveTo>
                  <a:lnTo>
                    <a:pt x="477519" y="244792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82" name="object 82"/>
            <p:cNvSpPr/>
            <p:nvPr/>
          </p:nvSpPr>
          <p:spPr>
            <a:xfrm>
              <a:off x="6442709" y="3488690"/>
              <a:ext cx="2202180" cy="485140"/>
            </a:xfrm>
            <a:custGeom>
              <a:avLst/>
              <a:gdLst/>
              <a:ahLst/>
              <a:cxnLst/>
              <a:rect l="l" t="t" r="r" b="b"/>
              <a:pathLst>
                <a:path w="2202179" h="485139">
                  <a:moveTo>
                    <a:pt x="2202180" y="0"/>
                  </a:moveTo>
                  <a:lnTo>
                    <a:pt x="0" y="0"/>
                  </a:lnTo>
                  <a:lnTo>
                    <a:pt x="0" y="485140"/>
                  </a:lnTo>
                  <a:lnTo>
                    <a:pt x="2202180" y="485140"/>
                  </a:lnTo>
                  <a:lnTo>
                    <a:pt x="2202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83" name="object 83"/>
            <p:cNvSpPr/>
            <p:nvPr/>
          </p:nvSpPr>
          <p:spPr>
            <a:xfrm>
              <a:off x="6442709" y="3488690"/>
              <a:ext cx="2202180" cy="485140"/>
            </a:xfrm>
            <a:custGeom>
              <a:avLst/>
              <a:gdLst/>
              <a:ahLst/>
              <a:cxnLst/>
              <a:rect l="l" t="t" r="r" b="b"/>
              <a:pathLst>
                <a:path w="2202179" h="485139">
                  <a:moveTo>
                    <a:pt x="0" y="485140"/>
                  </a:moveTo>
                  <a:lnTo>
                    <a:pt x="2202180" y="485140"/>
                  </a:lnTo>
                  <a:lnTo>
                    <a:pt x="2202180" y="0"/>
                  </a:lnTo>
                  <a:lnTo>
                    <a:pt x="0" y="0"/>
                  </a:lnTo>
                  <a:lnTo>
                    <a:pt x="0" y="485140"/>
                  </a:lnTo>
                  <a:close/>
                </a:path>
              </a:pathLst>
            </a:custGeom>
            <a:ln w="28575">
              <a:solidFill>
                <a:srgbClr val="E26C09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5326979" y="2884628"/>
            <a:ext cx="1820813" cy="168539"/>
          </a:xfrm>
          <a:prstGeom prst="rect">
            <a:avLst/>
          </a:prstGeom>
          <a:ln w="28575">
            <a:solidFill>
              <a:srgbClr val="E26C09"/>
            </a:solidFill>
          </a:ln>
        </p:spPr>
        <p:txBody>
          <a:bodyPr vert="horz" wrap="square" lIns="0" tIns="28352" rIns="0" bIns="0" rtlCol="0">
            <a:spAutoFit/>
          </a:bodyPr>
          <a:lstStyle/>
          <a:p>
            <a:pPr marL="200032">
              <a:spcBef>
                <a:spcPts val="223"/>
              </a:spcBef>
            </a:pP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GLANDE</a:t>
            </a:r>
            <a:r>
              <a:rPr sz="909" b="1" spc="-33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909" b="1" spc="-4" dirty="0">
                <a:solidFill>
                  <a:srgbClr val="538235"/>
                </a:solidFill>
                <a:latin typeface="Calibri"/>
                <a:cs typeface="Calibri"/>
              </a:rPr>
              <a:t>CORTICOSURRENALE</a:t>
            </a:r>
            <a:endParaRPr sz="909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16215" y="4956406"/>
            <a:ext cx="2016125" cy="672042"/>
            <a:chOff x="8122919" y="5994400"/>
            <a:chExt cx="2438400" cy="812800"/>
          </a:xfrm>
        </p:grpSpPr>
        <p:sp>
          <p:nvSpPr>
            <p:cNvPr id="3" name="object 3"/>
            <p:cNvSpPr/>
            <p:nvPr/>
          </p:nvSpPr>
          <p:spPr>
            <a:xfrm>
              <a:off x="8122919" y="5994400"/>
              <a:ext cx="2438400" cy="812800"/>
            </a:xfrm>
            <a:custGeom>
              <a:avLst/>
              <a:gdLst/>
              <a:ahLst/>
              <a:cxnLst/>
              <a:rect l="l" t="t" r="r" b="b"/>
              <a:pathLst>
                <a:path w="2438400" h="812800">
                  <a:moveTo>
                    <a:pt x="2438400" y="0"/>
                  </a:moveTo>
                  <a:lnTo>
                    <a:pt x="0" y="0"/>
                  </a:lnTo>
                  <a:lnTo>
                    <a:pt x="0" y="812800"/>
                  </a:lnTo>
                  <a:lnTo>
                    <a:pt x="2438400" y="812800"/>
                  </a:lnTo>
                  <a:lnTo>
                    <a:pt x="24384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" name="object 4"/>
            <p:cNvSpPr/>
            <p:nvPr/>
          </p:nvSpPr>
          <p:spPr>
            <a:xfrm>
              <a:off x="8958579" y="6332220"/>
              <a:ext cx="363220" cy="76200"/>
            </a:xfrm>
            <a:custGeom>
              <a:avLst/>
              <a:gdLst/>
              <a:ahLst/>
              <a:cxnLst/>
              <a:rect l="l" t="t" r="r" b="b"/>
              <a:pathLst>
                <a:path w="363220" h="76200">
                  <a:moveTo>
                    <a:pt x="287020" y="0"/>
                  </a:moveTo>
                  <a:lnTo>
                    <a:pt x="287020" y="76199"/>
                  </a:lnTo>
                  <a:lnTo>
                    <a:pt x="344170" y="47624"/>
                  </a:lnTo>
                  <a:lnTo>
                    <a:pt x="299720" y="47624"/>
                  </a:lnTo>
                  <a:lnTo>
                    <a:pt x="299720" y="28574"/>
                  </a:lnTo>
                  <a:lnTo>
                    <a:pt x="344170" y="28574"/>
                  </a:lnTo>
                  <a:lnTo>
                    <a:pt x="287020" y="0"/>
                  </a:lnTo>
                  <a:close/>
                </a:path>
                <a:path w="363220" h="76200">
                  <a:moveTo>
                    <a:pt x="287020" y="28574"/>
                  </a:moveTo>
                  <a:lnTo>
                    <a:pt x="0" y="28574"/>
                  </a:lnTo>
                  <a:lnTo>
                    <a:pt x="0" y="47624"/>
                  </a:lnTo>
                  <a:lnTo>
                    <a:pt x="287020" y="47624"/>
                  </a:lnTo>
                  <a:lnTo>
                    <a:pt x="287020" y="28574"/>
                  </a:lnTo>
                  <a:close/>
                </a:path>
                <a:path w="363220" h="76200">
                  <a:moveTo>
                    <a:pt x="344170" y="28574"/>
                  </a:moveTo>
                  <a:lnTo>
                    <a:pt x="299720" y="28574"/>
                  </a:lnTo>
                  <a:lnTo>
                    <a:pt x="299720" y="47624"/>
                  </a:lnTo>
                  <a:lnTo>
                    <a:pt x="344170" y="47624"/>
                  </a:lnTo>
                  <a:lnTo>
                    <a:pt x="363220" y="38099"/>
                  </a:lnTo>
                  <a:lnTo>
                    <a:pt x="344170" y="2857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" name="object 5"/>
            <p:cNvSpPr/>
            <p:nvPr/>
          </p:nvSpPr>
          <p:spPr>
            <a:xfrm>
              <a:off x="8966199" y="6604000"/>
              <a:ext cx="363220" cy="76200"/>
            </a:xfrm>
            <a:custGeom>
              <a:avLst/>
              <a:gdLst/>
              <a:ahLst/>
              <a:cxnLst/>
              <a:rect l="l" t="t" r="r" b="b"/>
              <a:pathLst>
                <a:path w="363220" h="76200">
                  <a:moveTo>
                    <a:pt x="287020" y="0"/>
                  </a:moveTo>
                  <a:lnTo>
                    <a:pt x="287020" y="76200"/>
                  </a:lnTo>
                  <a:lnTo>
                    <a:pt x="344170" y="47625"/>
                  </a:lnTo>
                  <a:lnTo>
                    <a:pt x="299720" y="47625"/>
                  </a:lnTo>
                  <a:lnTo>
                    <a:pt x="299720" y="28575"/>
                  </a:lnTo>
                  <a:lnTo>
                    <a:pt x="344170" y="28575"/>
                  </a:lnTo>
                  <a:lnTo>
                    <a:pt x="287020" y="0"/>
                  </a:lnTo>
                  <a:close/>
                </a:path>
                <a:path w="363220" h="76200">
                  <a:moveTo>
                    <a:pt x="287020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287020" y="47625"/>
                  </a:lnTo>
                  <a:lnTo>
                    <a:pt x="287020" y="28575"/>
                  </a:lnTo>
                  <a:close/>
                </a:path>
                <a:path w="363220" h="76200">
                  <a:moveTo>
                    <a:pt x="344170" y="28575"/>
                  </a:moveTo>
                  <a:lnTo>
                    <a:pt x="299720" y="28575"/>
                  </a:lnTo>
                  <a:lnTo>
                    <a:pt x="299720" y="47625"/>
                  </a:lnTo>
                  <a:lnTo>
                    <a:pt x="344170" y="47625"/>
                  </a:lnTo>
                  <a:lnTo>
                    <a:pt x="363220" y="38100"/>
                  </a:lnTo>
                  <a:lnTo>
                    <a:pt x="34417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439464" y="23201"/>
            <a:ext cx="1438589" cy="31594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algn="ctr">
              <a:spcBef>
                <a:spcPts val="83"/>
              </a:spcBef>
            </a:pP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Stimulus,</a:t>
            </a:r>
            <a:r>
              <a:rPr sz="992" i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i="1" spc="-8" dirty="0">
                <a:solidFill>
                  <a:srgbClr val="FF0000"/>
                </a:solidFill>
                <a:latin typeface="Arial"/>
                <a:cs typeface="Arial"/>
              </a:rPr>
              <a:t>agent </a:t>
            </a:r>
            <a:r>
              <a:rPr sz="992" i="1" spc="-4" dirty="0">
                <a:solidFill>
                  <a:srgbClr val="FF0000"/>
                </a:solidFill>
                <a:latin typeface="Arial"/>
                <a:cs typeface="Arial"/>
              </a:rPr>
              <a:t>stresseur</a:t>
            </a:r>
            <a:endParaRPr sz="992">
              <a:latin typeface="Arial"/>
              <a:cs typeface="Arial"/>
            </a:endParaRPr>
          </a:p>
          <a:p>
            <a:pPr marL="525" algn="ctr"/>
            <a:r>
              <a:rPr sz="992" b="1" spc="-4" dirty="0">
                <a:solidFill>
                  <a:srgbClr val="FF0000"/>
                </a:solidFill>
                <a:latin typeface="Arial"/>
                <a:cs typeface="Arial"/>
              </a:rPr>
              <a:t>Perception</a:t>
            </a:r>
            <a:r>
              <a:rPr sz="992" b="1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92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992" b="1" spc="-8" dirty="0">
                <a:solidFill>
                  <a:srgbClr val="FF0000"/>
                </a:solidFill>
                <a:latin typeface="Arial"/>
                <a:cs typeface="Arial"/>
              </a:rPr>
              <a:t> stress</a:t>
            </a:r>
            <a:endParaRPr sz="992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69758" y="268600"/>
            <a:ext cx="832177" cy="542359"/>
          </a:xfrm>
          <a:custGeom>
            <a:avLst/>
            <a:gdLst/>
            <a:ahLst/>
            <a:cxnLst/>
            <a:rect l="l" t="t" r="r" b="b"/>
            <a:pathLst>
              <a:path w="1006475" h="655955">
                <a:moveTo>
                  <a:pt x="936795" y="622281"/>
                </a:moveTo>
                <a:lnTo>
                  <a:pt x="921257" y="646302"/>
                </a:lnTo>
                <a:lnTo>
                  <a:pt x="1005967" y="655700"/>
                </a:lnTo>
                <a:lnTo>
                  <a:pt x="990307" y="629157"/>
                </a:lnTo>
                <a:lnTo>
                  <a:pt x="947420" y="629157"/>
                </a:lnTo>
                <a:lnTo>
                  <a:pt x="936795" y="622281"/>
                </a:lnTo>
                <a:close/>
              </a:path>
              <a:path w="1006475" h="655955">
                <a:moveTo>
                  <a:pt x="947164" y="606250"/>
                </a:moveTo>
                <a:lnTo>
                  <a:pt x="936795" y="622281"/>
                </a:lnTo>
                <a:lnTo>
                  <a:pt x="947420" y="629157"/>
                </a:lnTo>
                <a:lnTo>
                  <a:pt x="957833" y="613155"/>
                </a:lnTo>
                <a:lnTo>
                  <a:pt x="947164" y="606250"/>
                </a:lnTo>
                <a:close/>
              </a:path>
              <a:path w="1006475" h="655955">
                <a:moveTo>
                  <a:pt x="962659" y="582294"/>
                </a:moveTo>
                <a:lnTo>
                  <a:pt x="947164" y="606250"/>
                </a:lnTo>
                <a:lnTo>
                  <a:pt x="957833" y="613155"/>
                </a:lnTo>
                <a:lnTo>
                  <a:pt x="947420" y="629157"/>
                </a:lnTo>
                <a:lnTo>
                  <a:pt x="990307" y="629157"/>
                </a:lnTo>
                <a:lnTo>
                  <a:pt x="962659" y="582294"/>
                </a:lnTo>
                <a:close/>
              </a:path>
              <a:path w="1006475" h="655955">
                <a:moveTo>
                  <a:pt x="10413" y="0"/>
                </a:moveTo>
                <a:lnTo>
                  <a:pt x="0" y="16001"/>
                </a:lnTo>
                <a:lnTo>
                  <a:pt x="936795" y="622281"/>
                </a:lnTo>
                <a:lnTo>
                  <a:pt x="947164" y="606250"/>
                </a:lnTo>
                <a:lnTo>
                  <a:pt x="104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grpSp>
        <p:nvGrpSpPr>
          <p:cNvPr id="8" name="object 8"/>
          <p:cNvGrpSpPr/>
          <p:nvPr/>
        </p:nvGrpSpPr>
        <p:grpSpPr>
          <a:xfrm>
            <a:off x="1919519" y="388203"/>
            <a:ext cx="4550982" cy="3698854"/>
            <a:chOff x="2321560" y="469391"/>
            <a:chExt cx="5504180" cy="4473575"/>
          </a:xfrm>
        </p:grpSpPr>
        <p:sp>
          <p:nvSpPr>
            <p:cNvPr id="9" name="object 9"/>
            <p:cNvSpPr/>
            <p:nvPr/>
          </p:nvSpPr>
          <p:spPr>
            <a:xfrm>
              <a:off x="3648710" y="469391"/>
              <a:ext cx="3750945" cy="2961005"/>
            </a:xfrm>
            <a:custGeom>
              <a:avLst/>
              <a:gdLst/>
              <a:ahLst/>
              <a:cxnLst/>
              <a:rect l="l" t="t" r="r" b="b"/>
              <a:pathLst>
                <a:path w="3750945" h="2961004">
                  <a:moveTo>
                    <a:pt x="2236470" y="16256"/>
                  </a:moveTo>
                  <a:lnTo>
                    <a:pt x="2226310" y="0"/>
                  </a:lnTo>
                  <a:lnTo>
                    <a:pt x="1427302" y="500634"/>
                  </a:lnTo>
                  <a:lnTo>
                    <a:pt x="1412113" y="476377"/>
                  </a:lnTo>
                  <a:lnTo>
                    <a:pt x="1367790" y="549148"/>
                  </a:lnTo>
                  <a:lnTo>
                    <a:pt x="1452626" y="541020"/>
                  </a:lnTo>
                  <a:lnTo>
                    <a:pt x="1441640" y="523494"/>
                  </a:lnTo>
                  <a:lnTo>
                    <a:pt x="1437424" y="516788"/>
                  </a:lnTo>
                  <a:lnTo>
                    <a:pt x="2236470" y="16256"/>
                  </a:lnTo>
                  <a:close/>
                </a:path>
                <a:path w="3750945" h="2961004">
                  <a:moveTo>
                    <a:pt x="3750691" y="956691"/>
                  </a:moveTo>
                  <a:lnTo>
                    <a:pt x="3737229" y="931545"/>
                  </a:lnTo>
                  <a:lnTo>
                    <a:pt x="68656" y="2907652"/>
                  </a:lnTo>
                  <a:lnTo>
                    <a:pt x="55118" y="2882519"/>
                  </a:lnTo>
                  <a:lnTo>
                    <a:pt x="0" y="2960878"/>
                  </a:lnTo>
                  <a:lnTo>
                    <a:pt x="95758" y="2957957"/>
                  </a:lnTo>
                  <a:lnTo>
                    <a:pt x="85826" y="2939542"/>
                  </a:lnTo>
                  <a:lnTo>
                    <a:pt x="82181" y="2932773"/>
                  </a:lnTo>
                  <a:lnTo>
                    <a:pt x="3750691" y="95669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7503668" y="1450339"/>
              <a:ext cx="76200" cy="792480"/>
            </a:xfrm>
            <a:custGeom>
              <a:avLst/>
              <a:gdLst/>
              <a:ahLst/>
              <a:cxnLst/>
              <a:rect l="l" t="t" r="r" b="b"/>
              <a:pathLst>
                <a:path w="76200" h="792480">
                  <a:moveTo>
                    <a:pt x="0" y="716026"/>
                  </a:moveTo>
                  <a:lnTo>
                    <a:pt x="37591" y="792480"/>
                  </a:lnTo>
                  <a:lnTo>
                    <a:pt x="69872" y="728980"/>
                  </a:lnTo>
                  <a:lnTo>
                    <a:pt x="28448" y="728980"/>
                  </a:lnTo>
                  <a:lnTo>
                    <a:pt x="28530" y="716216"/>
                  </a:lnTo>
                  <a:lnTo>
                    <a:pt x="0" y="716026"/>
                  </a:lnTo>
                  <a:close/>
                </a:path>
                <a:path w="76200" h="792480">
                  <a:moveTo>
                    <a:pt x="28530" y="716216"/>
                  </a:moveTo>
                  <a:lnTo>
                    <a:pt x="28448" y="728980"/>
                  </a:lnTo>
                  <a:lnTo>
                    <a:pt x="47498" y="728980"/>
                  </a:lnTo>
                  <a:lnTo>
                    <a:pt x="47579" y="716343"/>
                  </a:lnTo>
                  <a:lnTo>
                    <a:pt x="28530" y="716216"/>
                  </a:lnTo>
                  <a:close/>
                </a:path>
                <a:path w="76200" h="792480">
                  <a:moveTo>
                    <a:pt x="47579" y="716343"/>
                  </a:moveTo>
                  <a:lnTo>
                    <a:pt x="47498" y="728980"/>
                  </a:lnTo>
                  <a:lnTo>
                    <a:pt x="69872" y="728980"/>
                  </a:lnTo>
                  <a:lnTo>
                    <a:pt x="76200" y="716534"/>
                  </a:lnTo>
                  <a:lnTo>
                    <a:pt x="47579" y="716343"/>
                  </a:lnTo>
                  <a:close/>
                </a:path>
                <a:path w="76200" h="792480">
                  <a:moveTo>
                    <a:pt x="52197" y="0"/>
                  </a:moveTo>
                  <a:lnTo>
                    <a:pt x="33147" y="0"/>
                  </a:lnTo>
                  <a:lnTo>
                    <a:pt x="28530" y="716216"/>
                  </a:lnTo>
                  <a:lnTo>
                    <a:pt x="47579" y="716343"/>
                  </a:lnTo>
                  <a:lnTo>
                    <a:pt x="521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7175500" y="1739900"/>
              <a:ext cx="650240" cy="307340"/>
            </a:xfrm>
            <a:custGeom>
              <a:avLst/>
              <a:gdLst/>
              <a:ahLst/>
              <a:cxnLst/>
              <a:rect l="l" t="t" r="r" b="b"/>
              <a:pathLst>
                <a:path w="650240" h="307339">
                  <a:moveTo>
                    <a:pt x="650240" y="0"/>
                  </a:moveTo>
                  <a:lnTo>
                    <a:pt x="0" y="0"/>
                  </a:lnTo>
                  <a:lnTo>
                    <a:pt x="0" y="307339"/>
                  </a:lnTo>
                  <a:lnTo>
                    <a:pt x="650240" y="307339"/>
                  </a:lnTo>
                  <a:lnTo>
                    <a:pt x="650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2321560" y="2532379"/>
              <a:ext cx="5453380" cy="2410460"/>
            </a:xfrm>
            <a:custGeom>
              <a:avLst/>
              <a:gdLst/>
              <a:ahLst/>
              <a:cxnLst/>
              <a:rect l="l" t="t" r="r" b="b"/>
              <a:pathLst>
                <a:path w="5453380" h="2410460">
                  <a:moveTo>
                    <a:pt x="861441" y="1054239"/>
                  </a:moveTo>
                  <a:lnTo>
                    <a:pt x="845439" y="1043813"/>
                  </a:lnTo>
                  <a:lnTo>
                    <a:pt x="33477" y="2298154"/>
                  </a:lnTo>
                  <a:lnTo>
                    <a:pt x="9398" y="2282571"/>
                  </a:lnTo>
                  <a:lnTo>
                    <a:pt x="0" y="2367280"/>
                  </a:lnTo>
                  <a:lnTo>
                    <a:pt x="73406" y="2323973"/>
                  </a:lnTo>
                  <a:lnTo>
                    <a:pt x="65938" y="2319147"/>
                  </a:lnTo>
                  <a:lnTo>
                    <a:pt x="49441" y="2308479"/>
                  </a:lnTo>
                  <a:lnTo>
                    <a:pt x="861441" y="1054239"/>
                  </a:lnTo>
                  <a:close/>
                </a:path>
                <a:path w="5453380" h="2410460">
                  <a:moveTo>
                    <a:pt x="1278255" y="2324354"/>
                  </a:moveTo>
                  <a:lnTo>
                    <a:pt x="1249641" y="2324176"/>
                  </a:lnTo>
                  <a:lnTo>
                    <a:pt x="1249641" y="2324036"/>
                  </a:lnTo>
                  <a:lnTo>
                    <a:pt x="1259205" y="1084707"/>
                  </a:lnTo>
                  <a:lnTo>
                    <a:pt x="1240155" y="1084453"/>
                  </a:lnTo>
                  <a:lnTo>
                    <a:pt x="1230591" y="2324036"/>
                  </a:lnTo>
                  <a:lnTo>
                    <a:pt x="1230503" y="2336673"/>
                  </a:lnTo>
                  <a:lnTo>
                    <a:pt x="1230591" y="2324036"/>
                  </a:lnTo>
                  <a:lnTo>
                    <a:pt x="1202055" y="2323846"/>
                  </a:lnTo>
                  <a:lnTo>
                    <a:pt x="1239520" y="2400300"/>
                  </a:lnTo>
                  <a:lnTo>
                    <a:pt x="1271841" y="2336927"/>
                  </a:lnTo>
                  <a:lnTo>
                    <a:pt x="1278255" y="2324354"/>
                  </a:lnTo>
                  <a:close/>
                </a:path>
                <a:path w="5453380" h="2410460">
                  <a:moveTo>
                    <a:pt x="2773680" y="2410460"/>
                  </a:moveTo>
                  <a:lnTo>
                    <a:pt x="2762262" y="2369947"/>
                  </a:lnTo>
                  <a:lnTo>
                    <a:pt x="2750566" y="2328418"/>
                  </a:lnTo>
                  <a:lnTo>
                    <a:pt x="2729395" y="2347684"/>
                  </a:lnTo>
                  <a:lnTo>
                    <a:pt x="1569085" y="1073150"/>
                  </a:lnTo>
                  <a:lnTo>
                    <a:pt x="1555115" y="1085850"/>
                  </a:lnTo>
                  <a:lnTo>
                    <a:pt x="2715298" y="2360511"/>
                  </a:lnTo>
                  <a:lnTo>
                    <a:pt x="2694178" y="2379726"/>
                  </a:lnTo>
                  <a:lnTo>
                    <a:pt x="2773680" y="2410460"/>
                  </a:lnTo>
                  <a:close/>
                </a:path>
                <a:path w="5453380" h="2410460">
                  <a:moveTo>
                    <a:pt x="5189474" y="1059434"/>
                  </a:moveTo>
                  <a:lnTo>
                    <a:pt x="5178806" y="1043686"/>
                  </a:lnTo>
                  <a:lnTo>
                    <a:pt x="3255365" y="2359571"/>
                  </a:lnTo>
                  <a:lnTo>
                    <a:pt x="3239262" y="2336038"/>
                  </a:lnTo>
                  <a:lnTo>
                    <a:pt x="3197860" y="2410460"/>
                  </a:lnTo>
                  <a:lnTo>
                    <a:pt x="3282315" y="2398903"/>
                  </a:lnTo>
                  <a:lnTo>
                    <a:pt x="3271088" y="2382520"/>
                  </a:lnTo>
                  <a:lnTo>
                    <a:pt x="3266160" y="2375331"/>
                  </a:lnTo>
                  <a:lnTo>
                    <a:pt x="5189474" y="1059434"/>
                  </a:lnTo>
                  <a:close/>
                </a:path>
                <a:path w="5453380" h="2410460">
                  <a:moveTo>
                    <a:pt x="5252720" y="858520"/>
                  </a:moveTo>
                  <a:lnTo>
                    <a:pt x="5224145" y="858520"/>
                  </a:lnTo>
                  <a:lnTo>
                    <a:pt x="5224145" y="0"/>
                  </a:lnTo>
                  <a:lnTo>
                    <a:pt x="5205095" y="0"/>
                  </a:lnTo>
                  <a:lnTo>
                    <a:pt x="5205095" y="858520"/>
                  </a:lnTo>
                  <a:lnTo>
                    <a:pt x="5176520" y="858520"/>
                  </a:lnTo>
                  <a:lnTo>
                    <a:pt x="5214620" y="934720"/>
                  </a:lnTo>
                  <a:lnTo>
                    <a:pt x="5246370" y="871220"/>
                  </a:lnTo>
                  <a:lnTo>
                    <a:pt x="5252720" y="858520"/>
                  </a:lnTo>
                  <a:close/>
                </a:path>
                <a:path w="5453380" h="2410460">
                  <a:moveTo>
                    <a:pt x="5452999" y="2328291"/>
                  </a:moveTo>
                  <a:lnTo>
                    <a:pt x="5424983" y="2333866"/>
                  </a:lnTo>
                  <a:lnTo>
                    <a:pt x="5224018" y="1326515"/>
                  </a:lnTo>
                  <a:lnTo>
                    <a:pt x="5205222" y="1330325"/>
                  </a:lnTo>
                  <a:lnTo>
                    <a:pt x="5406314" y="2337574"/>
                  </a:lnTo>
                  <a:lnTo>
                    <a:pt x="5378196" y="2343150"/>
                  </a:lnTo>
                  <a:lnTo>
                    <a:pt x="5430520" y="2410460"/>
                  </a:lnTo>
                  <a:lnTo>
                    <a:pt x="5447055" y="2350008"/>
                  </a:lnTo>
                  <a:lnTo>
                    <a:pt x="5452999" y="23282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031364" y="1462315"/>
            <a:ext cx="342321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CRH</a:t>
            </a:r>
            <a:endParaRPr sz="1158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29961" y="2272439"/>
            <a:ext cx="798049" cy="279317"/>
          </a:xfrm>
          <a:custGeom>
            <a:avLst/>
            <a:gdLst/>
            <a:ahLst/>
            <a:cxnLst/>
            <a:rect l="l" t="t" r="r" b="b"/>
            <a:pathLst>
              <a:path w="965200" h="337819">
                <a:moveTo>
                  <a:pt x="965200" y="0"/>
                </a:moveTo>
                <a:lnTo>
                  <a:pt x="0" y="0"/>
                </a:lnTo>
                <a:lnTo>
                  <a:pt x="0" y="337820"/>
                </a:lnTo>
                <a:lnTo>
                  <a:pt x="965200" y="337820"/>
                </a:lnTo>
                <a:lnTo>
                  <a:pt x="965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15" name="object 15"/>
          <p:cNvSpPr txBox="1"/>
          <p:nvPr/>
        </p:nvSpPr>
        <p:spPr>
          <a:xfrm>
            <a:off x="6013722" y="2296066"/>
            <a:ext cx="431577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ACT</a:t>
            </a:r>
            <a:r>
              <a:rPr sz="1158" b="1" i="1" u="sng" spc="-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</a:t>
            </a:r>
            <a:endParaRPr sz="1158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03523" y="267550"/>
            <a:ext cx="5541194" cy="1931595"/>
            <a:chOff x="2423160" y="323468"/>
            <a:chExt cx="6701790" cy="2336165"/>
          </a:xfrm>
        </p:grpSpPr>
        <p:sp>
          <p:nvSpPr>
            <p:cNvPr id="17" name="object 17"/>
            <p:cNvSpPr/>
            <p:nvPr/>
          </p:nvSpPr>
          <p:spPr>
            <a:xfrm>
              <a:off x="2423160" y="323468"/>
              <a:ext cx="2811780" cy="677545"/>
            </a:xfrm>
            <a:custGeom>
              <a:avLst/>
              <a:gdLst/>
              <a:ahLst/>
              <a:cxnLst/>
              <a:rect l="l" t="t" r="r" b="b"/>
              <a:pathLst>
                <a:path w="2811779" h="677544">
                  <a:moveTo>
                    <a:pt x="65658" y="602741"/>
                  </a:moveTo>
                  <a:lnTo>
                    <a:pt x="0" y="656970"/>
                  </a:lnTo>
                  <a:lnTo>
                    <a:pt x="82803" y="677036"/>
                  </a:lnTo>
                  <a:lnTo>
                    <a:pt x="77030" y="652017"/>
                  </a:lnTo>
                  <a:lnTo>
                    <a:pt x="64007" y="652017"/>
                  </a:lnTo>
                  <a:lnTo>
                    <a:pt x="59689" y="633476"/>
                  </a:lnTo>
                  <a:lnTo>
                    <a:pt x="72091" y="630616"/>
                  </a:lnTo>
                  <a:lnTo>
                    <a:pt x="65658" y="602741"/>
                  </a:lnTo>
                  <a:close/>
                </a:path>
                <a:path w="2811779" h="677544">
                  <a:moveTo>
                    <a:pt x="72091" y="630616"/>
                  </a:moveTo>
                  <a:lnTo>
                    <a:pt x="59689" y="633476"/>
                  </a:lnTo>
                  <a:lnTo>
                    <a:pt x="64007" y="652017"/>
                  </a:lnTo>
                  <a:lnTo>
                    <a:pt x="76372" y="649167"/>
                  </a:lnTo>
                  <a:lnTo>
                    <a:pt x="72091" y="630616"/>
                  </a:lnTo>
                  <a:close/>
                </a:path>
                <a:path w="2811779" h="677544">
                  <a:moveTo>
                    <a:pt x="76372" y="649167"/>
                  </a:moveTo>
                  <a:lnTo>
                    <a:pt x="64007" y="652017"/>
                  </a:lnTo>
                  <a:lnTo>
                    <a:pt x="77030" y="652017"/>
                  </a:lnTo>
                  <a:lnTo>
                    <a:pt x="76372" y="649167"/>
                  </a:lnTo>
                  <a:close/>
                </a:path>
                <a:path w="2811779" h="677544">
                  <a:moveTo>
                    <a:pt x="2807080" y="0"/>
                  </a:moveTo>
                  <a:lnTo>
                    <a:pt x="72091" y="630616"/>
                  </a:lnTo>
                  <a:lnTo>
                    <a:pt x="76372" y="649167"/>
                  </a:lnTo>
                  <a:lnTo>
                    <a:pt x="2811399" y="18541"/>
                  </a:lnTo>
                  <a:lnTo>
                    <a:pt x="28070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3480" y="1318260"/>
              <a:ext cx="137160" cy="1651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611110" y="2061209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152400" y="67310"/>
                  </a:moveTo>
                  <a:lnTo>
                    <a:pt x="85725" y="67310"/>
                  </a:lnTo>
                  <a:lnTo>
                    <a:pt x="85725" y="0"/>
                  </a:lnTo>
                  <a:lnTo>
                    <a:pt x="66675" y="0"/>
                  </a:lnTo>
                  <a:lnTo>
                    <a:pt x="66675" y="6731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66675" y="76200"/>
                  </a:lnTo>
                  <a:lnTo>
                    <a:pt x="66675" y="142240"/>
                  </a:lnTo>
                  <a:lnTo>
                    <a:pt x="85725" y="142240"/>
                  </a:lnTo>
                  <a:lnTo>
                    <a:pt x="85725" y="76200"/>
                  </a:lnTo>
                  <a:lnTo>
                    <a:pt x="152400" y="76200"/>
                  </a:lnTo>
                  <a:lnTo>
                    <a:pt x="152400" y="67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7611110" y="2061210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0" y="66675"/>
                  </a:moveTo>
                  <a:lnTo>
                    <a:pt x="66675" y="66675"/>
                  </a:lnTo>
                  <a:lnTo>
                    <a:pt x="66675" y="0"/>
                  </a:lnTo>
                  <a:lnTo>
                    <a:pt x="85725" y="0"/>
                  </a:lnTo>
                  <a:lnTo>
                    <a:pt x="85725" y="66675"/>
                  </a:lnTo>
                  <a:lnTo>
                    <a:pt x="152400" y="66675"/>
                  </a:lnTo>
                  <a:lnTo>
                    <a:pt x="152400" y="75564"/>
                  </a:lnTo>
                  <a:lnTo>
                    <a:pt x="85725" y="75564"/>
                  </a:lnTo>
                  <a:lnTo>
                    <a:pt x="85725" y="142239"/>
                  </a:lnTo>
                  <a:lnTo>
                    <a:pt x="66675" y="142239"/>
                  </a:lnTo>
                  <a:lnTo>
                    <a:pt x="66675" y="75564"/>
                  </a:lnTo>
                  <a:lnTo>
                    <a:pt x="0" y="75564"/>
                  </a:lnTo>
                  <a:lnTo>
                    <a:pt x="0" y="6667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8401050" y="2503170"/>
              <a:ext cx="350520" cy="137160"/>
            </a:xfrm>
            <a:custGeom>
              <a:avLst/>
              <a:gdLst/>
              <a:ahLst/>
              <a:cxnLst/>
              <a:rect l="l" t="t" r="r" b="b"/>
              <a:pathLst>
                <a:path w="350520" h="137160">
                  <a:moveTo>
                    <a:pt x="35052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350520" y="137160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8401050" y="2503170"/>
              <a:ext cx="350520" cy="137160"/>
            </a:xfrm>
            <a:custGeom>
              <a:avLst/>
              <a:gdLst/>
              <a:ahLst/>
              <a:cxnLst/>
              <a:rect l="l" t="t" r="r" b="b"/>
              <a:pathLst>
                <a:path w="350520" h="137160">
                  <a:moveTo>
                    <a:pt x="0" y="137160"/>
                  </a:moveTo>
                  <a:lnTo>
                    <a:pt x="350520" y="137160"/>
                  </a:lnTo>
                  <a:lnTo>
                    <a:pt x="3505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8401050" y="1225930"/>
              <a:ext cx="723900" cy="85725"/>
            </a:xfrm>
            <a:custGeom>
              <a:avLst/>
              <a:gdLst/>
              <a:ahLst/>
              <a:cxnLst/>
              <a:rect l="l" t="t" r="r" b="b"/>
              <a:pathLst>
                <a:path w="723900" h="85725">
                  <a:moveTo>
                    <a:pt x="85725" y="0"/>
                  </a:moveTo>
                  <a:lnTo>
                    <a:pt x="0" y="42799"/>
                  </a:lnTo>
                  <a:lnTo>
                    <a:pt x="85725" y="85725"/>
                  </a:lnTo>
                  <a:lnTo>
                    <a:pt x="85725" y="57150"/>
                  </a:lnTo>
                  <a:lnTo>
                    <a:pt x="71500" y="57150"/>
                  </a:lnTo>
                  <a:lnTo>
                    <a:pt x="71500" y="28575"/>
                  </a:lnTo>
                  <a:lnTo>
                    <a:pt x="85725" y="28572"/>
                  </a:lnTo>
                  <a:lnTo>
                    <a:pt x="85725" y="0"/>
                  </a:lnTo>
                  <a:close/>
                </a:path>
                <a:path w="723900" h="85725">
                  <a:moveTo>
                    <a:pt x="85725" y="28572"/>
                  </a:moveTo>
                  <a:lnTo>
                    <a:pt x="71500" y="28575"/>
                  </a:lnTo>
                  <a:lnTo>
                    <a:pt x="71500" y="57150"/>
                  </a:lnTo>
                  <a:lnTo>
                    <a:pt x="85725" y="57147"/>
                  </a:lnTo>
                  <a:lnTo>
                    <a:pt x="85725" y="28572"/>
                  </a:lnTo>
                  <a:close/>
                </a:path>
                <a:path w="723900" h="85725">
                  <a:moveTo>
                    <a:pt x="85725" y="57147"/>
                  </a:moveTo>
                  <a:lnTo>
                    <a:pt x="71500" y="57150"/>
                  </a:lnTo>
                  <a:lnTo>
                    <a:pt x="85725" y="57150"/>
                  </a:lnTo>
                  <a:close/>
                </a:path>
                <a:path w="723900" h="85725">
                  <a:moveTo>
                    <a:pt x="723900" y="28448"/>
                  </a:moveTo>
                  <a:lnTo>
                    <a:pt x="85725" y="28572"/>
                  </a:lnTo>
                  <a:lnTo>
                    <a:pt x="85725" y="57147"/>
                  </a:lnTo>
                  <a:lnTo>
                    <a:pt x="723900" y="57023"/>
                  </a:lnTo>
                  <a:lnTo>
                    <a:pt x="723900" y="284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24" name="object 24"/>
          <p:cNvSpPr/>
          <p:nvPr/>
        </p:nvSpPr>
        <p:spPr>
          <a:xfrm>
            <a:off x="7601421" y="1406136"/>
            <a:ext cx="417925" cy="1459590"/>
          </a:xfrm>
          <a:custGeom>
            <a:avLst/>
            <a:gdLst/>
            <a:ahLst/>
            <a:cxnLst/>
            <a:rect l="l" t="t" r="r" b="b"/>
            <a:pathLst>
              <a:path w="505459" h="1765300">
                <a:moveTo>
                  <a:pt x="505459" y="0"/>
                </a:moveTo>
                <a:lnTo>
                  <a:pt x="0" y="0"/>
                </a:lnTo>
                <a:lnTo>
                  <a:pt x="0" y="1765300"/>
                </a:lnTo>
                <a:lnTo>
                  <a:pt x="505459" y="1765300"/>
                </a:lnTo>
                <a:lnTo>
                  <a:pt x="50545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25" name="object 25"/>
          <p:cNvSpPr txBox="1"/>
          <p:nvPr/>
        </p:nvSpPr>
        <p:spPr>
          <a:xfrm>
            <a:off x="7635463" y="1542204"/>
            <a:ext cx="273408" cy="1190249"/>
          </a:xfrm>
          <a:prstGeom prst="rect">
            <a:avLst/>
          </a:prstGeom>
        </p:spPr>
        <p:txBody>
          <a:bodyPr vert="vert270" wrap="square" lIns="0" tIns="4200" rIns="0" bIns="0" rtlCol="0">
            <a:spAutoFit/>
          </a:bodyPr>
          <a:lstStyle/>
          <a:p>
            <a:pPr marL="289810" marR="4200" indent="-279835">
              <a:lnSpc>
                <a:spcPts val="1091"/>
              </a:lnSpc>
              <a:spcBef>
                <a:spcPts val="33"/>
              </a:spcBef>
            </a:pPr>
            <a:r>
              <a:rPr sz="909" b="1" spc="-4" dirty="0">
                <a:solidFill>
                  <a:srgbClr val="FF0000"/>
                </a:solidFill>
                <a:latin typeface="Arial"/>
                <a:cs typeface="Arial"/>
              </a:rPr>
              <a:t>Rétrocontrôle</a:t>
            </a:r>
            <a:r>
              <a:rPr sz="909" b="1" spc="-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9" b="1" dirty="0">
                <a:solidFill>
                  <a:srgbClr val="FF0000"/>
                </a:solidFill>
                <a:latin typeface="Arial"/>
                <a:cs typeface="Arial"/>
              </a:rPr>
              <a:t>négatif </a:t>
            </a:r>
            <a:r>
              <a:rPr sz="909" b="1" spc="-24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9" b="1" spc="-4" dirty="0">
                <a:solidFill>
                  <a:srgbClr val="FF0000"/>
                </a:solidFill>
                <a:latin typeface="Arial"/>
                <a:cs typeface="Arial"/>
              </a:rPr>
              <a:t>(résilience)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991332" y="1153071"/>
            <a:ext cx="268817" cy="130208"/>
            <a:chOff x="8455659" y="1394460"/>
            <a:chExt cx="325120" cy="157480"/>
          </a:xfrm>
        </p:grpSpPr>
        <p:sp>
          <p:nvSpPr>
            <p:cNvPr id="27" name="object 27"/>
            <p:cNvSpPr/>
            <p:nvPr/>
          </p:nvSpPr>
          <p:spPr>
            <a:xfrm>
              <a:off x="8474709" y="1413510"/>
              <a:ext cx="287020" cy="119380"/>
            </a:xfrm>
            <a:custGeom>
              <a:avLst/>
              <a:gdLst/>
              <a:ahLst/>
              <a:cxnLst/>
              <a:rect l="l" t="t" r="r" b="b"/>
              <a:pathLst>
                <a:path w="287020" h="119380">
                  <a:moveTo>
                    <a:pt x="287020" y="0"/>
                  </a:moveTo>
                  <a:lnTo>
                    <a:pt x="0" y="0"/>
                  </a:lnTo>
                  <a:lnTo>
                    <a:pt x="0" y="119379"/>
                  </a:lnTo>
                  <a:lnTo>
                    <a:pt x="287020" y="11937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28" name="object 28"/>
            <p:cNvSpPr/>
            <p:nvPr/>
          </p:nvSpPr>
          <p:spPr>
            <a:xfrm>
              <a:off x="8474709" y="1413510"/>
              <a:ext cx="287020" cy="119380"/>
            </a:xfrm>
            <a:custGeom>
              <a:avLst/>
              <a:gdLst/>
              <a:ahLst/>
              <a:cxnLst/>
              <a:rect l="l" t="t" r="r" b="b"/>
              <a:pathLst>
                <a:path w="287020" h="119380">
                  <a:moveTo>
                    <a:pt x="0" y="119379"/>
                  </a:moveTo>
                  <a:lnTo>
                    <a:pt x="287020" y="119379"/>
                  </a:lnTo>
                  <a:lnTo>
                    <a:pt x="287020" y="0"/>
                  </a:lnTo>
                  <a:lnTo>
                    <a:pt x="0" y="0"/>
                  </a:lnTo>
                  <a:lnTo>
                    <a:pt x="0" y="119379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3075" y="2711367"/>
            <a:ext cx="136508" cy="126008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3743691" y="1370434"/>
            <a:ext cx="798575" cy="468549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R="4200" algn="r">
              <a:spcBef>
                <a:spcPts val="83"/>
              </a:spcBef>
            </a:pPr>
            <a:r>
              <a:rPr sz="1488" b="1" i="1" spc="-8" dirty="0">
                <a:latin typeface="Arial"/>
                <a:cs typeface="Arial"/>
              </a:rPr>
              <a:t>Phase</a:t>
            </a:r>
            <a:endParaRPr sz="1488">
              <a:latin typeface="Arial"/>
              <a:cs typeface="Arial"/>
            </a:endParaRPr>
          </a:p>
          <a:p>
            <a:pPr marR="4200" algn="r"/>
            <a:r>
              <a:rPr sz="1488" b="1" i="1" spc="-4" dirty="0">
                <a:latin typeface="Arial"/>
                <a:cs typeface="Arial"/>
              </a:rPr>
              <a:t>d’alarme</a:t>
            </a:r>
            <a:endParaRPr sz="1488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68681" y="1250936"/>
            <a:ext cx="956609" cy="468549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63002">
              <a:spcBef>
                <a:spcPts val="83"/>
              </a:spcBef>
            </a:pPr>
            <a:r>
              <a:rPr sz="1488" b="1" i="1" spc="-4" dirty="0">
                <a:latin typeface="Arial"/>
                <a:cs typeface="Arial"/>
              </a:rPr>
              <a:t>Phase</a:t>
            </a:r>
            <a:r>
              <a:rPr sz="1488" b="1" i="1" spc="-41" dirty="0">
                <a:latin typeface="Arial"/>
                <a:cs typeface="Arial"/>
              </a:rPr>
              <a:t> </a:t>
            </a:r>
            <a:r>
              <a:rPr sz="1488" b="1" i="1" spc="-4" dirty="0">
                <a:latin typeface="Arial"/>
                <a:cs typeface="Arial"/>
              </a:rPr>
              <a:t>de</a:t>
            </a:r>
            <a:endParaRPr sz="1488">
              <a:latin typeface="Arial"/>
              <a:cs typeface="Arial"/>
            </a:endParaRPr>
          </a:p>
          <a:p>
            <a:pPr marL="10500"/>
            <a:r>
              <a:rPr sz="1488" b="1" i="1" spc="-4" dirty="0">
                <a:latin typeface="Arial"/>
                <a:cs typeface="Arial"/>
              </a:rPr>
              <a:t>résistance</a:t>
            </a:r>
            <a:endParaRPr sz="1488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85244" y="5450986"/>
            <a:ext cx="1915319" cy="15051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SCHEMA</a:t>
            </a:r>
            <a:r>
              <a:rPr sz="909" b="1" u="sng" spc="-1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1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BILAN</a:t>
            </a:r>
            <a:r>
              <a:rPr sz="909" b="1" u="sng" spc="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909" b="1" u="sng" spc="-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STRESS</a:t>
            </a:r>
            <a:r>
              <a:rPr sz="909" b="1" u="sng" spc="-4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spc="-2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AIGU</a:t>
            </a:r>
            <a:endParaRPr sz="909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140032" y="3534618"/>
            <a:ext cx="1591899" cy="285618"/>
          </a:xfrm>
          <a:custGeom>
            <a:avLst/>
            <a:gdLst/>
            <a:ahLst/>
            <a:cxnLst/>
            <a:rect l="l" t="t" r="r" b="b"/>
            <a:pathLst>
              <a:path w="1925320" h="345439">
                <a:moveTo>
                  <a:pt x="1925319" y="0"/>
                </a:moveTo>
                <a:lnTo>
                  <a:pt x="0" y="0"/>
                </a:lnTo>
                <a:lnTo>
                  <a:pt x="0" y="345439"/>
                </a:lnTo>
                <a:lnTo>
                  <a:pt x="1925319" y="345439"/>
                </a:lnTo>
                <a:lnTo>
                  <a:pt x="1925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4" name="object 34"/>
          <p:cNvSpPr txBox="1"/>
          <p:nvPr/>
        </p:nvSpPr>
        <p:spPr>
          <a:xfrm>
            <a:off x="2545147" y="3559295"/>
            <a:ext cx="780723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spc="-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Adrénaline</a:t>
            </a:r>
            <a:endParaRPr sz="1158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294428" y="3490515"/>
            <a:ext cx="997562" cy="285618"/>
          </a:xfrm>
          <a:custGeom>
            <a:avLst/>
            <a:gdLst/>
            <a:ahLst/>
            <a:cxnLst/>
            <a:rect l="l" t="t" r="r" b="b"/>
            <a:pathLst>
              <a:path w="1206500" h="345439">
                <a:moveTo>
                  <a:pt x="1206500" y="0"/>
                </a:moveTo>
                <a:lnTo>
                  <a:pt x="0" y="0"/>
                </a:lnTo>
                <a:lnTo>
                  <a:pt x="0" y="345440"/>
                </a:lnTo>
                <a:lnTo>
                  <a:pt x="1206500" y="345440"/>
                </a:lnTo>
                <a:lnTo>
                  <a:pt x="1206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6" name="object 36"/>
          <p:cNvSpPr txBox="1"/>
          <p:nvPr/>
        </p:nvSpPr>
        <p:spPr>
          <a:xfrm>
            <a:off x="5506541" y="3514667"/>
            <a:ext cx="575961" cy="188794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>
              <a:spcBef>
                <a:spcPts val="83"/>
              </a:spcBef>
            </a:pPr>
            <a:r>
              <a:rPr sz="1158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Co</a:t>
            </a:r>
            <a:r>
              <a:rPr sz="1158" b="1" i="1" u="sng" spc="-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rti</a:t>
            </a:r>
            <a:r>
              <a:rPr sz="1158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sol</a:t>
            </a:r>
            <a:endParaRPr sz="1158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201985" y="2884628"/>
            <a:ext cx="1707406" cy="401125"/>
          </a:xfrm>
          <a:custGeom>
            <a:avLst/>
            <a:gdLst/>
            <a:ahLst/>
            <a:cxnLst/>
            <a:rect l="l" t="t" r="r" b="b"/>
            <a:pathLst>
              <a:path w="2065020" h="485139">
                <a:moveTo>
                  <a:pt x="2065019" y="0"/>
                </a:moveTo>
                <a:lnTo>
                  <a:pt x="0" y="0"/>
                </a:lnTo>
                <a:lnTo>
                  <a:pt x="0" y="485140"/>
                </a:lnTo>
                <a:lnTo>
                  <a:pt x="2065019" y="485140"/>
                </a:lnTo>
                <a:lnTo>
                  <a:pt x="2065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8"/>
          </a:p>
        </p:txBody>
      </p:sp>
      <p:sp>
        <p:nvSpPr>
          <p:cNvPr id="38" name="object 38"/>
          <p:cNvSpPr txBox="1"/>
          <p:nvPr/>
        </p:nvSpPr>
        <p:spPr>
          <a:xfrm>
            <a:off x="2201985" y="2884628"/>
            <a:ext cx="1707406" cy="312690"/>
          </a:xfrm>
          <a:prstGeom prst="rect">
            <a:avLst/>
          </a:prstGeom>
          <a:ln w="28575">
            <a:solidFill>
              <a:srgbClr val="E26C09"/>
            </a:solidFill>
          </a:ln>
        </p:spPr>
        <p:txBody>
          <a:bodyPr vert="horz" wrap="square" lIns="0" tIns="32552" rIns="0" bIns="0" rtlCol="0">
            <a:spAutoFit/>
          </a:bodyPr>
          <a:lstStyle/>
          <a:p>
            <a:pPr marL="243608" marR="238883" indent="366988">
              <a:spcBef>
                <a:spcPts val="256"/>
              </a:spcBef>
            </a:pPr>
            <a:r>
              <a:rPr sz="909" b="1" spc="-8" dirty="0">
                <a:solidFill>
                  <a:srgbClr val="E26C09"/>
                </a:solidFill>
                <a:latin typeface="Arial"/>
                <a:cs typeface="Arial"/>
              </a:rPr>
              <a:t>GLANDE </a:t>
            </a:r>
            <a:r>
              <a:rPr sz="909" b="1" spc="-4" dirty="0">
                <a:solidFill>
                  <a:srgbClr val="E26C09"/>
                </a:solidFill>
                <a:latin typeface="Arial"/>
                <a:cs typeface="Arial"/>
              </a:rPr>
              <a:t> </a:t>
            </a:r>
            <a:r>
              <a:rPr sz="909" b="1" spc="-17" dirty="0">
                <a:solidFill>
                  <a:srgbClr val="E26C09"/>
                </a:solidFill>
                <a:latin typeface="Arial"/>
                <a:cs typeface="Arial"/>
              </a:rPr>
              <a:t>M</a:t>
            </a:r>
            <a:r>
              <a:rPr sz="909" b="1" spc="4" dirty="0">
                <a:solidFill>
                  <a:srgbClr val="E26C09"/>
                </a:solidFill>
                <a:latin typeface="Arial"/>
                <a:cs typeface="Arial"/>
              </a:rPr>
              <a:t>E</a:t>
            </a:r>
            <a:r>
              <a:rPr sz="909" b="1" spc="-4" dirty="0">
                <a:solidFill>
                  <a:srgbClr val="E26C09"/>
                </a:solidFill>
                <a:latin typeface="Arial"/>
                <a:cs typeface="Arial"/>
              </a:rPr>
              <a:t>DU</a:t>
            </a:r>
            <a:r>
              <a:rPr sz="909" b="1" spc="4" dirty="0">
                <a:solidFill>
                  <a:srgbClr val="E26C09"/>
                </a:solidFill>
                <a:latin typeface="Arial"/>
                <a:cs typeface="Arial"/>
              </a:rPr>
              <a:t>L</a:t>
            </a:r>
            <a:r>
              <a:rPr sz="909" b="1" dirty="0">
                <a:solidFill>
                  <a:srgbClr val="E26C09"/>
                </a:solidFill>
                <a:latin typeface="Arial"/>
                <a:cs typeface="Arial"/>
              </a:rPr>
              <a:t>O</a:t>
            </a:r>
            <a:r>
              <a:rPr sz="909" b="1" spc="4" dirty="0">
                <a:solidFill>
                  <a:srgbClr val="E26C09"/>
                </a:solidFill>
                <a:latin typeface="Arial"/>
                <a:cs typeface="Arial"/>
              </a:rPr>
              <a:t>S</a:t>
            </a:r>
            <a:r>
              <a:rPr sz="909" b="1" spc="-4" dirty="0">
                <a:solidFill>
                  <a:srgbClr val="E26C09"/>
                </a:solidFill>
                <a:latin typeface="Arial"/>
                <a:cs typeface="Arial"/>
              </a:rPr>
              <a:t>URR</a:t>
            </a:r>
            <a:r>
              <a:rPr sz="909" b="1" spc="4" dirty="0">
                <a:solidFill>
                  <a:srgbClr val="E26C09"/>
                </a:solidFill>
                <a:latin typeface="Arial"/>
                <a:cs typeface="Arial"/>
              </a:rPr>
              <a:t>E</a:t>
            </a:r>
            <a:r>
              <a:rPr sz="909" b="1" spc="-4" dirty="0">
                <a:solidFill>
                  <a:srgbClr val="E26C09"/>
                </a:solidFill>
                <a:latin typeface="Arial"/>
                <a:cs typeface="Arial"/>
              </a:rPr>
              <a:t>N</a:t>
            </a:r>
            <a:r>
              <a:rPr sz="909" b="1" spc="-50" dirty="0">
                <a:solidFill>
                  <a:srgbClr val="E26C09"/>
                </a:solidFill>
                <a:latin typeface="Arial"/>
                <a:cs typeface="Arial"/>
              </a:rPr>
              <a:t>A</a:t>
            </a:r>
            <a:r>
              <a:rPr sz="909" b="1" spc="4" dirty="0">
                <a:solidFill>
                  <a:srgbClr val="E26C09"/>
                </a:solidFill>
                <a:latin typeface="Arial"/>
                <a:cs typeface="Arial"/>
              </a:rPr>
              <a:t>L</a:t>
            </a:r>
            <a:r>
              <a:rPr sz="909" b="1" dirty="0">
                <a:solidFill>
                  <a:srgbClr val="E26C09"/>
                </a:solidFill>
                <a:latin typeface="Arial"/>
                <a:cs typeface="Arial"/>
              </a:rPr>
              <a:t>E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602884" y="1843751"/>
            <a:ext cx="1300506" cy="321845"/>
            <a:chOff x="6776402" y="2229802"/>
            <a:chExt cx="1572895" cy="389255"/>
          </a:xfrm>
        </p:grpSpPr>
        <p:sp>
          <p:nvSpPr>
            <p:cNvPr id="40" name="object 40"/>
            <p:cNvSpPr/>
            <p:nvPr/>
          </p:nvSpPr>
          <p:spPr>
            <a:xfrm>
              <a:off x="6790690" y="2244089"/>
              <a:ext cx="1544320" cy="360680"/>
            </a:xfrm>
            <a:custGeom>
              <a:avLst/>
              <a:gdLst/>
              <a:ahLst/>
              <a:cxnLst/>
              <a:rect l="l" t="t" r="r" b="b"/>
              <a:pathLst>
                <a:path w="1544320" h="360680">
                  <a:moveTo>
                    <a:pt x="1544320" y="0"/>
                  </a:moveTo>
                  <a:lnTo>
                    <a:pt x="0" y="0"/>
                  </a:lnTo>
                  <a:lnTo>
                    <a:pt x="0" y="360679"/>
                  </a:lnTo>
                  <a:lnTo>
                    <a:pt x="1544320" y="360679"/>
                  </a:lnTo>
                  <a:lnTo>
                    <a:pt x="154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41" name="object 41"/>
            <p:cNvSpPr/>
            <p:nvPr/>
          </p:nvSpPr>
          <p:spPr>
            <a:xfrm>
              <a:off x="6790690" y="2244089"/>
              <a:ext cx="1544320" cy="360680"/>
            </a:xfrm>
            <a:custGeom>
              <a:avLst/>
              <a:gdLst/>
              <a:ahLst/>
              <a:cxnLst/>
              <a:rect l="l" t="t" r="r" b="b"/>
              <a:pathLst>
                <a:path w="1544320" h="360680">
                  <a:moveTo>
                    <a:pt x="0" y="360679"/>
                  </a:moveTo>
                  <a:lnTo>
                    <a:pt x="1544320" y="360679"/>
                  </a:lnTo>
                  <a:lnTo>
                    <a:pt x="1544320" y="0"/>
                  </a:lnTo>
                  <a:lnTo>
                    <a:pt x="0" y="0"/>
                  </a:lnTo>
                  <a:lnTo>
                    <a:pt x="0" y="360679"/>
                  </a:lnTo>
                  <a:close/>
                </a:path>
              </a:pathLst>
            </a:custGeom>
            <a:ln w="28575">
              <a:solidFill>
                <a:srgbClr val="538DD3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614698" y="1855564"/>
            <a:ext cx="1276879" cy="224735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84005" rIns="0" bIns="0" rtlCol="0">
            <a:spAutoFit/>
          </a:bodyPr>
          <a:lstStyle/>
          <a:p>
            <a:pPr marL="278260">
              <a:spcBef>
                <a:spcPts val="661"/>
              </a:spcBef>
            </a:pP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HYPOPHYSE</a:t>
            </a:r>
            <a:endParaRPr sz="909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40875" y="4155207"/>
            <a:ext cx="1598198" cy="17331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3077" rIns="0" bIns="0" rtlCol="0">
            <a:spAutoFit/>
          </a:bodyPr>
          <a:lstStyle/>
          <a:p>
            <a:pPr marL="126004">
              <a:spcBef>
                <a:spcPts val="260"/>
              </a:spcBef>
            </a:pPr>
            <a:r>
              <a:rPr sz="909" b="1" dirty="0">
                <a:solidFill>
                  <a:srgbClr val="00AF50"/>
                </a:solidFill>
                <a:latin typeface="Arial"/>
                <a:cs typeface="Arial"/>
              </a:rPr>
              <a:t>SYSTEME</a:t>
            </a:r>
            <a:r>
              <a:rPr sz="909" b="1" spc="-29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909" b="1" spc="-12" dirty="0">
                <a:solidFill>
                  <a:srgbClr val="00AF50"/>
                </a:solidFill>
                <a:latin typeface="Arial"/>
                <a:cs typeface="Arial"/>
              </a:rPr>
              <a:t>IMMUNITAIRE</a:t>
            </a:r>
            <a:endParaRPr sz="909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89197" y="4161507"/>
            <a:ext cx="856852" cy="17490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4652" rIns="0" bIns="0" rtlCol="0">
            <a:spAutoFit/>
          </a:bodyPr>
          <a:lstStyle/>
          <a:p>
            <a:pPr algn="ctr">
              <a:spcBef>
                <a:spcPts val="273"/>
              </a:spcBef>
            </a:pPr>
            <a:r>
              <a:rPr sz="909" b="1" spc="-8" dirty="0">
                <a:solidFill>
                  <a:srgbClr val="00AF50"/>
                </a:solidFill>
                <a:latin typeface="Arial"/>
                <a:cs typeface="Arial"/>
              </a:rPr>
              <a:t>FOIE</a:t>
            </a:r>
            <a:endParaRPr sz="909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85015" y="4161507"/>
            <a:ext cx="898856" cy="17490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4652" rIns="0" bIns="0" rtlCol="0">
            <a:spAutoFit/>
          </a:bodyPr>
          <a:lstStyle/>
          <a:p>
            <a:pPr marL="237833">
              <a:spcBef>
                <a:spcPts val="273"/>
              </a:spcBef>
            </a:pPr>
            <a:r>
              <a:rPr sz="909" b="1" dirty="0">
                <a:solidFill>
                  <a:srgbClr val="00AF50"/>
                </a:solidFill>
                <a:latin typeface="Arial"/>
                <a:cs typeface="Arial"/>
              </a:rPr>
              <a:t>COEUR</a:t>
            </a:r>
            <a:endParaRPr sz="909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69040" y="4146806"/>
            <a:ext cx="913557" cy="17384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33602" rIns="0" bIns="0" rtlCol="0">
            <a:spAutoFit/>
          </a:bodyPr>
          <a:lstStyle/>
          <a:p>
            <a:pPr marL="194257">
              <a:spcBef>
                <a:spcPts val="265"/>
              </a:spcBef>
            </a:pPr>
            <a:r>
              <a:rPr sz="909" b="1" dirty="0">
                <a:solidFill>
                  <a:srgbClr val="00AF50"/>
                </a:solidFill>
                <a:latin typeface="Arial"/>
                <a:cs typeface="Arial"/>
              </a:rPr>
              <a:t>POUMON</a:t>
            </a:r>
            <a:endParaRPr sz="909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28088" y="4443975"/>
            <a:ext cx="913557" cy="314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marL="75603" marR="152255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33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Fréquence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8" dirty="0">
                <a:latin typeface="Arial MT"/>
                <a:cs typeface="Arial MT"/>
              </a:rPr>
              <a:t>ventilatoire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62159" y="4443975"/>
            <a:ext cx="1119369" cy="45419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marL="218407" marR="215257" algn="ctr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33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Fréquence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cardiaque</a:t>
            </a:r>
            <a:endParaRPr sz="909">
              <a:latin typeface="Arial MT"/>
              <a:cs typeface="Arial MT"/>
            </a:endParaRPr>
          </a:p>
          <a:p>
            <a:pPr algn="ctr">
              <a:spcBef>
                <a:spcPts val="4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8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Débit</a:t>
            </a:r>
            <a:r>
              <a:rPr sz="909" spc="-25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sanguin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845338" y="4443974"/>
            <a:ext cx="1194974" cy="59410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127" rIns="0" bIns="0" rtlCol="0">
            <a:spAutoFit/>
          </a:bodyPr>
          <a:lstStyle/>
          <a:p>
            <a:pPr algn="ctr">
              <a:spcBef>
                <a:spcPts val="269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4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Glycogénolyse</a:t>
            </a:r>
            <a:endParaRPr sz="909">
              <a:latin typeface="Arial MT"/>
              <a:cs typeface="Arial MT"/>
            </a:endParaRPr>
          </a:p>
          <a:p>
            <a:pPr marL="3150" algn="ctr"/>
            <a:r>
              <a:rPr sz="909" dirty="0">
                <a:latin typeface="Wingdings"/>
                <a:cs typeface="Wingdings"/>
              </a:rPr>
              <a:t></a:t>
            </a:r>
            <a:r>
              <a:rPr sz="909" spc="-4" dirty="0">
                <a:latin typeface="Times New Roman"/>
                <a:cs typeface="Times New Roman"/>
              </a:rPr>
              <a:t> </a:t>
            </a:r>
            <a:r>
              <a:rPr sz="909" dirty="0">
                <a:latin typeface="Arial MT"/>
                <a:cs typeface="Arial MT"/>
              </a:rPr>
              <a:t>Néoglucogénèse</a:t>
            </a:r>
            <a:endParaRPr sz="909">
              <a:latin typeface="Arial MT"/>
              <a:cs typeface="Arial MT"/>
            </a:endParaRPr>
          </a:p>
          <a:p>
            <a:pPr marL="204232" marR="195831" algn="ctr">
              <a:spcBef>
                <a:spcPts val="4"/>
              </a:spcBef>
            </a:pPr>
            <a:r>
              <a:rPr sz="909" dirty="0">
                <a:latin typeface="Wingdings"/>
                <a:cs typeface="Wingdings"/>
              </a:rPr>
              <a:t></a:t>
            </a:r>
            <a:r>
              <a:rPr sz="909" spc="-12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Libération</a:t>
            </a:r>
            <a:r>
              <a:rPr sz="909" spc="-37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de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glucose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51938" y="4464976"/>
            <a:ext cx="1119369" cy="31481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652" rIns="0" bIns="0" rtlCol="0">
            <a:spAutoFit/>
          </a:bodyPr>
          <a:lstStyle/>
          <a:p>
            <a:pPr marL="239408" marR="131255" indent="-98703">
              <a:spcBef>
                <a:spcPts val="273"/>
              </a:spcBef>
            </a:pPr>
            <a:r>
              <a:rPr sz="909" dirty="0">
                <a:latin typeface="Wingdings"/>
                <a:cs typeface="Wingdings"/>
              </a:rPr>
              <a:t></a:t>
            </a:r>
            <a:r>
              <a:rPr sz="909" spc="-4" dirty="0">
                <a:latin typeface="Times New Roman"/>
                <a:cs typeface="Times New Roman"/>
              </a:rPr>
              <a:t> </a:t>
            </a:r>
            <a:r>
              <a:rPr sz="909" spc="-4" dirty="0">
                <a:latin typeface="Arial MT"/>
                <a:cs typeface="Arial MT"/>
              </a:rPr>
              <a:t>Activation</a:t>
            </a:r>
            <a:r>
              <a:rPr sz="909" spc="-41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des </a:t>
            </a:r>
            <a:r>
              <a:rPr sz="909" spc="-240" dirty="0">
                <a:latin typeface="Arial MT"/>
                <a:cs typeface="Arial MT"/>
              </a:rPr>
              <a:t> </a:t>
            </a:r>
            <a:r>
              <a:rPr sz="909" spc="-4" dirty="0">
                <a:latin typeface="Arial MT"/>
                <a:cs typeface="Arial MT"/>
              </a:rPr>
              <a:t>lymphocytes</a:t>
            </a:r>
            <a:endParaRPr sz="909">
              <a:latin typeface="Arial MT"/>
              <a:cs typeface="Arial MT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703205" y="3902141"/>
            <a:ext cx="136508" cy="128108"/>
            <a:chOff x="2059939" y="4719320"/>
            <a:chExt cx="165100" cy="154940"/>
          </a:xfrm>
        </p:grpSpPr>
        <p:sp>
          <p:nvSpPr>
            <p:cNvPr id="52" name="object 52"/>
            <p:cNvSpPr/>
            <p:nvPr/>
          </p:nvSpPr>
          <p:spPr>
            <a:xfrm>
              <a:off x="2066290" y="4725669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152400" y="67310"/>
                  </a:moveTo>
                  <a:lnTo>
                    <a:pt x="85725" y="67310"/>
                  </a:lnTo>
                  <a:lnTo>
                    <a:pt x="85725" y="0"/>
                  </a:lnTo>
                  <a:lnTo>
                    <a:pt x="66675" y="0"/>
                  </a:lnTo>
                  <a:lnTo>
                    <a:pt x="66675" y="6731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66675" y="76200"/>
                  </a:lnTo>
                  <a:lnTo>
                    <a:pt x="66675" y="142240"/>
                  </a:lnTo>
                  <a:lnTo>
                    <a:pt x="85725" y="142240"/>
                  </a:lnTo>
                  <a:lnTo>
                    <a:pt x="85725" y="76200"/>
                  </a:lnTo>
                  <a:lnTo>
                    <a:pt x="152400" y="76200"/>
                  </a:lnTo>
                  <a:lnTo>
                    <a:pt x="152400" y="67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3" name="object 53"/>
            <p:cNvSpPr/>
            <p:nvPr/>
          </p:nvSpPr>
          <p:spPr>
            <a:xfrm>
              <a:off x="2066289" y="4725670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0" y="66674"/>
                  </a:moveTo>
                  <a:lnTo>
                    <a:pt x="66675" y="66674"/>
                  </a:lnTo>
                  <a:lnTo>
                    <a:pt x="66675" y="0"/>
                  </a:lnTo>
                  <a:lnTo>
                    <a:pt x="85725" y="0"/>
                  </a:lnTo>
                  <a:lnTo>
                    <a:pt x="85725" y="66674"/>
                  </a:lnTo>
                  <a:lnTo>
                    <a:pt x="152400" y="66674"/>
                  </a:lnTo>
                  <a:lnTo>
                    <a:pt x="152400" y="75564"/>
                  </a:lnTo>
                  <a:lnTo>
                    <a:pt x="85725" y="75564"/>
                  </a:lnTo>
                  <a:lnTo>
                    <a:pt x="85725" y="142239"/>
                  </a:lnTo>
                  <a:lnTo>
                    <a:pt x="66675" y="142239"/>
                  </a:lnTo>
                  <a:lnTo>
                    <a:pt x="66675" y="75564"/>
                  </a:lnTo>
                  <a:lnTo>
                    <a:pt x="0" y="75564"/>
                  </a:lnTo>
                  <a:lnTo>
                    <a:pt x="0" y="6667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3011586" y="860103"/>
            <a:ext cx="3842188" cy="3228950"/>
            <a:chOff x="3642359" y="1040130"/>
            <a:chExt cx="4646930" cy="3905250"/>
          </a:xfrm>
        </p:grpSpPr>
        <p:sp>
          <p:nvSpPr>
            <p:cNvPr id="55" name="object 55"/>
            <p:cNvSpPr/>
            <p:nvPr/>
          </p:nvSpPr>
          <p:spPr>
            <a:xfrm>
              <a:off x="7611110" y="3285489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152400" y="67310"/>
                  </a:moveTo>
                  <a:lnTo>
                    <a:pt x="85725" y="67310"/>
                  </a:lnTo>
                  <a:lnTo>
                    <a:pt x="85725" y="0"/>
                  </a:lnTo>
                  <a:lnTo>
                    <a:pt x="66675" y="0"/>
                  </a:lnTo>
                  <a:lnTo>
                    <a:pt x="66675" y="6731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66675" y="76200"/>
                  </a:lnTo>
                  <a:lnTo>
                    <a:pt x="66675" y="142240"/>
                  </a:lnTo>
                  <a:lnTo>
                    <a:pt x="85725" y="142240"/>
                  </a:lnTo>
                  <a:lnTo>
                    <a:pt x="85725" y="76200"/>
                  </a:lnTo>
                  <a:lnTo>
                    <a:pt x="152400" y="76200"/>
                  </a:lnTo>
                  <a:lnTo>
                    <a:pt x="152400" y="67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6" name="object 56"/>
            <p:cNvSpPr/>
            <p:nvPr/>
          </p:nvSpPr>
          <p:spPr>
            <a:xfrm>
              <a:off x="7611109" y="3285490"/>
              <a:ext cx="152400" cy="142240"/>
            </a:xfrm>
            <a:custGeom>
              <a:avLst/>
              <a:gdLst/>
              <a:ahLst/>
              <a:cxnLst/>
              <a:rect l="l" t="t" r="r" b="b"/>
              <a:pathLst>
                <a:path w="152400" h="142239">
                  <a:moveTo>
                    <a:pt x="0" y="66675"/>
                  </a:moveTo>
                  <a:lnTo>
                    <a:pt x="66675" y="66675"/>
                  </a:lnTo>
                  <a:lnTo>
                    <a:pt x="66675" y="0"/>
                  </a:lnTo>
                  <a:lnTo>
                    <a:pt x="85725" y="0"/>
                  </a:lnTo>
                  <a:lnTo>
                    <a:pt x="85725" y="66675"/>
                  </a:lnTo>
                  <a:lnTo>
                    <a:pt x="152400" y="66675"/>
                  </a:lnTo>
                  <a:lnTo>
                    <a:pt x="152400" y="75564"/>
                  </a:lnTo>
                  <a:lnTo>
                    <a:pt x="85725" y="75564"/>
                  </a:lnTo>
                  <a:lnTo>
                    <a:pt x="85725" y="142239"/>
                  </a:lnTo>
                  <a:lnTo>
                    <a:pt x="66675" y="142239"/>
                  </a:lnTo>
                  <a:lnTo>
                    <a:pt x="66675" y="75564"/>
                  </a:lnTo>
                  <a:lnTo>
                    <a:pt x="0" y="75564"/>
                  </a:lnTo>
                  <a:lnTo>
                    <a:pt x="0" y="6667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7" name="object 57"/>
            <p:cNvSpPr/>
            <p:nvPr/>
          </p:nvSpPr>
          <p:spPr>
            <a:xfrm>
              <a:off x="3648710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8" name="object 58"/>
            <p:cNvSpPr/>
            <p:nvPr/>
          </p:nvSpPr>
          <p:spPr>
            <a:xfrm>
              <a:off x="3648709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1" y="65532"/>
                  </a:lnTo>
                  <a:lnTo>
                    <a:pt x="65531" y="0"/>
                  </a:lnTo>
                  <a:lnTo>
                    <a:pt x="86867" y="0"/>
                  </a:lnTo>
                  <a:lnTo>
                    <a:pt x="86867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7" y="74168"/>
                  </a:lnTo>
                  <a:lnTo>
                    <a:pt x="86867" y="139700"/>
                  </a:lnTo>
                  <a:lnTo>
                    <a:pt x="65531" y="139700"/>
                  </a:lnTo>
                  <a:lnTo>
                    <a:pt x="65531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59" name="object 59"/>
            <p:cNvSpPr/>
            <p:nvPr/>
          </p:nvSpPr>
          <p:spPr>
            <a:xfrm>
              <a:off x="5088890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60" name="object 60"/>
            <p:cNvSpPr/>
            <p:nvPr/>
          </p:nvSpPr>
          <p:spPr>
            <a:xfrm>
              <a:off x="5088889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2" y="65532"/>
                  </a:lnTo>
                  <a:lnTo>
                    <a:pt x="65532" y="0"/>
                  </a:lnTo>
                  <a:lnTo>
                    <a:pt x="86868" y="0"/>
                  </a:lnTo>
                  <a:lnTo>
                    <a:pt x="86868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8" y="74168"/>
                  </a:lnTo>
                  <a:lnTo>
                    <a:pt x="86868" y="139700"/>
                  </a:lnTo>
                  <a:lnTo>
                    <a:pt x="65532" y="139700"/>
                  </a:lnTo>
                  <a:lnTo>
                    <a:pt x="65532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61" name="object 61"/>
            <p:cNvSpPr/>
            <p:nvPr/>
          </p:nvSpPr>
          <p:spPr>
            <a:xfrm>
              <a:off x="5810250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62" name="object 62"/>
            <p:cNvSpPr/>
            <p:nvPr/>
          </p:nvSpPr>
          <p:spPr>
            <a:xfrm>
              <a:off x="5810249" y="4799330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532"/>
                  </a:moveTo>
                  <a:lnTo>
                    <a:pt x="65532" y="65532"/>
                  </a:lnTo>
                  <a:lnTo>
                    <a:pt x="65532" y="0"/>
                  </a:lnTo>
                  <a:lnTo>
                    <a:pt x="86867" y="0"/>
                  </a:lnTo>
                  <a:lnTo>
                    <a:pt x="86867" y="65532"/>
                  </a:lnTo>
                  <a:lnTo>
                    <a:pt x="152400" y="65532"/>
                  </a:lnTo>
                  <a:lnTo>
                    <a:pt x="152400" y="74168"/>
                  </a:lnTo>
                  <a:lnTo>
                    <a:pt x="86867" y="74168"/>
                  </a:lnTo>
                  <a:lnTo>
                    <a:pt x="86867" y="139700"/>
                  </a:lnTo>
                  <a:lnTo>
                    <a:pt x="65532" y="139700"/>
                  </a:lnTo>
                  <a:lnTo>
                    <a:pt x="65532" y="74168"/>
                  </a:lnTo>
                  <a:lnTo>
                    <a:pt x="0" y="74168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63" name="object 63"/>
            <p:cNvSpPr/>
            <p:nvPr/>
          </p:nvSpPr>
          <p:spPr>
            <a:xfrm>
              <a:off x="6744969" y="1040130"/>
              <a:ext cx="1544320" cy="431800"/>
            </a:xfrm>
            <a:custGeom>
              <a:avLst/>
              <a:gdLst/>
              <a:ahLst/>
              <a:cxnLst/>
              <a:rect l="l" t="t" r="r" b="b"/>
              <a:pathLst>
                <a:path w="1544320" h="431800">
                  <a:moveTo>
                    <a:pt x="154432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544320" y="431800"/>
                  </a:lnTo>
                  <a:lnTo>
                    <a:pt x="154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6781635" y="4918972"/>
            <a:ext cx="640015" cy="707287"/>
          </a:xfrm>
          <a:prstGeom prst="rect">
            <a:avLst/>
          </a:prstGeom>
        </p:spPr>
        <p:txBody>
          <a:bodyPr vert="horz" wrap="square" lIns="0" tIns="18901" rIns="0" bIns="0" rtlCol="0">
            <a:spAutoFit/>
          </a:bodyPr>
          <a:lstStyle/>
          <a:p>
            <a:pPr marL="10500" marR="4200" indent="6300">
              <a:lnSpc>
                <a:spcPct val="138800"/>
              </a:lnSpc>
              <a:spcBef>
                <a:spcPts val="149"/>
              </a:spcBef>
            </a:pPr>
            <a:r>
              <a:rPr sz="909" b="1" u="sng" spc="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Légende</a:t>
            </a:r>
            <a:r>
              <a:rPr sz="909" b="1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909" b="1" u="sng" spc="-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9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sz="909" b="1" dirty="0">
                <a:latin typeface="Arial"/>
                <a:cs typeface="Arial"/>
              </a:rPr>
              <a:t> </a:t>
            </a:r>
            <a:r>
              <a:rPr sz="827" dirty="0">
                <a:latin typeface="Arial MT"/>
                <a:cs typeface="Arial MT"/>
              </a:rPr>
              <a:t>Neurones : </a:t>
            </a:r>
            <a:r>
              <a:rPr sz="827" spc="4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Vaisseau</a:t>
            </a:r>
            <a:endParaRPr sz="827">
              <a:latin typeface="Arial MT"/>
              <a:cs typeface="Arial MT"/>
            </a:endParaRPr>
          </a:p>
          <a:p>
            <a:pPr marL="10500">
              <a:spcBef>
                <a:spcPts val="17"/>
              </a:spcBef>
            </a:pPr>
            <a:r>
              <a:rPr sz="827" dirty="0">
                <a:latin typeface="Arial MT"/>
                <a:cs typeface="Arial MT"/>
              </a:rPr>
              <a:t>sangu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n</a:t>
            </a:r>
            <a:r>
              <a:rPr sz="827" spc="-25" dirty="0">
                <a:latin typeface="Arial MT"/>
                <a:cs typeface="Arial MT"/>
              </a:rPr>
              <a:t> </a:t>
            </a:r>
            <a:r>
              <a:rPr sz="909" dirty="0">
                <a:latin typeface="Arial MT"/>
                <a:cs typeface="Arial MT"/>
              </a:rPr>
              <a:t>:</a:t>
            </a:r>
            <a:endParaRPr sz="909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986794" y="5122579"/>
            <a:ext cx="531333" cy="368971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500" marR="4200">
              <a:lnSpc>
                <a:spcPct val="150000"/>
              </a:lnSpc>
              <a:spcBef>
                <a:spcPts val="83"/>
              </a:spcBef>
            </a:pPr>
            <a:r>
              <a:rPr sz="827" spc="-8" dirty="0">
                <a:latin typeface="Arial MT"/>
                <a:cs typeface="Arial MT"/>
              </a:rPr>
              <a:t>A</a:t>
            </a:r>
            <a:r>
              <a:rPr sz="827" dirty="0">
                <a:latin typeface="Arial MT"/>
                <a:cs typeface="Arial MT"/>
              </a:rPr>
              <a:t>ct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va</a:t>
            </a:r>
            <a:r>
              <a:rPr sz="827" dirty="0">
                <a:latin typeface="Arial MT"/>
                <a:cs typeface="Arial MT"/>
              </a:rPr>
              <a:t>t</a:t>
            </a:r>
            <a:r>
              <a:rPr sz="827" spc="12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on</a:t>
            </a:r>
            <a:r>
              <a:rPr sz="827" spc="-58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  I</a:t>
            </a:r>
            <a:r>
              <a:rPr sz="827" spc="4" dirty="0">
                <a:latin typeface="Arial MT"/>
                <a:cs typeface="Arial MT"/>
              </a:rPr>
              <a:t>n</a:t>
            </a:r>
            <a:r>
              <a:rPr sz="827" spc="-4" dirty="0">
                <a:latin typeface="Arial MT"/>
                <a:cs typeface="Arial MT"/>
              </a:rPr>
              <a:t>h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spc="-4" dirty="0">
                <a:latin typeface="Arial MT"/>
                <a:cs typeface="Arial MT"/>
              </a:rPr>
              <a:t>b</a:t>
            </a:r>
            <a:r>
              <a:rPr sz="827" spc="8" dirty="0">
                <a:latin typeface="Arial MT"/>
                <a:cs typeface="Arial MT"/>
              </a:rPr>
              <a:t>i</a:t>
            </a:r>
            <a:r>
              <a:rPr sz="827" dirty="0">
                <a:latin typeface="Arial MT"/>
                <a:cs typeface="Arial MT"/>
              </a:rPr>
              <a:t>ti</a:t>
            </a:r>
            <a:r>
              <a:rPr sz="827" spc="-21" dirty="0">
                <a:latin typeface="Arial MT"/>
                <a:cs typeface="Arial MT"/>
              </a:rPr>
              <a:t>o</a:t>
            </a:r>
            <a:r>
              <a:rPr sz="827" spc="-4" dirty="0">
                <a:latin typeface="Arial MT"/>
                <a:cs typeface="Arial MT"/>
              </a:rPr>
              <a:t>n</a:t>
            </a:r>
            <a:r>
              <a:rPr sz="827" spc="-41" dirty="0">
                <a:latin typeface="Arial MT"/>
                <a:cs typeface="Arial MT"/>
              </a:rPr>
              <a:t> </a:t>
            </a:r>
            <a:r>
              <a:rPr sz="827" dirty="0">
                <a:latin typeface="Arial MT"/>
                <a:cs typeface="Arial MT"/>
              </a:rPr>
              <a:t>:</a:t>
            </a:r>
            <a:endParaRPr sz="827">
              <a:latin typeface="Arial MT"/>
              <a:cs typeface="Arial MT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8534928" y="5206321"/>
            <a:ext cx="149109" cy="270917"/>
            <a:chOff x="10322559" y="6296659"/>
            <a:chExt cx="180340" cy="327660"/>
          </a:xfrm>
        </p:grpSpPr>
        <p:sp>
          <p:nvSpPr>
            <p:cNvPr id="67" name="object 67"/>
            <p:cNvSpPr/>
            <p:nvPr/>
          </p:nvSpPr>
          <p:spPr>
            <a:xfrm>
              <a:off x="10354309" y="6572249"/>
              <a:ext cx="142240" cy="45720"/>
            </a:xfrm>
            <a:custGeom>
              <a:avLst/>
              <a:gdLst/>
              <a:ahLst/>
              <a:cxnLst/>
              <a:rect l="l" t="t" r="r" b="b"/>
              <a:pathLst>
                <a:path w="142240" h="45720">
                  <a:moveTo>
                    <a:pt x="1422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42240" y="45720"/>
                  </a:lnTo>
                  <a:lnTo>
                    <a:pt x="142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68" name="object 68"/>
            <p:cNvSpPr/>
            <p:nvPr/>
          </p:nvSpPr>
          <p:spPr>
            <a:xfrm>
              <a:off x="10354309" y="6572249"/>
              <a:ext cx="142240" cy="45720"/>
            </a:xfrm>
            <a:custGeom>
              <a:avLst/>
              <a:gdLst/>
              <a:ahLst/>
              <a:cxnLst/>
              <a:rect l="l" t="t" r="r" b="b"/>
              <a:pathLst>
                <a:path w="142240" h="45720">
                  <a:moveTo>
                    <a:pt x="0" y="45720"/>
                  </a:moveTo>
                  <a:lnTo>
                    <a:pt x="142240" y="45720"/>
                  </a:lnTo>
                  <a:lnTo>
                    <a:pt x="14224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69" name="object 69"/>
            <p:cNvSpPr/>
            <p:nvPr/>
          </p:nvSpPr>
          <p:spPr>
            <a:xfrm>
              <a:off x="10328910" y="630300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152400" y="66040"/>
                  </a:moveTo>
                  <a:lnTo>
                    <a:pt x="86868" y="66040"/>
                  </a:lnTo>
                  <a:lnTo>
                    <a:pt x="86868" y="0"/>
                  </a:lnTo>
                  <a:lnTo>
                    <a:pt x="65532" y="0"/>
                  </a:lnTo>
                  <a:lnTo>
                    <a:pt x="65532" y="66040"/>
                  </a:lnTo>
                  <a:lnTo>
                    <a:pt x="0" y="66040"/>
                  </a:lnTo>
                  <a:lnTo>
                    <a:pt x="0" y="73660"/>
                  </a:lnTo>
                  <a:lnTo>
                    <a:pt x="65532" y="73660"/>
                  </a:lnTo>
                  <a:lnTo>
                    <a:pt x="65532" y="139700"/>
                  </a:lnTo>
                  <a:lnTo>
                    <a:pt x="86868" y="139700"/>
                  </a:lnTo>
                  <a:lnTo>
                    <a:pt x="86868" y="73660"/>
                  </a:lnTo>
                  <a:lnTo>
                    <a:pt x="152400" y="73660"/>
                  </a:lnTo>
                  <a:lnTo>
                    <a:pt x="152400" y="66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70" name="object 70"/>
            <p:cNvSpPr/>
            <p:nvPr/>
          </p:nvSpPr>
          <p:spPr>
            <a:xfrm>
              <a:off x="10328909" y="6303009"/>
              <a:ext cx="152400" cy="139700"/>
            </a:xfrm>
            <a:custGeom>
              <a:avLst/>
              <a:gdLst/>
              <a:ahLst/>
              <a:cxnLst/>
              <a:rect l="l" t="t" r="r" b="b"/>
              <a:pathLst>
                <a:path w="152400" h="139700">
                  <a:moveTo>
                    <a:pt x="0" y="65481"/>
                  </a:moveTo>
                  <a:lnTo>
                    <a:pt x="65532" y="65481"/>
                  </a:lnTo>
                  <a:lnTo>
                    <a:pt x="65532" y="0"/>
                  </a:lnTo>
                  <a:lnTo>
                    <a:pt x="86868" y="0"/>
                  </a:lnTo>
                  <a:lnTo>
                    <a:pt x="86868" y="65481"/>
                  </a:lnTo>
                  <a:lnTo>
                    <a:pt x="152400" y="65481"/>
                  </a:lnTo>
                  <a:lnTo>
                    <a:pt x="152400" y="74218"/>
                  </a:lnTo>
                  <a:lnTo>
                    <a:pt x="86868" y="74218"/>
                  </a:lnTo>
                  <a:lnTo>
                    <a:pt x="86868" y="139699"/>
                  </a:lnTo>
                  <a:lnTo>
                    <a:pt x="65532" y="139699"/>
                  </a:lnTo>
                  <a:lnTo>
                    <a:pt x="65532" y="74218"/>
                  </a:lnTo>
                  <a:lnTo>
                    <a:pt x="0" y="74218"/>
                  </a:lnTo>
                  <a:lnTo>
                    <a:pt x="0" y="6548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5576895" y="860103"/>
            <a:ext cx="1276879" cy="235869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95031" rIns="0" bIns="0" rtlCol="0">
            <a:spAutoFit/>
          </a:bodyPr>
          <a:lstStyle/>
          <a:p>
            <a:pPr marL="153830">
              <a:spcBef>
                <a:spcPts val="748"/>
              </a:spcBef>
            </a:pP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HYPOTHALAMUS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237349" y="860103"/>
            <a:ext cx="2332195" cy="357022"/>
            <a:chOff x="3915409" y="1040130"/>
            <a:chExt cx="2820670" cy="431800"/>
          </a:xfrm>
        </p:grpSpPr>
        <p:sp>
          <p:nvSpPr>
            <p:cNvPr id="73" name="object 73"/>
            <p:cNvSpPr/>
            <p:nvPr/>
          </p:nvSpPr>
          <p:spPr>
            <a:xfrm>
              <a:off x="5448299" y="1216660"/>
              <a:ext cx="1287780" cy="76200"/>
            </a:xfrm>
            <a:custGeom>
              <a:avLst/>
              <a:gdLst/>
              <a:ahLst/>
              <a:cxnLst/>
              <a:rect l="l" t="t" r="r" b="b"/>
              <a:pathLst>
                <a:path w="1287779" h="76200">
                  <a:moveTo>
                    <a:pt x="1211579" y="0"/>
                  </a:moveTo>
                  <a:lnTo>
                    <a:pt x="1211579" y="76200"/>
                  </a:lnTo>
                  <a:lnTo>
                    <a:pt x="1268729" y="47625"/>
                  </a:lnTo>
                  <a:lnTo>
                    <a:pt x="1224279" y="47625"/>
                  </a:lnTo>
                  <a:lnTo>
                    <a:pt x="1224279" y="28575"/>
                  </a:lnTo>
                  <a:lnTo>
                    <a:pt x="1268729" y="28575"/>
                  </a:lnTo>
                  <a:lnTo>
                    <a:pt x="1211579" y="0"/>
                  </a:lnTo>
                  <a:close/>
                </a:path>
                <a:path w="1287779" h="76200">
                  <a:moveTo>
                    <a:pt x="121157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1579" y="47625"/>
                  </a:lnTo>
                  <a:lnTo>
                    <a:pt x="1211579" y="28575"/>
                  </a:lnTo>
                  <a:close/>
                </a:path>
                <a:path w="1287779" h="76200">
                  <a:moveTo>
                    <a:pt x="1268729" y="28575"/>
                  </a:moveTo>
                  <a:lnTo>
                    <a:pt x="1224279" y="28575"/>
                  </a:lnTo>
                  <a:lnTo>
                    <a:pt x="1224279" y="47625"/>
                  </a:lnTo>
                  <a:lnTo>
                    <a:pt x="1268729" y="47625"/>
                  </a:lnTo>
                  <a:lnTo>
                    <a:pt x="1287779" y="38100"/>
                  </a:lnTo>
                  <a:lnTo>
                    <a:pt x="126872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74" name="object 74"/>
            <p:cNvSpPr/>
            <p:nvPr/>
          </p:nvSpPr>
          <p:spPr>
            <a:xfrm>
              <a:off x="3915409" y="1040130"/>
              <a:ext cx="1605280" cy="431800"/>
            </a:xfrm>
            <a:custGeom>
              <a:avLst/>
              <a:gdLst/>
              <a:ahLst/>
              <a:cxnLst/>
              <a:rect l="l" t="t" r="r" b="b"/>
              <a:pathLst>
                <a:path w="1605279" h="431800">
                  <a:moveTo>
                    <a:pt x="1605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605280" y="431800"/>
                  </a:lnTo>
                  <a:lnTo>
                    <a:pt x="1605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237350" y="860103"/>
            <a:ext cx="1327282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277735" marR="273009" indent="41476">
              <a:spcBef>
                <a:spcPts val="252"/>
              </a:spcBef>
            </a:pPr>
            <a:r>
              <a:rPr sz="909" b="1" spc="-12" dirty="0">
                <a:solidFill>
                  <a:srgbClr val="365F91"/>
                </a:solidFill>
                <a:latin typeface="Arial"/>
                <a:cs typeface="Arial"/>
              </a:rPr>
              <a:t>AMYGDALE, </a:t>
            </a:r>
            <a:r>
              <a:rPr sz="909" b="1" spc="-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r>
              <a:rPr sz="909" b="1" spc="-25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spc="-4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spc="-17" dirty="0">
                <a:solidFill>
                  <a:srgbClr val="365F91"/>
                </a:solidFill>
                <a:latin typeface="Arial"/>
                <a:cs typeface="Arial"/>
              </a:rPr>
              <a:t>M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endParaRPr sz="909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410237" y="860103"/>
            <a:ext cx="1838664" cy="357022"/>
            <a:chOff x="1705610" y="1040130"/>
            <a:chExt cx="2223770" cy="431800"/>
          </a:xfrm>
        </p:grpSpPr>
        <p:sp>
          <p:nvSpPr>
            <p:cNvPr id="77" name="object 77"/>
            <p:cNvSpPr/>
            <p:nvPr/>
          </p:nvSpPr>
          <p:spPr>
            <a:xfrm>
              <a:off x="2639060" y="1216660"/>
              <a:ext cx="1290320" cy="76200"/>
            </a:xfrm>
            <a:custGeom>
              <a:avLst/>
              <a:gdLst/>
              <a:ahLst/>
              <a:cxnLst/>
              <a:rect l="l" t="t" r="r" b="b"/>
              <a:pathLst>
                <a:path w="1290320" h="76200">
                  <a:moveTo>
                    <a:pt x="1214119" y="0"/>
                  </a:moveTo>
                  <a:lnTo>
                    <a:pt x="1214119" y="76200"/>
                  </a:lnTo>
                  <a:lnTo>
                    <a:pt x="1271269" y="47625"/>
                  </a:lnTo>
                  <a:lnTo>
                    <a:pt x="1226819" y="47625"/>
                  </a:lnTo>
                  <a:lnTo>
                    <a:pt x="1226819" y="28575"/>
                  </a:lnTo>
                  <a:lnTo>
                    <a:pt x="1271269" y="28575"/>
                  </a:lnTo>
                  <a:lnTo>
                    <a:pt x="1214119" y="0"/>
                  </a:lnTo>
                  <a:close/>
                </a:path>
                <a:path w="1290320" h="76200">
                  <a:moveTo>
                    <a:pt x="121411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214119" y="47625"/>
                  </a:lnTo>
                  <a:lnTo>
                    <a:pt x="1214119" y="28575"/>
                  </a:lnTo>
                  <a:close/>
                </a:path>
                <a:path w="1290320" h="76200">
                  <a:moveTo>
                    <a:pt x="1271269" y="28575"/>
                  </a:moveTo>
                  <a:lnTo>
                    <a:pt x="1226819" y="28575"/>
                  </a:lnTo>
                  <a:lnTo>
                    <a:pt x="1226819" y="47625"/>
                  </a:lnTo>
                  <a:lnTo>
                    <a:pt x="1271269" y="47625"/>
                  </a:lnTo>
                  <a:lnTo>
                    <a:pt x="1290319" y="38100"/>
                  </a:lnTo>
                  <a:lnTo>
                    <a:pt x="1271269" y="285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78" name="object 78"/>
            <p:cNvSpPr/>
            <p:nvPr/>
          </p:nvSpPr>
          <p:spPr>
            <a:xfrm>
              <a:off x="1705610" y="1040130"/>
              <a:ext cx="1224280" cy="431800"/>
            </a:xfrm>
            <a:custGeom>
              <a:avLst/>
              <a:gdLst/>
              <a:ahLst/>
              <a:cxnLst/>
              <a:rect l="l" t="t" r="r" b="b"/>
              <a:pathLst>
                <a:path w="1224280" h="431800">
                  <a:moveTo>
                    <a:pt x="122428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224280" y="431800"/>
                  </a:lnTo>
                  <a:lnTo>
                    <a:pt x="1224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410237" y="860103"/>
            <a:ext cx="1012263" cy="312160"/>
          </a:xfrm>
          <a:prstGeom prst="rect">
            <a:avLst/>
          </a:prstGeom>
          <a:ln w="28575">
            <a:solidFill>
              <a:srgbClr val="538DD3"/>
            </a:solidFill>
          </a:ln>
        </p:spPr>
        <p:txBody>
          <a:bodyPr vert="horz" wrap="square" lIns="0" tIns="32027" rIns="0" bIns="0" rtlCol="0">
            <a:spAutoFit/>
          </a:bodyPr>
          <a:lstStyle/>
          <a:p>
            <a:pPr marL="107629" marR="107103" indent="151205">
              <a:spcBef>
                <a:spcPts val="252"/>
              </a:spcBef>
            </a:pP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CORTEX </a:t>
            </a:r>
            <a:r>
              <a:rPr sz="909" b="1" spc="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EF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909" b="1" spc="4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N</a:t>
            </a:r>
            <a:r>
              <a:rPr sz="909" b="1" spc="21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909" b="1" spc="-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909" b="1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endParaRPr sz="909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351432" y="574485"/>
            <a:ext cx="5565345" cy="189854"/>
          </a:xfrm>
          <a:prstGeom prst="rect">
            <a:avLst/>
          </a:prstGeom>
          <a:ln w="28575">
            <a:solidFill>
              <a:srgbClr val="2E528F"/>
            </a:solidFill>
          </a:ln>
        </p:spPr>
        <p:txBody>
          <a:bodyPr vert="horz" wrap="square" lIns="0" tIns="11551" rIns="0" bIns="0" rtlCol="0">
            <a:spAutoFit/>
          </a:bodyPr>
          <a:lstStyle/>
          <a:p>
            <a:pPr marR="14175" algn="ctr">
              <a:spcBef>
                <a:spcPts val="91"/>
              </a:spcBef>
            </a:pPr>
            <a:r>
              <a:rPr sz="1158" b="1" spc="-12" dirty="0">
                <a:solidFill>
                  <a:srgbClr val="2E5496"/>
                </a:solidFill>
                <a:latin typeface="Calibri"/>
                <a:cs typeface="Calibri"/>
              </a:rPr>
              <a:t>SYSTÈME</a:t>
            </a:r>
            <a:r>
              <a:rPr sz="1158" b="1" spc="-17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158" b="1" spc="-4" dirty="0">
                <a:solidFill>
                  <a:srgbClr val="2E5496"/>
                </a:solidFill>
                <a:latin typeface="Calibri"/>
                <a:cs typeface="Calibri"/>
              </a:rPr>
              <a:t>LIMBIQUE</a:t>
            </a:r>
            <a:endParaRPr sz="1158">
              <a:latin typeface="Calibri"/>
              <a:cs typeface="Calibri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5315166" y="1049114"/>
            <a:ext cx="2239264" cy="3021037"/>
            <a:chOff x="6428422" y="1268730"/>
            <a:chExt cx="2708275" cy="3653790"/>
          </a:xfrm>
        </p:grpSpPr>
        <p:pic>
          <p:nvPicPr>
            <p:cNvPr id="82" name="object 8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0499" y="1318260"/>
              <a:ext cx="134620" cy="165100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7898130" y="2379090"/>
              <a:ext cx="1219200" cy="2537460"/>
            </a:xfrm>
            <a:custGeom>
              <a:avLst/>
              <a:gdLst/>
              <a:ahLst/>
              <a:cxnLst/>
              <a:rect l="l" t="t" r="r" b="b"/>
              <a:pathLst>
                <a:path w="1219200" h="2537460">
                  <a:moveTo>
                    <a:pt x="142240" y="2491359"/>
                  </a:moveTo>
                  <a:lnTo>
                    <a:pt x="0" y="2491359"/>
                  </a:lnTo>
                  <a:lnTo>
                    <a:pt x="0" y="2537079"/>
                  </a:lnTo>
                  <a:lnTo>
                    <a:pt x="142240" y="2537079"/>
                  </a:lnTo>
                  <a:lnTo>
                    <a:pt x="142240" y="2491359"/>
                  </a:lnTo>
                  <a:close/>
                </a:path>
                <a:path w="1219200" h="2537460">
                  <a:moveTo>
                    <a:pt x="1219200" y="28448"/>
                  </a:moveTo>
                  <a:lnTo>
                    <a:pt x="581025" y="28575"/>
                  </a:lnTo>
                  <a:lnTo>
                    <a:pt x="581025" y="0"/>
                  </a:lnTo>
                  <a:lnTo>
                    <a:pt x="495300" y="42799"/>
                  </a:lnTo>
                  <a:lnTo>
                    <a:pt x="581025" y="85725"/>
                  </a:lnTo>
                  <a:lnTo>
                    <a:pt x="581025" y="57150"/>
                  </a:lnTo>
                  <a:lnTo>
                    <a:pt x="1219200" y="57023"/>
                  </a:lnTo>
                  <a:lnTo>
                    <a:pt x="1219200" y="284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84" name="object 84"/>
            <p:cNvSpPr/>
            <p:nvPr/>
          </p:nvSpPr>
          <p:spPr>
            <a:xfrm>
              <a:off x="7898129" y="4870450"/>
              <a:ext cx="142240" cy="45720"/>
            </a:xfrm>
            <a:custGeom>
              <a:avLst/>
              <a:gdLst/>
              <a:ahLst/>
              <a:cxnLst/>
              <a:rect l="l" t="t" r="r" b="b"/>
              <a:pathLst>
                <a:path w="142240" h="45720">
                  <a:moveTo>
                    <a:pt x="0" y="45719"/>
                  </a:moveTo>
                  <a:lnTo>
                    <a:pt x="142240" y="45719"/>
                  </a:lnTo>
                  <a:lnTo>
                    <a:pt x="142240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85" name="object 85"/>
            <p:cNvSpPr/>
            <p:nvPr/>
          </p:nvSpPr>
          <p:spPr>
            <a:xfrm>
              <a:off x="8644889" y="1268730"/>
              <a:ext cx="477520" cy="2461260"/>
            </a:xfrm>
            <a:custGeom>
              <a:avLst/>
              <a:gdLst/>
              <a:ahLst/>
              <a:cxnLst/>
              <a:rect l="l" t="t" r="r" b="b"/>
              <a:pathLst>
                <a:path w="477520" h="2461260">
                  <a:moveTo>
                    <a:pt x="0" y="2461260"/>
                  </a:moveTo>
                  <a:lnTo>
                    <a:pt x="475614" y="2461260"/>
                  </a:lnTo>
                </a:path>
                <a:path w="477520" h="2461260">
                  <a:moveTo>
                    <a:pt x="477519" y="0"/>
                  </a:moveTo>
                  <a:lnTo>
                    <a:pt x="477519" y="244792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86" name="object 86"/>
            <p:cNvSpPr/>
            <p:nvPr/>
          </p:nvSpPr>
          <p:spPr>
            <a:xfrm>
              <a:off x="6442709" y="3488690"/>
              <a:ext cx="2202180" cy="485140"/>
            </a:xfrm>
            <a:custGeom>
              <a:avLst/>
              <a:gdLst/>
              <a:ahLst/>
              <a:cxnLst/>
              <a:rect l="l" t="t" r="r" b="b"/>
              <a:pathLst>
                <a:path w="2202179" h="485139">
                  <a:moveTo>
                    <a:pt x="2202180" y="0"/>
                  </a:moveTo>
                  <a:lnTo>
                    <a:pt x="0" y="0"/>
                  </a:lnTo>
                  <a:lnTo>
                    <a:pt x="0" y="485140"/>
                  </a:lnTo>
                  <a:lnTo>
                    <a:pt x="2202180" y="485140"/>
                  </a:lnTo>
                  <a:lnTo>
                    <a:pt x="2202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88"/>
            </a:p>
          </p:txBody>
        </p:sp>
        <p:sp>
          <p:nvSpPr>
            <p:cNvPr id="87" name="object 87"/>
            <p:cNvSpPr/>
            <p:nvPr/>
          </p:nvSpPr>
          <p:spPr>
            <a:xfrm>
              <a:off x="6442709" y="3488690"/>
              <a:ext cx="2202180" cy="485140"/>
            </a:xfrm>
            <a:custGeom>
              <a:avLst/>
              <a:gdLst/>
              <a:ahLst/>
              <a:cxnLst/>
              <a:rect l="l" t="t" r="r" b="b"/>
              <a:pathLst>
                <a:path w="2202179" h="485139">
                  <a:moveTo>
                    <a:pt x="0" y="485140"/>
                  </a:moveTo>
                  <a:lnTo>
                    <a:pt x="2202180" y="485140"/>
                  </a:lnTo>
                  <a:lnTo>
                    <a:pt x="2202180" y="0"/>
                  </a:lnTo>
                  <a:lnTo>
                    <a:pt x="0" y="0"/>
                  </a:lnTo>
                  <a:lnTo>
                    <a:pt x="0" y="485140"/>
                  </a:lnTo>
                  <a:close/>
                </a:path>
              </a:pathLst>
            </a:custGeom>
            <a:ln w="28575">
              <a:solidFill>
                <a:srgbClr val="E26C09"/>
              </a:solidFill>
            </a:ln>
          </p:spPr>
          <p:txBody>
            <a:bodyPr wrap="square" lIns="0" tIns="0" rIns="0" bIns="0" rtlCol="0"/>
            <a:lstStyle/>
            <a:p>
              <a:endParaRPr sz="1488"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5326979" y="2884628"/>
            <a:ext cx="1820813" cy="312690"/>
          </a:xfrm>
          <a:prstGeom prst="rect">
            <a:avLst/>
          </a:prstGeom>
          <a:ln w="28575">
            <a:solidFill>
              <a:srgbClr val="E26C09"/>
            </a:solidFill>
          </a:ln>
        </p:spPr>
        <p:txBody>
          <a:bodyPr vert="horz" wrap="square" lIns="0" tIns="32552" rIns="0" bIns="0" rtlCol="0">
            <a:spAutoFit/>
          </a:bodyPr>
          <a:lstStyle/>
          <a:p>
            <a:pPr marL="282460" marR="280360" indent="384313">
              <a:spcBef>
                <a:spcPts val="256"/>
              </a:spcBef>
            </a:pPr>
            <a:r>
              <a:rPr sz="909" b="1" spc="-8" dirty="0">
                <a:solidFill>
                  <a:srgbClr val="E26C09"/>
                </a:solidFill>
                <a:latin typeface="Arial"/>
                <a:cs typeface="Arial"/>
              </a:rPr>
              <a:t>GLANDE </a:t>
            </a:r>
            <a:r>
              <a:rPr sz="909" b="1" spc="-4" dirty="0">
                <a:solidFill>
                  <a:srgbClr val="E26C09"/>
                </a:solidFill>
                <a:latin typeface="Arial"/>
                <a:cs typeface="Arial"/>
              </a:rPr>
              <a:t> C</a:t>
            </a:r>
            <a:r>
              <a:rPr sz="909" b="1" dirty="0">
                <a:solidFill>
                  <a:srgbClr val="E26C09"/>
                </a:solidFill>
                <a:latin typeface="Arial"/>
                <a:cs typeface="Arial"/>
              </a:rPr>
              <a:t>O</a:t>
            </a:r>
            <a:r>
              <a:rPr sz="909" b="1" spc="-4" dirty="0">
                <a:solidFill>
                  <a:srgbClr val="E26C09"/>
                </a:solidFill>
                <a:latin typeface="Arial"/>
                <a:cs typeface="Arial"/>
              </a:rPr>
              <a:t>R</a:t>
            </a:r>
            <a:r>
              <a:rPr sz="909" b="1" spc="21" dirty="0">
                <a:solidFill>
                  <a:srgbClr val="E26C09"/>
                </a:solidFill>
                <a:latin typeface="Arial"/>
                <a:cs typeface="Arial"/>
              </a:rPr>
              <a:t>T</a:t>
            </a:r>
            <a:r>
              <a:rPr sz="909" b="1" spc="-25" dirty="0">
                <a:solidFill>
                  <a:srgbClr val="E26C09"/>
                </a:solidFill>
                <a:latin typeface="Arial"/>
                <a:cs typeface="Arial"/>
              </a:rPr>
              <a:t>I</a:t>
            </a:r>
            <a:r>
              <a:rPr sz="909" b="1" spc="-4" dirty="0">
                <a:solidFill>
                  <a:srgbClr val="E26C09"/>
                </a:solidFill>
                <a:latin typeface="Arial"/>
                <a:cs typeface="Arial"/>
              </a:rPr>
              <a:t>C</a:t>
            </a:r>
            <a:r>
              <a:rPr sz="909" b="1" dirty="0">
                <a:solidFill>
                  <a:srgbClr val="E26C09"/>
                </a:solidFill>
                <a:latin typeface="Arial"/>
                <a:cs typeface="Arial"/>
              </a:rPr>
              <a:t>O</a:t>
            </a:r>
            <a:r>
              <a:rPr sz="909" b="1" spc="4" dirty="0">
                <a:solidFill>
                  <a:srgbClr val="E26C09"/>
                </a:solidFill>
                <a:latin typeface="Arial"/>
                <a:cs typeface="Arial"/>
              </a:rPr>
              <a:t>S</a:t>
            </a:r>
            <a:r>
              <a:rPr sz="909" b="1" spc="-4" dirty="0">
                <a:solidFill>
                  <a:srgbClr val="E26C09"/>
                </a:solidFill>
                <a:latin typeface="Arial"/>
                <a:cs typeface="Arial"/>
              </a:rPr>
              <a:t>URR</a:t>
            </a:r>
            <a:r>
              <a:rPr sz="909" b="1" spc="4" dirty="0">
                <a:solidFill>
                  <a:srgbClr val="E26C09"/>
                </a:solidFill>
                <a:latin typeface="Arial"/>
                <a:cs typeface="Arial"/>
              </a:rPr>
              <a:t>E</a:t>
            </a:r>
            <a:r>
              <a:rPr sz="909" b="1" spc="-4" dirty="0">
                <a:solidFill>
                  <a:srgbClr val="E26C09"/>
                </a:solidFill>
                <a:latin typeface="Arial"/>
                <a:cs typeface="Arial"/>
              </a:rPr>
              <a:t>N</a:t>
            </a:r>
            <a:r>
              <a:rPr sz="909" b="1" spc="-50" dirty="0">
                <a:solidFill>
                  <a:srgbClr val="E26C09"/>
                </a:solidFill>
                <a:latin typeface="Arial"/>
                <a:cs typeface="Arial"/>
              </a:rPr>
              <a:t>A</a:t>
            </a:r>
            <a:r>
              <a:rPr sz="909" b="1" spc="4" dirty="0">
                <a:solidFill>
                  <a:srgbClr val="E26C09"/>
                </a:solidFill>
                <a:latin typeface="Arial"/>
                <a:cs typeface="Arial"/>
              </a:rPr>
              <a:t>L</a:t>
            </a:r>
            <a:r>
              <a:rPr sz="909" b="1" dirty="0">
                <a:solidFill>
                  <a:srgbClr val="E26C09"/>
                </a:solidFill>
                <a:latin typeface="Arial"/>
                <a:cs typeface="Arial"/>
              </a:rPr>
              <a:t>E</a:t>
            </a:r>
            <a:endParaRPr sz="909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9993" y="1581943"/>
            <a:ext cx="7390720" cy="250161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8CDEF05-1CAB-5151-1592-ED39E4FC2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boucle de régulation négative permet la résilience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image2.jpg">
            <a:extLst>
              <a:ext uri="{FF2B5EF4-FFF2-40B4-BE49-F238E27FC236}">
                <a16:creationId xmlns:a16="http://schemas.microsoft.com/office/drawing/2014/main" id="{0FB78D8E-950B-5942-5FCD-26C8AB819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6"/>
          <a:stretch>
            <a:fillRect/>
          </a:stretch>
        </p:blipFill>
        <p:spPr bwMode="auto">
          <a:xfrm>
            <a:off x="387746" y="1983166"/>
            <a:ext cx="9305132" cy="188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7217050-455F-41D9-8BF7-541B0E9E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Source : Tale spé SVT. Belin. 2020. p 487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330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A45FF9E-6261-4EA8-826B-C6EAA3F88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817" y="100"/>
            <a:ext cx="4080985" cy="56703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1CDDBE-95CA-4AE9-8666-57012FFC7C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Connaissances sur le stress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8D3BD7-2322-4CAD-BA18-416815A3B6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8551" y="92363"/>
            <a:ext cx="6280922" cy="531735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93CB495-C25A-0D0E-A254-C13C81443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22" y="1214765"/>
            <a:ext cx="6439580" cy="324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2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2F969D6-DE6E-302F-C3C5-F43B52447952}"/>
              </a:ext>
            </a:extLst>
          </p:cNvPr>
          <p:cNvSpPr txBox="1"/>
          <p:nvPr/>
        </p:nvSpPr>
        <p:spPr>
          <a:xfrm>
            <a:off x="598714" y="435429"/>
            <a:ext cx="6961413" cy="3635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Aller plus loin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Conférence Sonia </a:t>
            </a: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Lupien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à partir de 5’25 : </a:t>
            </a:r>
          </a:p>
          <a:p>
            <a:pPr>
              <a:lnSpc>
                <a:spcPct val="107000"/>
              </a:lnSpc>
            </a:pPr>
            <a:r>
              <a:rPr lang="fr-FR" sz="1800" u="sng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https://youtu.be/HE1I2DB-5gc</a:t>
            </a:r>
            <a:r>
              <a:rPr lang="fr-FR" sz="1800" u="sng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Jeu de cartes Histoire des Sciences </a:t>
            </a:r>
          </a:p>
          <a:p>
            <a:pPr>
              <a:lnSpc>
                <a:spcPct val="107000"/>
              </a:lnSpc>
            </a:pPr>
            <a:endParaRPr lang="fr-F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Cerveau à tous les niveaux</a:t>
            </a:r>
          </a:p>
          <a:p>
            <a:pPr>
              <a:lnSpc>
                <a:spcPct val="107000"/>
              </a:lnSpc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https://lecerveau.mcgill.ca/flash/i/i_04/i_04_cr/i_04_cr_peu/i_04_cr_peu.html</a:t>
            </a:r>
            <a:endParaRPr lang="fr-F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fr-F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Logiciel P </a:t>
            </a: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Cosentino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https://svtanim.fr/Stress.htm</a:t>
            </a:r>
            <a:endParaRPr lang="fr-F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4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6">
    <p:bg>
      <p:bgPr>
        <a:blipFill dpi="0" rotWithShape="1">
          <a:blip r:embed="rId3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D08ACBC-54F7-43E0-8E8B-30B143F7B9C1}"/>
              </a:ext>
            </a:extLst>
          </p:cNvPr>
          <p:cNvSpPr txBox="1"/>
          <p:nvPr/>
        </p:nvSpPr>
        <p:spPr>
          <a:xfrm rot="501713">
            <a:off x="4753911" y="706468"/>
            <a:ext cx="4300633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D’où vient le stress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1F0CADB-1330-455E-988F-4112F787D93F}"/>
              </a:ext>
            </a:extLst>
          </p:cNvPr>
          <p:cNvSpPr txBox="1"/>
          <p:nvPr/>
        </p:nvSpPr>
        <p:spPr>
          <a:xfrm rot="475263">
            <a:off x="219463" y="1505731"/>
            <a:ext cx="4996109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Peut-on gérer son stress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DC239A-2F57-4240-BF27-52E5334B20E7}"/>
              </a:ext>
            </a:extLst>
          </p:cNvPr>
          <p:cNvSpPr txBox="1"/>
          <p:nvPr/>
        </p:nvSpPr>
        <p:spPr>
          <a:xfrm rot="21068557">
            <a:off x="553460" y="3422667"/>
            <a:ext cx="4300633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dirty="0">
                <a:solidFill>
                  <a:schemeClr val="bg1"/>
                </a:solidFill>
                <a:latin typeface="Calibri"/>
              </a:rPr>
              <a:t>Y a-t-il du bon stress ?</a:t>
            </a:r>
            <a:endParaRPr lang="fr-FR" sz="32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EB30893-5BC4-4479-9199-2094C5AD1A1D}"/>
              </a:ext>
            </a:extLst>
          </p:cNvPr>
          <p:cNvSpPr txBox="1"/>
          <p:nvPr/>
        </p:nvSpPr>
        <p:spPr>
          <a:xfrm rot="20791057">
            <a:off x="5806391" y="2151341"/>
            <a:ext cx="430063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Le stress permet-il de réussir ses examens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6CF2F71-B99F-4AA5-BE56-D90A5F56DD87}"/>
              </a:ext>
            </a:extLst>
          </p:cNvPr>
          <p:cNvSpPr txBox="1"/>
          <p:nvPr/>
        </p:nvSpPr>
        <p:spPr>
          <a:xfrm rot="21006074">
            <a:off x="3295837" y="4485537"/>
            <a:ext cx="4888476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dirty="0">
                <a:solidFill>
                  <a:schemeClr val="bg1"/>
                </a:solidFill>
                <a:latin typeface="Calibri"/>
              </a:rPr>
              <a:t>Le stress rend-il malade ?</a:t>
            </a:r>
            <a:endParaRPr lang="fr-FR" sz="32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E40716-AF23-4095-9617-04D2FF0D35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7" y="505731"/>
            <a:ext cx="9249602" cy="4920343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/>
              <a:t>Quelles sont les réponses biologiques mises en place par l'organisme face à un agent </a:t>
            </a:r>
            <a:r>
              <a:rPr lang="fr-FR" b="1" dirty="0" err="1"/>
              <a:t>stresseur</a:t>
            </a:r>
            <a:r>
              <a:rPr lang="fr-FR" b="1" dirty="0"/>
              <a:t> ?</a:t>
            </a:r>
          </a:p>
          <a:p>
            <a:r>
              <a:rPr lang="fr-FR" sz="2300" dirty="0"/>
              <a:t>Cette problématique permet d'aborder la distinction entre stress aigu et stress chronique, ainsi que les mécanismes physiologiques activés en réponse au stress (système nerveux et hormonal).</a:t>
            </a:r>
          </a:p>
          <a:p>
            <a:r>
              <a:rPr lang="fr-FR" b="1" dirty="0"/>
              <a:t>Comment l'organisme parvient-il à s'adapter à une situation stressante ?</a:t>
            </a:r>
          </a:p>
          <a:p>
            <a:r>
              <a:rPr lang="fr-FR" sz="2300" dirty="0"/>
              <a:t>Ici, on explore les concepts de résilience et d'adaptabilité, en mettant en évidence les systèmes nerveux et endocrinien qui participent à la régulation des réponses de l'organisme.</a:t>
            </a:r>
          </a:p>
          <a:p>
            <a:r>
              <a:rPr lang="fr-FR" b="1" dirty="0"/>
              <a:t>Quelles sont les conséquences d'une exposition prolongée ou répétée à un agent </a:t>
            </a:r>
            <a:r>
              <a:rPr lang="fr-FR" b="1" dirty="0" err="1"/>
              <a:t>stresseur</a:t>
            </a:r>
            <a:r>
              <a:rPr lang="fr-FR" b="1" dirty="0"/>
              <a:t> sur l'organisme ?</a:t>
            </a:r>
          </a:p>
          <a:p>
            <a:r>
              <a:rPr lang="fr-FR" sz="2400" dirty="0"/>
              <a:t>Cette question amène à discuter du stress chronique, des limites des capacités d'adaptation de l'organisme, et des pathologies associées à une exposition prolongée au stress.</a:t>
            </a:r>
          </a:p>
          <a:p>
            <a:r>
              <a:rPr lang="fr-FR" b="1" dirty="0"/>
              <a:t>Quels sont les mécanismes physiologiques et psychologiques impliqués dans la gestion du stress ?</a:t>
            </a:r>
          </a:p>
          <a:p>
            <a:r>
              <a:rPr lang="fr-FR" sz="2400" dirty="0"/>
              <a:t>Cette problématique invite à examiner les traitements du stress chronique, qu'ils soient médicamenteux (comme les benzodiazépines) ou non médicamenteux (méditation, hypnose, etc.).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7BD3FB-3998-4526-A470-D5C1F4A42F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226076"/>
            <a:ext cx="9071643" cy="781921"/>
          </a:xfrm>
        </p:spPr>
        <p:txBody>
          <a:bodyPr/>
          <a:lstStyle/>
          <a:p>
            <a:pPr lvl="0"/>
            <a:r>
              <a:rPr lang="fr-FR" sz="3200">
                <a:latin typeface="Calibri" pitchFamily="18"/>
                <a:cs typeface="Calibri" pitchFamily="18"/>
              </a:rPr>
              <a:t>L’étude de l’exemple du stress permet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C98039-A453-4894-9E90-F57ED22D8D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endParaRPr lang="fr-FR" sz="2800" dirty="0">
              <a:latin typeface="Calibri" pitchFamily="18"/>
              <a:cs typeface="Calibri" pitchFamily="18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fr-FR" sz="2800" dirty="0">
                <a:latin typeface="Calibri" pitchFamily="18"/>
                <a:cs typeface="Calibri" pitchFamily="18"/>
              </a:rPr>
              <a:t>→ de comprendre la notion de </a:t>
            </a:r>
            <a:r>
              <a:rPr lang="fr-FR" sz="2800" b="1" dirty="0">
                <a:latin typeface="Calibri" pitchFamily="18"/>
                <a:cs typeface="Calibri" pitchFamily="18"/>
              </a:rPr>
              <a:t>boucle de régulation</a:t>
            </a:r>
            <a:r>
              <a:rPr lang="fr-FR" sz="2800" dirty="0">
                <a:latin typeface="Calibri" pitchFamily="18"/>
                <a:cs typeface="Calibri" pitchFamily="18"/>
              </a:rPr>
              <a:t> complète en abordant la notion de </a:t>
            </a:r>
            <a:r>
              <a:rPr lang="fr-FR" sz="2800" b="1" dirty="0">
                <a:latin typeface="Calibri" pitchFamily="18"/>
                <a:cs typeface="Calibri" pitchFamily="18"/>
              </a:rPr>
              <a:t>rétrocontrôle</a:t>
            </a:r>
            <a:r>
              <a:rPr lang="fr-FR" sz="2800" dirty="0">
                <a:latin typeface="Calibri" pitchFamily="18"/>
                <a:cs typeface="Calibri" pitchFamily="18"/>
              </a:rPr>
              <a:t>,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fr-FR" sz="2800" dirty="0">
              <a:latin typeface="Calibri" pitchFamily="18"/>
              <a:cs typeface="Calibri" pitchFamily="18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fr-FR" sz="2800" dirty="0">
                <a:latin typeface="Calibri" pitchFamily="18"/>
                <a:cs typeface="Calibri" pitchFamily="18"/>
              </a:rPr>
              <a:t>→ de discerner les </a:t>
            </a:r>
            <a:r>
              <a:rPr lang="fr-FR" sz="2800" b="1" dirty="0">
                <a:latin typeface="Calibri" pitchFamily="18"/>
                <a:cs typeface="Calibri" pitchFamily="18"/>
              </a:rPr>
              <a:t>liens entre les systèmes physiologiques</a:t>
            </a:r>
            <a:r>
              <a:rPr lang="fr-FR" sz="2800" dirty="0">
                <a:latin typeface="Calibri" pitchFamily="18"/>
                <a:cs typeface="Calibri" pitchFamily="18"/>
              </a:rPr>
              <a:t> (endocrinien, nerveux, immunitaire)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fr-FR" sz="2800" dirty="0">
              <a:latin typeface="Calibri" pitchFamily="18"/>
              <a:cs typeface="Calibri" pitchFamily="18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fr-FR" sz="2800" dirty="0">
                <a:latin typeface="Calibri" pitchFamily="18"/>
                <a:cs typeface="Calibri" pitchFamily="18"/>
              </a:rPr>
              <a:t>→ d’aborder la notion de </a:t>
            </a:r>
            <a:r>
              <a:rPr lang="fr-FR" sz="2800" b="1" dirty="0">
                <a:latin typeface="Calibri" pitchFamily="18"/>
                <a:cs typeface="Calibri" pitchFamily="18"/>
              </a:rPr>
              <a:t>résilience</a:t>
            </a:r>
            <a:r>
              <a:rPr lang="fr-FR" sz="2800" dirty="0">
                <a:latin typeface="Calibri" pitchFamily="18"/>
                <a:cs typeface="Calibri" pitchFamily="18"/>
              </a:rPr>
              <a:t>.</a:t>
            </a:r>
            <a:endParaRPr lang="fr-FR" sz="2800" dirty="0">
              <a:highlight>
                <a:srgbClr val="FFFF00"/>
              </a:highlight>
              <a:latin typeface="Calibri" pitchFamily="18"/>
              <a:cs typeface="Calibri" pitchFamily="1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43132-5510-2E6F-90D0-0B56A0E0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 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897325-D67D-AA61-9E9D-80FBD3B0A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/>
              <a:t>On réactive les neurones…</a:t>
            </a:r>
          </a:p>
        </p:txBody>
      </p:sp>
    </p:spTree>
    <p:extLst>
      <p:ext uri="{BB962C8B-B14F-4D97-AF65-F5344CB8AC3E}">
        <p14:creationId xmlns:p14="http://schemas.microsoft.com/office/powerpoint/2010/main" val="219817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A0F9CB-6C06-E8FA-4F35-0DE7A6770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F04896-1859-DE9E-D91A-75D82F485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dirty="0"/>
              <a:t>Question 1 :Réponse : A) le cerveau et la moelle épinière</a:t>
            </a:r>
          </a:p>
          <a:p>
            <a:r>
              <a:rPr lang="fr-FR" dirty="0"/>
              <a:t>Question 2 :Réponse : A) un organe sensible aux stimulations extérieures</a:t>
            </a:r>
          </a:p>
          <a:p>
            <a:r>
              <a:rPr lang="fr-FR" dirty="0"/>
              <a:t>Question 3 :Réponse : A) une zone située entre deux neurones</a:t>
            </a:r>
          </a:p>
          <a:p>
            <a:r>
              <a:rPr lang="fr-FR" dirty="0"/>
              <a:t>Question 4 :Réponse : C) car elle produit deux hormones qui agissent sur les organes reproducteurs</a:t>
            </a:r>
          </a:p>
          <a:p>
            <a:r>
              <a:rPr lang="fr-FR" dirty="0"/>
              <a:t>Question 5 :Réponse : A) capte une stimulation de l'environnement</a:t>
            </a:r>
          </a:p>
          <a:p>
            <a:r>
              <a:rPr lang="fr-FR" dirty="0"/>
              <a:t>Question 6 :Réponse : D) l'exposition à des bruits intenses</a:t>
            </a:r>
          </a:p>
        </p:txBody>
      </p:sp>
      <p:sp>
        <p:nvSpPr>
          <p:cNvPr id="27" name="Espace réservé du contenu 26">
            <a:extLst>
              <a:ext uri="{FF2B5EF4-FFF2-40B4-BE49-F238E27FC236}">
                <a16:creationId xmlns:a16="http://schemas.microsoft.com/office/drawing/2014/main" id="{13D6A825-AA2C-140E-BB40-5CC00D5571D4}"/>
              </a:ext>
            </a:extLst>
          </p:cNvPr>
          <p:cNvSpPr>
            <a:spLocks noGrp="1"/>
          </p:cNvSpPr>
          <p:nvPr>
            <p:ph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dirty="0"/>
              <a:t>Question 7 :Réponse : A) des neurones</a:t>
            </a:r>
          </a:p>
          <a:p>
            <a:r>
              <a:rPr lang="fr-FR" dirty="0"/>
              <a:t>Question 8 :Réponse : D) les muscles</a:t>
            </a:r>
          </a:p>
          <a:p>
            <a:r>
              <a:rPr lang="fr-FR" dirty="0"/>
              <a:t>Question 9 :Réponse : C) les neurones</a:t>
            </a:r>
          </a:p>
          <a:p>
            <a:r>
              <a:rPr lang="fr-FR" dirty="0"/>
              <a:t>Question 10 :Réponse : A) grâce à un messager chimique</a:t>
            </a:r>
          </a:p>
          <a:p>
            <a:r>
              <a:rPr lang="fr-FR" dirty="0"/>
              <a:t>Question 11 :Réponse : B) des prolongements cytoplasmiques</a:t>
            </a:r>
          </a:p>
          <a:p>
            <a:r>
              <a:rPr lang="fr-FR" dirty="0"/>
              <a:t>Question 12 :Réponse : B) dans la colonne vertébrale</a:t>
            </a:r>
          </a:p>
        </p:txBody>
      </p:sp>
    </p:spTree>
    <p:extLst>
      <p:ext uri="{BB962C8B-B14F-4D97-AF65-F5344CB8AC3E}">
        <p14:creationId xmlns:p14="http://schemas.microsoft.com/office/powerpoint/2010/main" val="906410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1563</Words>
  <Application>Microsoft Office PowerPoint</Application>
  <PresentationFormat>Personnalisé</PresentationFormat>
  <Paragraphs>389</Paragraphs>
  <Slides>49</Slides>
  <Notes>11</Notes>
  <HiddenSlides>3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7" baseType="lpstr">
      <vt:lpstr>Arial</vt:lpstr>
      <vt:lpstr>Arial MT</vt:lpstr>
      <vt:lpstr>Calibri</vt:lpstr>
      <vt:lpstr>Liberation Sans</vt:lpstr>
      <vt:lpstr>Liberation Serif</vt:lpstr>
      <vt:lpstr>Times New Roman</vt:lpstr>
      <vt:lpstr>Wingdings</vt:lpstr>
      <vt:lpstr>Standard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L’étude de l’exemple du stress permet</vt:lpstr>
      <vt:lpstr>QUIZ !</vt:lpstr>
      <vt:lpstr>Réponses</vt:lpstr>
      <vt:lpstr>I. Le stress aigu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Connaissances sur le stress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chretienlaurence@yahoo.fr</dc:creator>
  <cp:lastModifiedBy>Rosalie MACEROT</cp:lastModifiedBy>
  <cp:revision>8</cp:revision>
  <dcterms:created xsi:type="dcterms:W3CDTF">2020-04-09T06:43:43Z</dcterms:created>
  <dcterms:modified xsi:type="dcterms:W3CDTF">2024-09-11T07:49:15Z</dcterms:modified>
</cp:coreProperties>
</file>