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8288000" cy="10287000"/>
  <p:notesSz cx="6858000" cy="9144000"/>
  <p:embeddedFontLst>
    <p:embeddedFont>
      <p:font typeface="Open Sans Bold" charset="1" panose="020B0806030504020204"/>
      <p:regular r:id="rId10"/>
    </p:embeddedFont>
    <p:embeddedFont>
      <p:font typeface="Open Sans" charset="1" panose="020B0606030504020204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656953" y="2645390"/>
            <a:ext cx="16602347" cy="7055998"/>
          </a:xfrm>
          <a:custGeom>
            <a:avLst/>
            <a:gdLst/>
            <a:ahLst/>
            <a:cxnLst/>
            <a:rect r="r" b="b" t="t" l="l"/>
            <a:pathLst>
              <a:path h="7055998" w="16602347">
                <a:moveTo>
                  <a:pt x="0" y="0"/>
                </a:moveTo>
                <a:lnTo>
                  <a:pt x="16602347" y="0"/>
                </a:lnTo>
                <a:lnTo>
                  <a:pt x="16602347" y="7055997"/>
                </a:lnTo>
                <a:lnTo>
                  <a:pt x="0" y="705599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0" y="334235"/>
            <a:ext cx="18288000" cy="26015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80"/>
              </a:lnSpc>
            </a:pPr>
            <a:r>
              <a:rPr lang="en-US" sz="37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Une épinoche à trois épines mâle attaque d’autres mâles qui empiètent sur son territoire de nidification.</a:t>
            </a:r>
          </a:p>
          <a:p>
            <a:pPr algn="ctr">
              <a:lnSpc>
                <a:spcPts val="5180"/>
              </a:lnSpc>
            </a:pPr>
            <a:r>
              <a:rPr lang="en-US" sz="37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Qu'est-ce qui déclenche ce comportement stéréotypé?</a:t>
            </a:r>
          </a:p>
          <a:p>
            <a:pPr algn="ctr">
              <a:lnSpc>
                <a:spcPts val="5180"/>
              </a:lnSpc>
            </a:pP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3417741" y="1947734"/>
            <a:ext cx="10365850" cy="27349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Hyp</a:t>
            </a:r>
            <a:r>
              <a:rPr lang="en-US" b="true" sz="51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othèse:</a:t>
            </a:r>
          </a:p>
          <a:p>
            <a:pPr algn="l" marL="1122679" indent="-561340" lvl="1">
              <a:lnSpc>
                <a:spcPts val="7279"/>
              </a:lnSpc>
              <a:buFont typeface="Arial"/>
              <a:buChar char="•"/>
            </a:pPr>
            <a:r>
              <a:rPr lang="en-US" b="true" sz="51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?</a:t>
            </a:r>
          </a:p>
          <a:p>
            <a:pPr algn="ctr">
              <a:lnSpc>
                <a:spcPts val="7279"/>
              </a:lnSpc>
            </a:p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5243933" y="3232778"/>
            <a:ext cx="10489550" cy="7054222"/>
          </a:xfrm>
          <a:custGeom>
            <a:avLst/>
            <a:gdLst/>
            <a:ahLst/>
            <a:cxnLst/>
            <a:rect r="r" b="b" t="t" l="l"/>
            <a:pathLst>
              <a:path h="7054222" w="10489550">
                <a:moveTo>
                  <a:pt x="0" y="0"/>
                </a:moveTo>
                <a:lnTo>
                  <a:pt x="10489550" y="0"/>
                </a:lnTo>
                <a:lnTo>
                  <a:pt x="10489550" y="7054222"/>
                </a:lnTo>
                <a:lnTo>
                  <a:pt x="0" y="705422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0">
            <a:off x="0" y="92753"/>
            <a:ext cx="18288000" cy="45732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180"/>
              </a:lnSpc>
            </a:pPr>
            <a:r>
              <a:rPr lang="en-US" sz="3700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Expérience:</a:t>
            </a:r>
          </a:p>
          <a:p>
            <a:pPr algn="ctr">
              <a:lnSpc>
                <a:spcPts val="5180"/>
              </a:lnSpc>
            </a:pPr>
          </a:p>
          <a:p>
            <a:pPr algn="l" marL="798838" indent="-399419" lvl="1">
              <a:lnSpc>
                <a:spcPts val="5180"/>
              </a:lnSpc>
              <a:buFont typeface="Arial"/>
              <a:buChar char="•"/>
            </a:pPr>
            <a:r>
              <a:rPr lang="en-US" sz="37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On fabrique différentes formes de p</a:t>
            </a:r>
            <a:r>
              <a:rPr lang="en-US" sz="37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oisson plus ou moins réaliste;</a:t>
            </a:r>
          </a:p>
          <a:p>
            <a:pPr algn="l" marL="798838" indent="-399419" lvl="1">
              <a:lnSpc>
                <a:spcPts val="5180"/>
              </a:lnSpc>
              <a:buFont typeface="Arial"/>
              <a:buChar char="•"/>
            </a:pPr>
            <a:r>
              <a:rPr lang="en-US" sz="37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La plus réaliste n'a pas de trace rouge en dessous;</a:t>
            </a:r>
          </a:p>
          <a:p>
            <a:pPr algn="l" marL="798838" indent="-399419" lvl="1">
              <a:lnSpc>
                <a:spcPts val="5180"/>
              </a:lnSpc>
              <a:buFont typeface="Arial"/>
              <a:buChar char="•"/>
            </a:pPr>
            <a:r>
              <a:rPr lang="en-US" sz="37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Les autres sont plus ou moins grossière mais ont toutes une trace rouge en partie basse.</a:t>
            </a:r>
          </a:p>
          <a:p>
            <a:pPr algn="ctr">
              <a:lnSpc>
                <a:spcPts val="5180"/>
              </a:lnSpc>
            </a:pP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0" y="618490"/>
            <a:ext cx="18288000" cy="788797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79"/>
              </a:lnSpc>
            </a:pPr>
            <a:r>
              <a:rPr lang="en-US" sz="5199" b="true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Résultats: </a:t>
            </a:r>
          </a:p>
          <a:p>
            <a:pPr algn="ctr">
              <a:lnSpc>
                <a:spcPts val="7279"/>
              </a:lnSpc>
            </a:pPr>
          </a:p>
          <a:p>
            <a:pPr algn="l" marL="798838" indent="-399419" lvl="1">
              <a:lnSpc>
                <a:spcPts val="5180"/>
              </a:lnSpc>
              <a:buFont typeface="Arial"/>
              <a:buChar char="•"/>
            </a:pPr>
            <a:r>
              <a:rPr lang="en-US" sz="37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Le leurre de forme réaliste ne provoque aucune réaction de la part de l’épin</a:t>
            </a:r>
            <a:r>
              <a:rPr lang="en-US" sz="37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oche à trois épines.</a:t>
            </a:r>
          </a:p>
          <a:p>
            <a:pPr algn="l" marL="798838" indent="-399419" lvl="1">
              <a:lnSpc>
                <a:spcPts val="5180"/>
              </a:lnSpc>
              <a:buFont typeface="Arial"/>
              <a:buChar char="•"/>
            </a:pPr>
            <a:r>
              <a:rPr lang="en-US" sz="37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Tous les autres leurres, qui sont plutôt difformes, mais qui portent du rouge dans leur partie inférieure, provoquent par contre de fortes réactions.</a:t>
            </a:r>
          </a:p>
          <a:p>
            <a:pPr algn="ctr">
              <a:lnSpc>
                <a:spcPts val="7279"/>
              </a:lnSpc>
            </a:pPr>
          </a:p>
          <a:p>
            <a:pPr algn="ctr">
              <a:lnSpc>
                <a:spcPts val="7279"/>
              </a:lnSpc>
            </a:pPr>
            <a:r>
              <a:rPr lang="en-US" b="true" sz="51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Votre hypothèse est-elle vérifiée? </a:t>
            </a:r>
          </a:p>
          <a:p>
            <a:pPr algn="ctr">
              <a:lnSpc>
                <a:spcPts val="7279"/>
              </a:lnSpc>
            </a:pPr>
            <a:r>
              <a:rPr lang="en-US" b="true" sz="5199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</a:p>
          <a:p>
            <a:pPr algn="ctr">
              <a:lnSpc>
                <a:spcPts val="5180"/>
              </a:lnSpc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DAGW3LtYE80</dc:identifier>
  <dcterms:modified xsi:type="dcterms:W3CDTF">2011-08-01T06:04:30Z</dcterms:modified>
  <cp:revision>1</cp:revision>
  <dc:title>Une épinoche à trois épines mâle attaque d’autres mâles qui empiètent sur son territoire de nidification. Qu'est-ce qui déclenche ce comportement stéréotypé?</dc:title>
</cp:coreProperties>
</file>