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commentAuthors.xml" ContentType="application/vnd.openxmlformats-officedocument.presentationml.commentAuthors+xml"/>
  <Override PartName="/ppt/slideLayouts/slideLayout9.xml" ContentType="application/vnd.openxmlformats-officedocument.presentationml.slideLayout+xml"/>
  <Override PartName="/ppt/comments/comment1.xml" ContentType="application/vnd.openxmlformats-officedocument.presentationml.comment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embedTrueTypeFonts="1" saveSubsetFonts="1">
  <p:sldMasterIdLst>
    <p:sldMasterId id="2147483648" r:id="rId1"/>
  </p:sldMasterIdLst>
  <p:sldIdLst>
    <p:sldId id="256" r:id="rId3"/>
  </p:sldIdLst>
  <p:sldSz cx="18288000" cy="10287000"/>
  <p:notesSz cx="18288000" cy="10287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n galant" initials="j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59" d="100"/>
          <a:sy n="59" d="100"/>
        </p:scale>
        <p:origin x="536" y="200"/>
      </p:cViewPr>
      <p:guideLst>
        <p:guide pos="216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Relationship Id="rId7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4-05-01T15:47:18Z" idx="1">
    <p:pos x="11510" y="6043"/>
    <p:text>je ne comprend pas ? </p:text>
    <p:extLst>
      <p:ext uri="{C676402C-5697-4E1C-873F-D02D1690AC5C}">
        <p15:threadingInfo xmlns:p15="http://schemas.microsoft.com/office/powerpoint/2012/main" timeZoneBias="-120"/>
      </p:ext>
      <p:ext uri="{19B8F6BF-5375-455C-9EA6-DF929625EA0E}">
        <p15:presenceInfo xmlns:p15="http://schemas.microsoft.com/office/powerpoint/2012/main" userId="teamlab_data:0;1;1;1;13;julien galant;2;1;0;3;20;2024-05-01T13:47:18Z;4;38;{00E500D6-00B5-4A45-AB60-003100E7004E};" providerId="AD"/>
      </p:ext>
    </p:extLst>
  </p:cm>
</p:cmLst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en-US"/>
              <a:t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far.org/facteurs-humains-en-situations-critiques/" TargetMode="External"/><Relationship Id="rId3" Type="http://schemas.openxmlformats.org/officeDocument/2006/relationships/hyperlink" Target="https://doi.org/10.1136/bmjqs-2011-000089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jpg"/><Relationship Id="rId9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oup 5"/>
          <p:cNvGrpSpPr/>
          <p:nvPr/>
        </p:nvGrpSpPr>
        <p:grpSpPr bwMode="auto">
          <a:xfrm>
            <a:off x="16877861" y="132509"/>
            <a:ext cx="1201541" cy="1201541"/>
            <a:chOff x="0" y="0"/>
            <a:chExt cx="812800" cy="8128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fill="norm" stroke="1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EFE"/>
            </a:solidFill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TextBox 7"/>
            <p:cNvSpPr txBox="1"/>
            <p:nvPr/>
          </p:nvSpPr>
          <p:spPr bwMode="auto">
            <a:xfrm>
              <a:off x="76200" y="114300"/>
              <a:ext cx="660400" cy="62230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  <a:defRPr/>
              </a:pPr>
              <a:endParaRPr/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15242" y="8080475"/>
            <a:ext cx="18288000" cy="232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2400" b="1">
                <a:solidFill>
                  <a:srgbClr val="FFFFFF"/>
                </a:solidFill>
              </a:rPr>
              <a:t>À</a:t>
            </a:r>
            <a:r>
              <a:rPr lang="en-US" sz="2400" b="1">
                <a:solidFill>
                  <a:srgbClr val="FFFFFF"/>
                </a:solidFill>
              </a:rPr>
              <a:t> RETENIR </a:t>
            </a:r>
            <a:r>
              <a:rPr lang="en-US" sz="2400">
                <a:solidFill>
                  <a:srgbClr val="FFFFFF"/>
                </a:solidFill>
              </a:rPr>
              <a:t>:</a:t>
            </a:r>
            <a:endParaRPr/>
          </a:p>
          <a:p>
            <a:pPr marL="342900" indent="-342900" algn="just">
              <a:buFontTx/>
              <a:buChar char="-"/>
              <a:defRPr/>
            </a:pPr>
            <a:r>
              <a:rPr lang="en-US" sz="2400">
                <a:solidFill>
                  <a:srgbClr val="FFFFFF"/>
                </a:solidFill>
              </a:rPr>
              <a:t>La confusion a déjà </a:t>
            </a:r>
            <a:r>
              <a:rPr lang="en-US" sz="2400">
                <a:solidFill>
                  <a:srgbClr val="FFFFFF"/>
                </a:solidFill>
              </a:rPr>
              <a:t>eu</a:t>
            </a:r>
            <a:r>
              <a:rPr lang="en-US" sz="2400">
                <a:solidFill>
                  <a:srgbClr val="FFFFFF"/>
                </a:solidFill>
              </a:rPr>
              <a:t> lieu dans </a:t>
            </a:r>
            <a:r>
              <a:rPr lang="en-US" sz="2400">
                <a:solidFill>
                  <a:srgbClr val="FFFFFF"/>
                </a:solidFill>
              </a:rPr>
              <a:t>d’autres</a:t>
            </a:r>
            <a:r>
              <a:rPr lang="en-US" sz="2400">
                <a:solidFill>
                  <a:srgbClr val="FFFFFF"/>
                </a:solidFill>
              </a:rPr>
              <a:t> services/unites </a:t>
            </a:r>
            <a:r>
              <a:rPr lang="en-US" sz="2400">
                <a:solidFill>
                  <a:schemeClr val="bg1"/>
                </a:solidFill>
              </a:rPr>
              <a:t>(</a:t>
            </a:r>
            <a:r>
              <a:rPr lang="en-US" sz="2400" b="1">
                <a:solidFill>
                  <a:schemeClr val="bg1"/>
                </a:solidFill>
              </a:rPr>
              <a:t>injection de </a:t>
            </a:r>
            <a:r>
              <a:rPr lang="fr-FR" sz="2400" b="1" cap="small">
                <a:solidFill>
                  <a:schemeClr val="bg1"/>
                </a:solidFill>
              </a:rPr>
              <a:t>Célocurine</a:t>
            </a:r>
            <a:r>
              <a:rPr lang="fr-FR" sz="2400" b="1">
                <a:solidFill>
                  <a:schemeClr val="bg1"/>
                </a:solidFill>
              </a:rPr>
              <a:t>® au lieu d’</a:t>
            </a:r>
            <a:r>
              <a:rPr lang="fr-FR" sz="2400" b="1">
                <a:solidFill>
                  <a:schemeClr val="bg1"/>
                </a:solidFill>
              </a:rPr>
              <a:t>Oxytocine</a:t>
            </a:r>
            <a:r>
              <a:rPr lang="fr-FR" sz="2400" b="1">
                <a:solidFill>
                  <a:schemeClr val="bg1"/>
                </a:solidFill>
              </a:rPr>
              <a:t> lors d’un accouchement ) </a:t>
            </a:r>
            <a:endParaRPr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fr-FR" sz="2400"/>
              <a:t>Une communication sécurisée et standardisée permet de limiter l’incidence des événements indésirables </a:t>
            </a:r>
            <a:r>
              <a:rPr lang="fr-FR"/>
              <a:t>: Recommandations de Pratiques Professionnelles. SFAR/Groupe FHS. (2022). </a:t>
            </a:r>
            <a:r>
              <a:rPr lang="fr-FR" i="1"/>
              <a:t>Facteurs humains en situations critiques</a:t>
            </a:r>
            <a:r>
              <a:rPr lang="fr-FR"/>
              <a:t>. </a:t>
            </a:r>
            <a:r>
              <a:rPr lang="fr-FR" u="sng">
                <a:hlinkClick r:id="rId2" tooltip="https://sfar.org/facteurs-humains-en-situations-critiques/"/>
              </a:rPr>
              <a:t>https://sfar.org/facteurs-humains-en-situations-critiques/</a:t>
            </a:r>
            <a:endParaRPr lang="fr-FR"/>
          </a:p>
          <a:p>
            <a:pPr marL="342900" indent="-342900" algn="just">
              <a:buFontTx/>
              <a:buChar char="-"/>
              <a:defRPr/>
            </a:pPr>
            <a:r>
              <a:rPr lang="en-US" sz="2400">
                <a:solidFill>
                  <a:srgbClr val="FFFFFF"/>
                </a:solidFill>
              </a:rPr>
              <a:t>De </a:t>
            </a:r>
            <a:r>
              <a:rPr lang="en-US" sz="2400">
                <a:solidFill>
                  <a:srgbClr val="FFFFFF"/>
                </a:solidFill>
              </a:rPr>
              <a:t>nombreuses</a:t>
            </a:r>
            <a:r>
              <a:rPr lang="en-US" sz="2400">
                <a:solidFill>
                  <a:srgbClr val="FFFFFF"/>
                </a:solidFill>
              </a:rPr>
              <a:t> études </a:t>
            </a:r>
            <a:r>
              <a:rPr lang="en-US" sz="2400">
                <a:solidFill>
                  <a:srgbClr val="FFFFFF"/>
                </a:solidFill>
              </a:rPr>
              <a:t>ont</a:t>
            </a:r>
            <a:r>
              <a:rPr lang="en-US" sz="2400">
                <a:solidFill>
                  <a:srgbClr val="FFFFFF"/>
                </a:solidFill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montré</a:t>
            </a:r>
            <a:r>
              <a:rPr lang="en-US" sz="2400">
                <a:solidFill>
                  <a:srgbClr val="FFFFFF"/>
                </a:solidFill>
              </a:rPr>
              <a:t>  que le </a:t>
            </a:r>
            <a:r>
              <a:rPr lang="en-US" sz="2400">
                <a:solidFill>
                  <a:srgbClr val="FFFFFF"/>
                </a:solidFill>
              </a:rPr>
              <a:t>contrôle</a:t>
            </a:r>
            <a:r>
              <a:rPr lang="en-US" sz="2400">
                <a:solidFill>
                  <a:srgbClr val="FFFFFF"/>
                </a:solidFill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croisé</a:t>
            </a:r>
            <a:r>
              <a:rPr lang="en-US" sz="2400">
                <a:solidFill>
                  <a:srgbClr val="FFFFFF"/>
                </a:solidFill>
              </a:rPr>
              <a:t> dans les </a:t>
            </a:r>
            <a:r>
              <a:rPr lang="en-US" sz="2400">
                <a:solidFill>
                  <a:srgbClr val="FFFFFF"/>
                </a:solidFill>
              </a:rPr>
              <a:t>soins</a:t>
            </a:r>
            <a:r>
              <a:rPr lang="en-US" sz="2400">
                <a:solidFill>
                  <a:srgbClr val="FFFFFF"/>
                </a:solidFill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réduisait</a:t>
            </a:r>
            <a:r>
              <a:rPr lang="en-US" sz="2400">
                <a:solidFill>
                  <a:srgbClr val="FFFFFF"/>
                </a:solidFill>
              </a:rPr>
              <a:t> le </a:t>
            </a:r>
            <a:r>
              <a:rPr lang="en-US" sz="2400">
                <a:solidFill>
                  <a:srgbClr val="FFFFFF"/>
                </a:solidFill>
              </a:rPr>
              <a:t>risque</a:t>
            </a:r>
            <a:r>
              <a:rPr lang="en-US" sz="2400">
                <a:solidFill>
                  <a:srgbClr val="FFFFFF"/>
                </a:solidFill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d’erreurs</a:t>
            </a:r>
            <a:r>
              <a:rPr lang="en-US" sz="2400">
                <a:solidFill>
                  <a:srgbClr val="FFFFFF"/>
                </a:solidFill>
              </a:rPr>
              <a:t> : </a:t>
            </a:r>
            <a:r>
              <a:rPr lang="en-US">
                <a:solidFill>
                  <a:srgbClr val="FFFFFF"/>
                </a:solidFill>
              </a:rPr>
              <a:t>Westbrook, J. et </a:t>
            </a:r>
            <a:r>
              <a:rPr lang="en-US" i="1">
                <a:solidFill>
                  <a:srgbClr val="FFFFFF"/>
                </a:solidFill>
              </a:rPr>
              <a:t>al, </a:t>
            </a:r>
            <a:r>
              <a:rPr lang="en-US">
                <a:solidFill>
                  <a:srgbClr val="FFFFFF"/>
                </a:solidFill>
              </a:rPr>
              <a:t>BMJ Qual. </a:t>
            </a:r>
            <a:r>
              <a:rPr lang="en-US">
                <a:solidFill>
                  <a:srgbClr val="FFFFFF"/>
                </a:solidFill>
              </a:rPr>
              <a:t>Saf</a:t>
            </a:r>
            <a:r>
              <a:rPr lang="en-US">
                <a:solidFill>
                  <a:srgbClr val="FFFFFF"/>
                </a:solidFill>
              </a:rPr>
              <a:t>., 2011 dec. : </a:t>
            </a:r>
            <a:r>
              <a:rPr lang="en-US" u="sng">
                <a:solidFill>
                  <a:srgbClr val="FFFFFF"/>
                </a:solidFill>
                <a:hlinkClick r:id="rId3" tooltip="https://doi.org/10.1136/bmjqs-2011-000089"/>
              </a:rPr>
              <a:t>https://doi.org/10.1136/bmjqs-2011-000089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" y="9405"/>
            <a:ext cx="18287998" cy="1714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99"/>
              </a:lnSpc>
              <a:defRPr/>
            </a:pPr>
            <a:r>
              <a:rPr lang="en-US" sz="3200" b="1" i="1">
                <a:solidFill>
                  <a:srgbClr val="FAFEFE"/>
                </a:solidFill>
              </a:rPr>
              <a:t>Oxyto</a:t>
            </a:r>
            <a:r>
              <a:rPr lang="en-US" sz="3200" b="1" cap="small">
                <a:solidFill>
                  <a:srgbClr val="FAFEFE"/>
                </a:solidFill>
              </a:rPr>
              <a:t>-Célo</a:t>
            </a:r>
            <a:r>
              <a:rPr lang="en-US" sz="3200" b="1">
                <a:solidFill>
                  <a:srgbClr val="FAFEFE"/>
                </a:solidFill>
              </a:rPr>
              <a:t> : Attention </a:t>
            </a:r>
            <a:r>
              <a:rPr lang="en-US" sz="3200" b="1">
                <a:solidFill>
                  <a:srgbClr val="FAFEFE"/>
                </a:solidFill>
              </a:rPr>
              <a:t>à</a:t>
            </a:r>
            <a:r>
              <a:rPr lang="en-US" sz="3200" b="1">
                <a:solidFill>
                  <a:srgbClr val="FAFEFE"/>
                </a:solidFill>
              </a:rPr>
              <a:t> la confusion !</a:t>
            </a:r>
            <a:endParaRPr/>
          </a:p>
        </p:txBody>
      </p:sp>
      <p:grpSp>
        <p:nvGrpSpPr>
          <p:cNvPr id="18" name="Groupe 17"/>
          <p:cNvGrpSpPr/>
          <p:nvPr/>
        </p:nvGrpSpPr>
        <p:grpSpPr bwMode="auto">
          <a:xfrm>
            <a:off x="16973309" y="206615"/>
            <a:ext cx="1201541" cy="1201541"/>
            <a:chOff x="16288673" y="68516"/>
            <a:chExt cx="1945885" cy="1945885"/>
          </a:xfrm>
        </p:grpSpPr>
        <p:grpSp>
          <p:nvGrpSpPr>
            <p:cNvPr id="19" name="Group 5"/>
            <p:cNvGrpSpPr/>
            <p:nvPr/>
          </p:nvGrpSpPr>
          <p:grpSpPr bwMode="auto">
            <a:xfrm>
              <a:off x="16288673" y="68516"/>
              <a:ext cx="1945885" cy="1945885"/>
              <a:chOff x="0" y="0"/>
              <a:chExt cx="812800" cy="812800"/>
            </a:xfrm>
          </p:grpSpPr>
          <p:sp>
            <p:nvSpPr>
              <p:cNvPr id="21" name="Freeform 6"/>
              <p:cNvSpPr/>
              <p:nvPr/>
            </p:nvSpPr>
            <p:spPr bwMode="auto"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fill="norm" stroke="1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FEFE"/>
              </a:solidFill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TextBox 7"/>
              <p:cNvSpPr txBox="1"/>
              <p:nvPr/>
            </p:nvSpPr>
            <p:spPr bwMode="auto">
              <a:xfrm>
                <a:off x="76200" y="114300"/>
                <a:ext cx="660400" cy="62230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  <a:defRPr/>
                </a:pPr>
                <a:endParaRPr/>
              </a:p>
            </p:txBody>
          </p:sp>
        </p:grpSp>
        <p:sp>
          <p:nvSpPr>
            <p:cNvPr id="20" name="Freeform 8"/>
            <p:cNvSpPr/>
            <p:nvPr/>
          </p:nvSpPr>
          <p:spPr bwMode="auto">
            <a:xfrm>
              <a:off x="16378574" y="160696"/>
              <a:ext cx="1787195" cy="1787195"/>
            </a:xfrm>
            <a:custGeom>
              <a:avLst/>
              <a:gdLst/>
              <a:ahLst/>
              <a:cxnLst/>
              <a:rect l="l" t="t" r="r" b="b"/>
              <a:pathLst>
                <a:path w="1787195" h="1787195" fill="norm" stroke="1" extrusionOk="0">
                  <a:moveTo>
                    <a:pt x="0" y="0"/>
                  </a:moveTo>
                  <a:lnTo>
                    <a:pt x="1787194" y="0"/>
                  </a:lnTo>
                  <a:lnTo>
                    <a:pt x="1787194" y="1787194"/>
                  </a:lnTo>
                  <a:lnTo>
                    <a:pt x="0" y="1787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/>
            </a:blipFill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3" name="ZoneTexte 22"/>
          <p:cNvSpPr txBox="1"/>
          <p:nvPr/>
        </p:nvSpPr>
        <p:spPr bwMode="auto">
          <a:xfrm>
            <a:off x="113149" y="1181099"/>
            <a:ext cx="130070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FFFF"/>
                </a:solidFill>
              </a:rPr>
              <a:t>MOTS-CLEFS : </a:t>
            </a:r>
            <a:r>
              <a:rPr lang="en-US" sz="2800">
                <a:solidFill>
                  <a:srgbClr val="FFFFFF"/>
                </a:solidFill>
              </a:rPr>
              <a:t>erreur</a:t>
            </a:r>
            <a:r>
              <a:rPr lang="en-US" sz="280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médicamenteuse</a:t>
            </a:r>
            <a:r>
              <a:rPr lang="en-US" sz="2800">
                <a:solidFill>
                  <a:srgbClr val="FFFFFF"/>
                </a:solidFill>
              </a:rPr>
              <a:t>;  cross-checking, </a:t>
            </a:r>
            <a:r>
              <a:rPr lang="en-US" sz="2800">
                <a:solidFill>
                  <a:srgbClr val="FFFFFF"/>
                </a:solidFill>
              </a:rPr>
              <a:t>contrôle</a:t>
            </a:r>
            <a:r>
              <a:rPr lang="en-US" sz="280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croisé</a:t>
            </a:r>
            <a:r>
              <a:rPr lang="en-US" sz="2800">
                <a:solidFill>
                  <a:srgbClr val="FFFFFF"/>
                </a:solidFill>
              </a:rPr>
              <a:t>, </a:t>
            </a:r>
            <a:r>
              <a:rPr lang="en-US" sz="2800">
                <a:solidFill>
                  <a:srgbClr val="FFFFFF"/>
                </a:solidFill>
              </a:rPr>
              <a:t>facteur</a:t>
            </a:r>
            <a:r>
              <a:rPr lang="en-US" sz="2800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humain</a:t>
            </a:r>
            <a:r>
              <a:rPr lang="en-US" sz="2800">
                <a:solidFill>
                  <a:srgbClr val="FFFFFF"/>
                </a:solidFill>
              </a:rPr>
              <a:t> </a:t>
            </a:r>
            <a:endParaRPr lang="en-US" sz="2800">
              <a:solidFill>
                <a:srgbClr val="FFFFFF"/>
              </a:solidFill>
              <a:highlight>
                <a:srgbClr val="FFFF00"/>
              </a:highlight>
            </a:endParaRPr>
          </a:p>
          <a:p>
            <a:pPr>
              <a:defRPr/>
            </a:pPr>
            <a:endParaRPr lang="fr-FR"/>
          </a:p>
        </p:txBody>
      </p:sp>
      <p:sp>
        <p:nvSpPr>
          <p:cNvPr id="24" name="ZoneTexte 23"/>
          <p:cNvSpPr txBox="1"/>
          <p:nvPr/>
        </p:nvSpPr>
        <p:spPr bwMode="auto">
          <a:xfrm>
            <a:off x="155625" y="157729"/>
            <a:ext cx="2399491" cy="7928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AFEFE"/>
                </a:solidFill>
              </a:rPr>
              <a:t>PERPH N°</a:t>
            </a:r>
            <a:r>
              <a:rPr lang="en-US" sz="2800">
                <a:solidFill>
                  <a:srgbClr val="FAFEFE"/>
                </a:solidFill>
              </a:rPr>
              <a:t>05-24</a:t>
            </a:r>
            <a:endParaRPr/>
          </a:p>
          <a:p>
            <a:pPr>
              <a:defRPr/>
            </a:pPr>
            <a:endParaRPr lang="fr-FR"/>
          </a:p>
        </p:txBody>
      </p:sp>
      <p:grpSp>
        <p:nvGrpSpPr>
          <p:cNvPr id="28" name="Groupe 27"/>
          <p:cNvGrpSpPr/>
          <p:nvPr/>
        </p:nvGrpSpPr>
        <p:grpSpPr bwMode="auto">
          <a:xfrm>
            <a:off x="406895" y="1866900"/>
            <a:ext cx="17474208" cy="2926367"/>
            <a:chOff x="492549" y="1812351"/>
            <a:chExt cx="17474208" cy="2926367"/>
          </a:xfrm>
        </p:grpSpPr>
        <p:sp>
          <p:nvSpPr>
            <p:cNvPr id="13" name="Rectangle : coins arrondis 12"/>
            <p:cNvSpPr/>
            <p:nvPr/>
          </p:nvSpPr>
          <p:spPr bwMode="auto">
            <a:xfrm>
              <a:off x="492549" y="1812351"/>
              <a:ext cx="17474208" cy="2926367"/>
            </a:xfrm>
            <a:prstGeom prst="roundRect">
              <a:avLst>
                <a:gd name="adj" fmla="val 16667"/>
              </a:avLst>
            </a:prstGeom>
            <a:ln w="762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ts val="2699"/>
                </a:lnSpc>
                <a:defRPr/>
              </a:pPr>
              <a:endParaRPr lang="en-US" sz="2400">
                <a:solidFill>
                  <a:srgbClr val="004AAD"/>
                </a:solidFill>
              </a:endParaRPr>
            </a:p>
            <a:p>
              <a:pPr algn="ctr">
                <a:defRPr/>
              </a:pPr>
              <a:r>
                <a:rPr lang="fr-FR">
                  <a:solidFill>
                    <a:srgbClr val="002060"/>
                  </a:solidFill>
                </a:rPr>
                <a:t>Deux situations distinctes : </a:t>
              </a:r>
              <a:endParaRPr/>
            </a:p>
            <a:p>
              <a:pPr algn="ctr">
                <a:defRPr/>
              </a:pPr>
              <a:r>
                <a:rPr lang="fr-FR" b="1">
                  <a:solidFill>
                    <a:srgbClr val="002060"/>
                  </a:solidFill>
                </a:rPr>
                <a:t>1 : </a:t>
              </a:r>
              <a:r>
                <a:rPr lang="fr-FR">
                  <a:solidFill>
                    <a:srgbClr val="002060"/>
                  </a:solidFill>
                </a:rPr>
                <a:t>Séquence d’IOT dans un VSAV pour patiente critique au niveau ventilatoire (SpO</a:t>
              </a:r>
              <a:r>
                <a:rPr lang="fr-FR" baseline="-25000">
                  <a:solidFill>
                    <a:srgbClr val="002060"/>
                  </a:solidFill>
                </a:rPr>
                <a:t>2</a:t>
              </a:r>
              <a:r>
                <a:rPr lang="fr-FR">
                  <a:solidFill>
                    <a:srgbClr val="002060"/>
                  </a:solidFill>
                </a:rPr>
                <a:t> : 60 %). Le matériel et les thérapeutiques sont sortis dans l’AR par le conducteur pendant que l’ IDE perfuse. L’IDE rejoint l’AR et s’aperçoit de la confusion entre deux ampoules : l’</a:t>
              </a:r>
              <a:r>
                <a:rPr lang="fr-FR" i="1">
                  <a:solidFill>
                    <a:srgbClr val="002060"/>
                  </a:solidFill>
                </a:rPr>
                <a:t>Oxytocine</a:t>
              </a:r>
              <a:r>
                <a:rPr lang="fr-FR" i="1">
                  <a:solidFill>
                    <a:srgbClr val="002060"/>
                  </a:solidFill>
                </a:rPr>
                <a:t> </a:t>
              </a:r>
              <a:r>
                <a:rPr lang="fr-FR">
                  <a:solidFill>
                    <a:srgbClr val="002060"/>
                  </a:solidFill>
                </a:rPr>
                <a:t>était préparé au au lieu de </a:t>
              </a:r>
              <a:r>
                <a:rPr lang="fr-FR" i="1">
                  <a:solidFill>
                    <a:srgbClr val="002060"/>
                  </a:solidFill>
                </a:rPr>
                <a:t>Succinylcholine</a:t>
              </a:r>
              <a:r>
                <a:rPr lang="fr-FR">
                  <a:solidFill>
                    <a:srgbClr val="002060"/>
                  </a:solidFill>
                </a:rPr>
                <a:t>). </a:t>
              </a:r>
              <a:endParaRPr/>
            </a:p>
            <a:p>
              <a:pPr algn="ctr">
                <a:defRPr/>
              </a:pPr>
              <a:r>
                <a:rPr lang="fr-FR">
                  <a:solidFill>
                    <a:srgbClr val="002060"/>
                  </a:solidFill>
                </a:rPr>
                <a:t>-------------------------------------------------------------------------------</a:t>
              </a:r>
              <a:endParaRPr/>
            </a:p>
            <a:p>
              <a:pPr algn="ctr">
                <a:defRPr/>
              </a:pPr>
              <a:r>
                <a:rPr lang="fr-FR" b="1">
                  <a:solidFill>
                    <a:srgbClr val="002060"/>
                  </a:solidFill>
                </a:rPr>
                <a:t>2 : </a:t>
              </a:r>
              <a:r>
                <a:rPr lang="fr-FR">
                  <a:solidFill>
                    <a:srgbClr val="002060"/>
                  </a:solidFill>
                </a:rPr>
                <a:t>Lors d’une garde AR avec une stagiaire. Départ de nuit pour femme en couche. Accouchement à domicile puis prescription orale de 5 UI d’</a:t>
              </a:r>
              <a:r>
                <a:rPr lang="fr-FR" i="1">
                  <a:solidFill>
                    <a:srgbClr val="002060"/>
                  </a:solidFill>
                </a:rPr>
                <a:t>Oxytocine</a:t>
              </a:r>
              <a:r>
                <a:rPr lang="fr-FR">
                  <a:solidFill>
                    <a:srgbClr val="002060"/>
                  </a:solidFill>
                </a:rPr>
                <a:t>. La stagiaire s’apprête à appliquer la prescription; sort une ampoule. L’IDE  effectue un contrôle : : Il s’agissait de </a:t>
              </a:r>
              <a:r>
                <a:rPr lang="fr-FR" cap="small">
                  <a:solidFill>
                    <a:srgbClr val="002060"/>
                  </a:solidFill>
                </a:rPr>
                <a:t>Célocurine</a:t>
              </a:r>
              <a:r>
                <a:rPr lang="fr-FR">
                  <a:solidFill>
                    <a:srgbClr val="002060"/>
                  </a:solidFill>
                </a:rPr>
                <a:t>®.</a:t>
              </a:r>
              <a:endParaRPr/>
            </a:p>
            <a:p>
              <a:pPr algn="ctr">
                <a:defRPr/>
              </a:pPr>
              <a:endParaRPr lang="fr-FR">
                <a:solidFill>
                  <a:srgbClr val="002060"/>
                </a:solidFill>
              </a:endParaRPr>
            </a:p>
            <a:p>
              <a:pPr algn="ctr">
                <a:defRPr/>
              </a:pPr>
              <a:r>
                <a:rPr lang="fr-FR" sz="2400" b="1">
                  <a:solidFill>
                    <a:srgbClr val="002060"/>
                  </a:solidFill>
                </a:rPr>
                <a:t>=&gt; Dans ces deux situations , une erreur médicale a été évité par contrôle croisé ( cross-check ).</a:t>
              </a:r>
              <a:endParaRPr sz="2400" b="1"/>
            </a:p>
          </p:txBody>
        </p:sp>
        <p:sp>
          <p:nvSpPr>
            <p:cNvPr id="25" name="ZoneTexte 24"/>
            <p:cNvSpPr txBox="1"/>
            <p:nvPr/>
          </p:nvSpPr>
          <p:spPr bwMode="auto">
            <a:xfrm>
              <a:off x="7093667" y="1839313"/>
              <a:ext cx="4522328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004AAD"/>
                  </a:solidFill>
                </a:rPr>
                <a:t>SITUATION OPÉRATIONNELLE</a:t>
              </a:r>
              <a:endParaRPr/>
            </a:p>
            <a:p>
              <a:pPr>
                <a:defRPr/>
              </a:pPr>
              <a:endParaRPr lang="fr-FR"/>
            </a:p>
          </p:txBody>
        </p:sp>
        <p:sp>
          <p:nvSpPr>
            <p:cNvPr id="26" name="Freeform 29"/>
            <p:cNvSpPr/>
            <p:nvPr/>
          </p:nvSpPr>
          <p:spPr bwMode="auto">
            <a:xfrm>
              <a:off x="6282468" y="1888551"/>
              <a:ext cx="639272" cy="361988"/>
            </a:xfrm>
            <a:custGeom>
              <a:avLst/>
              <a:gdLst/>
              <a:ahLst/>
              <a:cxnLst/>
              <a:rect l="l" t="t" r="r" b="b"/>
              <a:pathLst>
                <a:path w="639272" h="361988" fill="norm" stroke="1" extrusionOk="0">
                  <a:moveTo>
                    <a:pt x="0" y="0"/>
                  </a:moveTo>
                  <a:lnTo>
                    <a:pt x="639272" y="0"/>
                  </a:lnTo>
                  <a:lnTo>
                    <a:pt x="639272" y="361987"/>
                  </a:lnTo>
                  <a:lnTo>
                    <a:pt x="0" y="361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/>
            </a:blipFill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7" name="Freeform 29"/>
            <p:cNvSpPr/>
            <p:nvPr/>
          </p:nvSpPr>
          <p:spPr bwMode="auto">
            <a:xfrm>
              <a:off x="11746859" y="1888551"/>
              <a:ext cx="639272" cy="361988"/>
            </a:xfrm>
            <a:custGeom>
              <a:avLst/>
              <a:gdLst/>
              <a:ahLst/>
              <a:cxnLst/>
              <a:rect l="l" t="t" r="r" b="b"/>
              <a:pathLst>
                <a:path w="639272" h="361988" fill="norm" stroke="1" extrusionOk="0">
                  <a:moveTo>
                    <a:pt x="0" y="0"/>
                  </a:moveTo>
                  <a:lnTo>
                    <a:pt x="639272" y="0"/>
                  </a:lnTo>
                  <a:lnTo>
                    <a:pt x="639272" y="361987"/>
                  </a:lnTo>
                  <a:lnTo>
                    <a:pt x="0" y="361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/>
            </a:blipFill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39" name="Groupe 38"/>
          <p:cNvGrpSpPr/>
          <p:nvPr/>
        </p:nvGrpSpPr>
        <p:grpSpPr bwMode="auto">
          <a:xfrm>
            <a:off x="441530" y="5105921"/>
            <a:ext cx="8422851" cy="2700000"/>
            <a:chOff x="441530" y="5075052"/>
            <a:chExt cx="8422851" cy="3200400"/>
          </a:xfrm>
        </p:grpSpPr>
        <p:sp>
          <p:nvSpPr>
            <p:cNvPr id="14" name="Rectangle : coins arrondis 13"/>
            <p:cNvSpPr/>
            <p:nvPr/>
          </p:nvSpPr>
          <p:spPr bwMode="auto">
            <a:xfrm>
              <a:off x="441530" y="5075052"/>
              <a:ext cx="8422851" cy="3200400"/>
            </a:xfrm>
            <a:prstGeom prst="roundRect">
              <a:avLst>
                <a:gd name="adj" fmla="val 16667"/>
              </a:avLst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buFont typeface="Arial"/>
                <a:buChar char="•"/>
                <a:defRPr/>
              </a:pPr>
              <a:endParaRPr lang="en-US" sz="2400">
                <a:solidFill>
                  <a:srgbClr val="1F5D97"/>
                </a:solidFill>
              </a:endParaRPr>
            </a:p>
            <a:p>
              <a:pPr marL="457200" indent="-457200">
                <a:buFont typeface="Arial"/>
                <a:buChar char="•"/>
                <a:defRPr/>
              </a:pPr>
              <a:endParaRPr lang="en-US" sz="2400">
                <a:solidFill>
                  <a:srgbClr val="1F5D97"/>
                </a:solidFill>
              </a:endParaRPr>
            </a:p>
            <a:p>
              <a:pPr marL="457200" indent="-457200">
                <a:buFont typeface="Arial"/>
                <a:buChar char="•"/>
                <a:defRPr/>
              </a:pPr>
              <a:r>
                <a:rPr lang="en-US" sz="2400">
                  <a:solidFill>
                    <a:srgbClr val="1F5D97"/>
                  </a:solidFill>
                </a:rPr>
                <a:t>Format des ampoules </a:t>
              </a:r>
              <a:r>
                <a:rPr lang="en-US" sz="2400">
                  <a:solidFill>
                    <a:srgbClr val="1F5D97"/>
                  </a:solidFill>
                </a:rPr>
                <a:t>similaire</a:t>
              </a:r>
              <a:r>
                <a:rPr lang="en-US" sz="2400">
                  <a:solidFill>
                    <a:srgbClr val="1F5D97"/>
                  </a:solidFill>
                </a:rPr>
                <a:t>.</a:t>
              </a:r>
              <a:endParaRPr sz="2400"/>
            </a:p>
            <a:p>
              <a:pPr marL="457200" indent="-457200">
                <a:buFont typeface="Arial"/>
                <a:buChar char="•"/>
                <a:defRPr/>
              </a:pPr>
              <a:r>
                <a:rPr lang="en-US" sz="2400">
                  <a:solidFill>
                    <a:srgbClr val="1F5D97"/>
                  </a:solidFill>
                </a:rPr>
                <a:t>Stockage et </a:t>
              </a:r>
              <a:r>
                <a:rPr lang="en-US" sz="2400">
                  <a:solidFill>
                    <a:srgbClr val="1F5D97"/>
                  </a:solidFill>
                </a:rPr>
                <a:t>conditionnement</a:t>
              </a:r>
              <a:r>
                <a:rPr lang="en-US" sz="2400">
                  <a:solidFill>
                    <a:srgbClr val="1F5D97"/>
                  </a:solidFill>
                </a:rPr>
                <a:t> au </a:t>
              </a:r>
              <a:r>
                <a:rPr lang="en-US" sz="2400">
                  <a:solidFill>
                    <a:srgbClr val="1F5D97"/>
                  </a:solidFill>
                </a:rPr>
                <a:t>même</a:t>
              </a:r>
              <a:r>
                <a:rPr lang="en-US" sz="2400">
                  <a:solidFill>
                    <a:srgbClr val="1F5D97"/>
                  </a:solidFill>
                </a:rPr>
                <a:t> </a:t>
              </a:r>
              <a:r>
                <a:rPr lang="en-US" sz="2400">
                  <a:solidFill>
                    <a:srgbClr val="1F5D97"/>
                  </a:solidFill>
                </a:rPr>
                <a:t>endroit</a:t>
              </a:r>
              <a:r>
                <a:rPr lang="en-US" sz="2400">
                  <a:solidFill>
                    <a:srgbClr val="1F5D97"/>
                  </a:solidFill>
                </a:rPr>
                <a:t> (“rack” </a:t>
              </a:r>
              <a:r>
                <a:rPr lang="en-US" sz="2400">
                  <a:solidFill>
                    <a:srgbClr val="1F5D97"/>
                  </a:solidFill>
                </a:rPr>
                <a:t>à</a:t>
              </a:r>
              <a:r>
                <a:rPr lang="en-US" sz="2400">
                  <a:solidFill>
                    <a:srgbClr val="1F5D97"/>
                  </a:solidFill>
                </a:rPr>
                <a:t> ampoules dans le </a:t>
              </a:r>
              <a:r>
                <a:rPr lang="en-US" sz="2400">
                  <a:solidFill>
                    <a:srgbClr val="1F5D97"/>
                  </a:solidFill>
                </a:rPr>
                <a:t>frigo</a:t>
              </a:r>
              <a:r>
                <a:rPr lang="en-US" sz="2400">
                  <a:solidFill>
                    <a:srgbClr val="1F5D97"/>
                  </a:solidFill>
                </a:rPr>
                <a:t>).</a:t>
              </a:r>
              <a:endParaRPr/>
            </a:p>
            <a:p>
              <a:pPr marL="457200" indent="-457200">
                <a:buFont typeface="Arial"/>
                <a:buChar char="•"/>
                <a:defRPr/>
              </a:pPr>
              <a:r>
                <a:rPr lang="en-US" sz="2400">
                  <a:solidFill>
                    <a:srgbClr val="1F5D97"/>
                  </a:solidFill>
                </a:rPr>
                <a:t>Personne</a:t>
              </a:r>
              <a:r>
                <a:rPr lang="en-US" sz="2400">
                  <a:solidFill>
                    <a:srgbClr val="1F5D97"/>
                  </a:solidFill>
                </a:rPr>
                <a:t> </a:t>
              </a:r>
              <a:r>
                <a:rPr lang="en-US" sz="2400">
                  <a:solidFill>
                    <a:srgbClr val="1F5D97"/>
                  </a:solidFill>
                </a:rPr>
                <a:t>n’est</a:t>
              </a:r>
              <a:r>
                <a:rPr lang="en-US" sz="2400">
                  <a:solidFill>
                    <a:srgbClr val="1F5D97"/>
                  </a:solidFill>
                </a:rPr>
                <a:t> </a:t>
              </a:r>
              <a:r>
                <a:rPr lang="en-US" sz="2400">
                  <a:solidFill>
                    <a:srgbClr val="1F5D97"/>
                  </a:solidFill>
                </a:rPr>
                <a:t>infaillible</a:t>
              </a:r>
              <a:r>
                <a:rPr lang="en-US" sz="2400">
                  <a:solidFill>
                    <a:srgbClr val="1F5D97"/>
                  </a:solidFill>
                </a:rPr>
                <a:t>. ( Milieu de </a:t>
              </a:r>
              <a:r>
                <a:rPr lang="en-US" sz="2400">
                  <a:solidFill>
                    <a:srgbClr val="1F5D97"/>
                  </a:solidFill>
                </a:rPr>
                <a:t>nuit</a:t>
              </a:r>
              <a:r>
                <a:rPr lang="en-US" sz="2400">
                  <a:solidFill>
                    <a:srgbClr val="1F5D97"/>
                  </a:solidFill>
                </a:rPr>
                <a:t>,  situation </a:t>
              </a:r>
              <a:r>
                <a:rPr lang="en-US" sz="2400">
                  <a:solidFill>
                    <a:srgbClr val="1F5D97"/>
                  </a:solidFill>
                </a:rPr>
                <a:t>aigüe</a:t>
              </a:r>
              <a:r>
                <a:rPr lang="en-US" sz="2400">
                  <a:solidFill>
                    <a:srgbClr val="1F5D97"/>
                  </a:solidFill>
                </a:rPr>
                <a:t> etc ..) </a:t>
              </a:r>
              <a:endParaRPr/>
            </a:p>
            <a:p>
              <a:pPr algn="ctr">
                <a:defRPr/>
              </a:pPr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 bwMode="auto">
            <a:xfrm>
              <a:off x="2434158" y="5099477"/>
              <a:ext cx="4458919" cy="800219"/>
              <a:chOff x="2399522" y="4973011"/>
              <a:chExt cx="4458919" cy="800219"/>
            </a:xfrm>
          </p:grpSpPr>
          <p:sp>
            <p:nvSpPr>
              <p:cNvPr id="29" name="ZoneTexte 28"/>
              <p:cNvSpPr txBox="1"/>
              <p:nvPr/>
            </p:nvSpPr>
            <p:spPr bwMode="auto">
              <a:xfrm>
                <a:off x="3213923" y="4973011"/>
                <a:ext cx="2971800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2800" b="1">
                    <a:solidFill>
                      <a:srgbClr val="1F5D97"/>
                    </a:solidFill>
                  </a:rPr>
                  <a:t>PROBLÉMATIQUES</a:t>
                </a:r>
                <a:endParaRPr lang="fr-FR" sz="2800"/>
              </a:p>
              <a:p>
                <a:pPr>
                  <a:defRPr/>
                </a:pPr>
                <a:endParaRPr lang="fr-FR" b="1"/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2399522" y="4993130"/>
                <a:ext cx="684000" cy="662400"/>
              </a:xfrm>
              <a:custGeom>
                <a:avLst/>
                <a:gdLst/>
                <a:ahLst/>
                <a:cxnLst/>
                <a:rect l="l" t="t" r="r" b="b"/>
                <a:pathLst>
                  <a:path w="797064" h="714459" fill="norm" stroke="1" extrusionOk="0">
                    <a:moveTo>
                      <a:pt x="0" y="0"/>
                    </a:moveTo>
                    <a:lnTo>
                      <a:pt x="797063" y="0"/>
                    </a:lnTo>
                    <a:lnTo>
                      <a:pt x="797063" y="714459"/>
                    </a:lnTo>
                    <a:lnTo>
                      <a:pt x="0" y="71445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/>
              </a:blipFill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31"/>
              <p:cNvSpPr/>
              <p:nvPr/>
            </p:nvSpPr>
            <p:spPr bwMode="auto">
              <a:xfrm flipH="1">
                <a:off x="6173773" y="4980898"/>
                <a:ext cx="684668" cy="661041"/>
              </a:xfrm>
              <a:custGeom>
                <a:avLst/>
                <a:gdLst/>
                <a:ahLst/>
                <a:cxnLst/>
                <a:rect l="l" t="t" r="r" b="b"/>
                <a:pathLst>
                  <a:path w="797064" h="714459" fill="norm" stroke="1" extrusionOk="0">
                    <a:moveTo>
                      <a:pt x="0" y="0"/>
                    </a:moveTo>
                    <a:lnTo>
                      <a:pt x="797063" y="0"/>
                    </a:lnTo>
                    <a:lnTo>
                      <a:pt x="797063" y="714459"/>
                    </a:lnTo>
                    <a:lnTo>
                      <a:pt x="0" y="71445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/>
              </a:blipFill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grpSp>
        <p:nvGrpSpPr>
          <p:cNvPr id="40" name="Groupe 39"/>
          <p:cNvGrpSpPr/>
          <p:nvPr/>
        </p:nvGrpSpPr>
        <p:grpSpPr bwMode="auto">
          <a:xfrm>
            <a:off x="9485962" y="5133181"/>
            <a:ext cx="8395141" cy="2700000"/>
            <a:chOff x="9423620" y="5159295"/>
            <a:chExt cx="8395141" cy="3166662"/>
          </a:xfrm>
        </p:grpSpPr>
        <p:sp>
          <p:nvSpPr>
            <p:cNvPr id="15" name="Rectangle : coins arrondis 14"/>
            <p:cNvSpPr/>
            <p:nvPr/>
          </p:nvSpPr>
          <p:spPr bwMode="auto">
            <a:xfrm>
              <a:off x="9423620" y="5159295"/>
              <a:ext cx="8395141" cy="31666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endParaRPr lang="en-US" sz="1800">
                <a:solidFill>
                  <a:srgbClr val="199CDE"/>
                </a:solidFill>
                <a:latin typeface="Chau Philomene Bold"/>
              </a:endParaRPr>
            </a:p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endParaRPr lang="en-US">
                <a:solidFill>
                  <a:srgbClr val="199CDE"/>
                </a:solidFill>
              </a:endParaRPr>
            </a:p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r>
                <a:rPr lang="en-US" sz="2400">
                  <a:solidFill>
                    <a:srgbClr val="199CDE"/>
                  </a:solidFill>
                </a:rPr>
                <a:t>Parler</a:t>
              </a:r>
              <a:r>
                <a:rPr lang="en-US" sz="2400">
                  <a:solidFill>
                    <a:srgbClr val="199CDE"/>
                  </a:solidFill>
                </a:rPr>
                <a:t> </a:t>
              </a:r>
              <a:r>
                <a:rPr lang="en-US" sz="2400">
                  <a:solidFill>
                    <a:srgbClr val="199CDE"/>
                  </a:solidFill>
                </a:rPr>
                <a:t>en</a:t>
              </a:r>
              <a:r>
                <a:rPr lang="en-US" sz="2400">
                  <a:solidFill>
                    <a:srgbClr val="199CDE"/>
                  </a:solidFill>
                </a:rPr>
                <a:t> DCI.</a:t>
              </a:r>
              <a:endParaRPr/>
            </a:p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r>
                <a:rPr lang="en-US" sz="2400" i="1">
                  <a:solidFill>
                    <a:srgbClr val="199CDE"/>
                  </a:solidFill>
                </a:rPr>
                <a:t>Cross-check</a:t>
              </a:r>
              <a:r>
                <a:rPr lang="en-US" sz="2400">
                  <a:solidFill>
                    <a:srgbClr val="199CDE"/>
                  </a:solidFill>
                </a:rPr>
                <a:t> +++.</a:t>
              </a:r>
              <a:endParaRPr/>
            </a:p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r>
                <a:rPr lang="en-US" sz="2400">
                  <a:solidFill>
                    <a:srgbClr val="199CDE"/>
                  </a:solidFill>
                </a:rPr>
                <a:t>Règle</a:t>
              </a:r>
              <a:r>
                <a:rPr lang="en-US" sz="2400">
                  <a:solidFill>
                    <a:srgbClr val="199CDE"/>
                  </a:solidFill>
                </a:rPr>
                <a:t> des 5B ( Bon patient, Bon médicament,  </a:t>
              </a:r>
              <a:endParaRPr lang="en-US" sz="2400">
                <a:solidFill>
                  <a:srgbClr val="199CDE"/>
                </a:solidFill>
              </a:endParaRPr>
            </a:p>
            <a:p>
              <a:pPr>
                <a:lnSpc>
                  <a:spcPts val="2698"/>
                </a:lnSpc>
                <a:defRPr/>
              </a:pPr>
              <a:r>
                <a:rPr lang="en-US" sz="2400">
                  <a:solidFill>
                    <a:srgbClr val="199CDE"/>
                  </a:solidFill>
                </a:rPr>
                <a:t>Bonne dose Bonne voie,Bon moment) </a:t>
              </a:r>
              <a:endParaRPr/>
            </a:p>
            <a:p>
              <a:pPr marL="457200" indent="-457200">
                <a:lnSpc>
                  <a:spcPts val="2699"/>
                </a:lnSpc>
                <a:buFont typeface="Arial"/>
                <a:buChar char="•"/>
                <a:defRPr/>
              </a:pPr>
              <a:r>
                <a:rPr lang="en-US" sz="2400">
                  <a:solidFill>
                    <a:srgbClr val="199CDE"/>
                  </a:solidFill>
                </a:rPr>
                <a:t>Vigilance </a:t>
              </a:r>
              <a:r>
                <a:rPr lang="en-US" sz="2400">
                  <a:solidFill>
                    <a:srgbClr val="199CDE"/>
                  </a:solidFill>
                </a:rPr>
                <a:t>majorée</a:t>
              </a:r>
              <a:r>
                <a:rPr lang="en-US" sz="2400">
                  <a:solidFill>
                    <a:srgbClr val="199CDE"/>
                  </a:solidFill>
                </a:rPr>
                <a:t> </a:t>
              </a:r>
              <a:r>
                <a:rPr lang="en-US" sz="2400">
                  <a:solidFill>
                    <a:srgbClr val="199CDE"/>
                  </a:solidFill>
                </a:rPr>
                <a:t>en</a:t>
              </a:r>
              <a:r>
                <a:rPr lang="en-US" sz="2400">
                  <a:solidFill>
                    <a:srgbClr val="199CDE"/>
                  </a:solidFill>
                </a:rPr>
                <a:t> situation </a:t>
              </a:r>
              <a:r>
                <a:rPr lang="en-US" sz="2400">
                  <a:solidFill>
                    <a:srgbClr val="199CDE"/>
                  </a:solidFill>
                </a:rPr>
                <a:t>aigüe</a:t>
              </a:r>
              <a:r>
                <a:rPr lang="en-US" sz="2400">
                  <a:solidFill>
                    <a:srgbClr val="199CDE"/>
                  </a:solidFill>
                </a:rPr>
                <a:t>.</a:t>
              </a:r>
              <a:endParaRPr/>
            </a:p>
            <a:p>
              <a:pPr algn="ctr">
                <a:defRPr/>
              </a:pPr>
              <a:endParaRPr lang="fr-FR"/>
            </a:p>
          </p:txBody>
        </p:sp>
        <p:grpSp>
          <p:nvGrpSpPr>
            <p:cNvPr id="37" name="Groupe 36"/>
            <p:cNvGrpSpPr/>
            <p:nvPr/>
          </p:nvGrpSpPr>
          <p:grpSpPr bwMode="auto">
            <a:xfrm>
              <a:off x="11548113" y="5262423"/>
              <a:ext cx="4058415" cy="739226"/>
              <a:chOff x="11524849" y="5223331"/>
              <a:chExt cx="4058415" cy="739226"/>
            </a:xfrm>
          </p:grpSpPr>
          <p:sp>
            <p:nvSpPr>
              <p:cNvPr id="34" name="ZoneTexte 33"/>
              <p:cNvSpPr txBox="1"/>
              <p:nvPr/>
            </p:nvSpPr>
            <p:spPr bwMode="auto">
              <a:xfrm>
                <a:off x="12300477" y="5301516"/>
                <a:ext cx="27278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2800" b="1">
                    <a:solidFill>
                      <a:srgbClr val="199CDE"/>
                    </a:solidFill>
                  </a:rPr>
                  <a:t>LECONS TIRÉES</a:t>
                </a:r>
                <a:endParaRPr/>
              </a:p>
            </p:txBody>
          </p:sp>
          <p:sp>
            <p:nvSpPr>
              <p:cNvPr id="35" name="Freeform 34"/>
              <p:cNvSpPr/>
              <p:nvPr/>
            </p:nvSpPr>
            <p:spPr bwMode="auto">
              <a:xfrm>
                <a:off x="15028350" y="5254532"/>
                <a:ext cx="554915" cy="708025"/>
              </a:xfrm>
              <a:custGeom>
                <a:avLst/>
                <a:gdLst/>
                <a:ahLst/>
                <a:cxnLst/>
                <a:rect l="l" t="t" r="r" b="b"/>
                <a:pathLst>
                  <a:path w="689508" h="879754" fill="norm" stroke="1" extrusionOk="0">
                    <a:moveTo>
                      <a:pt x="0" y="0"/>
                    </a:moveTo>
                    <a:lnTo>
                      <a:pt x="689507" y="0"/>
                    </a:lnTo>
                    <a:lnTo>
                      <a:pt x="689507" y="879755"/>
                    </a:lnTo>
                    <a:lnTo>
                      <a:pt x="0" y="87975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/>
              </a:blipFill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6" name="Freeform 34"/>
              <p:cNvSpPr/>
              <p:nvPr/>
            </p:nvSpPr>
            <p:spPr bwMode="auto">
              <a:xfrm flipH="1">
                <a:off x="11524849" y="5223331"/>
                <a:ext cx="554915" cy="708025"/>
              </a:xfrm>
              <a:custGeom>
                <a:avLst/>
                <a:gdLst/>
                <a:ahLst/>
                <a:cxnLst/>
                <a:rect l="l" t="t" r="r" b="b"/>
                <a:pathLst>
                  <a:path w="689508" h="879754" fill="norm" stroke="1" extrusionOk="0">
                    <a:moveTo>
                      <a:pt x="0" y="0"/>
                    </a:moveTo>
                    <a:lnTo>
                      <a:pt x="689507" y="0"/>
                    </a:lnTo>
                    <a:lnTo>
                      <a:pt x="689507" y="879755"/>
                    </a:lnTo>
                    <a:lnTo>
                      <a:pt x="0" y="87975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/>
              </a:blipFill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rcRect l="48959" t="30715" r="22223" b="20295"/>
          <a:stretch/>
        </p:blipFill>
        <p:spPr bwMode="auto">
          <a:xfrm>
            <a:off x="16413944" y="5204752"/>
            <a:ext cx="1089030" cy="2468318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ONLYOFFICE/7.4.1.36</Application>
  <DocSecurity>0</DocSecurity>
  <PresentationFormat>Personnalisé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Info GALANT</dc:title>
  <dc:subject/>
  <dc:creator>Arnaud Serre</dc:creator>
  <cp:keywords/>
  <dc:description/>
  <dc:identifier>DAFvexKlX48</dc:identifier>
  <dc:language/>
  <cp:lastModifiedBy>Julien GALANT</cp:lastModifiedBy>
  <cp:revision>27</cp:revision>
  <dcterms:created xsi:type="dcterms:W3CDTF">2006-08-16T00:00:00Z</dcterms:created>
  <dcterms:modified xsi:type="dcterms:W3CDTF">2024-05-29T12:48:49Z</dcterms:modified>
  <cp:category/>
  <cp:contentStatus/>
  <cp:version/>
</cp:coreProperties>
</file>