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6" r:id="rId4"/>
    <p:sldId id="275" r:id="rId5"/>
    <p:sldId id="259" r:id="rId6"/>
    <p:sldId id="261" r:id="rId7"/>
    <p:sldId id="277" r:id="rId8"/>
    <p:sldId id="280" r:id="rId9"/>
    <p:sldId id="267" r:id="rId10"/>
    <p:sldId id="279" r:id="rId11"/>
    <p:sldId id="263" r:id="rId12"/>
    <p:sldId id="281" r:id="rId13"/>
    <p:sldId id="282" r:id="rId14"/>
    <p:sldId id="283" r:id="rId15"/>
    <p:sldId id="284" r:id="rId16"/>
    <p:sldId id="285" r:id="rId17"/>
    <p:sldId id="286" r:id="rId18"/>
    <p:sldId id="287" r:id="rId19"/>
    <p:sldId id="260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CC99"/>
    <a:srgbClr val="FFFF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8" autoAdjust="0"/>
    <p:restoredTop sz="95070" autoAdjust="0"/>
  </p:normalViewPr>
  <p:slideViewPr>
    <p:cSldViewPr>
      <p:cViewPr>
        <p:scale>
          <a:sx n="70" d="100"/>
          <a:sy n="70" d="100"/>
        </p:scale>
        <p:origin x="-1386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26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2DBCAA-74FF-414B-8623-42EE4E98F36C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4C0796D-0D2B-41E9-B507-B06C7890F979}">
      <dgm:prSet phldrT="[Текст]" custT="1"/>
      <dgm:spPr>
        <a:solidFill>
          <a:srgbClr val="FFCC99"/>
        </a:solidFill>
      </dgm:spPr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дети стали четко, правильно произносить текст, улучшилась дикция, обогатился пассивный и активный словарь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E29C991-95ED-44D0-9E85-04ED330FE63E}" type="parTrans" cxnId="{F08CC45B-7169-4A2F-989F-1A558E5416BD}">
      <dgm:prSet/>
      <dgm:spPr/>
      <dgm:t>
        <a:bodyPr/>
        <a:lstStyle/>
        <a:p>
          <a:endParaRPr lang="ru-RU"/>
        </a:p>
      </dgm:t>
    </dgm:pt>
    <dgm:pt modelId="{61370BB8-5FAC-40EF-A2E1-91785B224B8F}" type="sibTrans" cxnId="{F08CC45B-7169-4A2F-989F-1A558E5416BD}">
      <dgm:prSet/>
      <dgm:spPr/>
      <dgm:t>
        <a:bodyPr/>
        <a:lstStyle/>
        <a:p>
          <a:endParaRPr lang="ru-RU"/>
        </a:p>
      </dgm:t>
    </dgm:pt>
    <dgm:pt modelId="{6BE892EA-AF29-4055-8D17-4FE91835E9B2}">
      <dgm:prSet phldrT="[Текст]" custT="1"/>
      <dgm:spPr>
        <a:solidFill>
          <a:srgbClr val="FFCC99"/>
        </a:solidFill>
      </dgm:spPr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улучшился грамматический строй речи;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0D091BB-E2EA-439C-B3EE-55691D53D77F}" type="parTrans" cxnId="{37BEC721-CC35-4983-905D-394CEBDE5A92}">
      <dgm:prSet/>
      <dgm:spPr/>
      <dgm:t>
        <a:bodyPr/>
        <a:lstStyle/>
        <a:p>
          <a:endParaRPr lang="ru-RU"/>
        </a:p>
      </dgm:t>
    </dgm:pt>
    <dgm:pt modelId="{7B4A011D-1FFA-469A-863B-627519914A52}" type="sibTrans" cxnId="{37BEC721-CC35-4983-905D-394CEBDE5A92}">
      <dgm:prSet/>
      <dgm:spPr/>
      <dgm:t>
        <a:bodyPr/>
        <a:lstStyle/>
        <a:p>
          <a:endParaRPr lang="ru-RU"/>
        </a:p>
      </dgm:t>
    </dgm:pt>
    <dgm:pt modelId="{317B9E33-08C6-4ECF-8ED3-DF1A68BA3278}">
      <dgm:prSet custT="1"/>
      <dgm:spPr>
        <a:solidFill>
          <a:srgbClr val="FFCC99"/>
        </a:solidFill>
      </dgm:spPr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появилось умение пользоваться интонациями, выражающими разнообразные эмоциональные состояния;</a:t>
          </a:r>
          <a:endParaRPr lang="ru-RU" sz="1800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2F3F196-03FA-4B04-8C1A-F6E3849E18CF}" type="parTrans" cxnId="{AC92A96F-49D7-4764-811E-BE257C6B7FE6}">
      <dgm:prSet/>
      <dgm:spPr/>
      <dgm:t>
        <a:bodyPr/>
        <a:lstStyle/>
        <a:p>
          <a:endParaRPr lang="ru-RU"/>
        </a:p>
      </dgm:t>
    </dgm:pt>
    <dgm:pt modelId="{EB32F0E5-DC0E-4D6C-BF25-4839CA843417}" type="sibTrans" cxnId="{AC92A96F-49D7-4764-811E-BE257C6B7FE6}">
      <dgm:prSet/>
      <dgm:spPr/>
      <dgm:t>
        <a:bodyPr/>
        <a:lstStyle/>
        <a:p>
          <a:endParaRPr lang="ru-RU"/>
        </a:p>
      </dgm:t>
    </dgm:pt>
    <dgm:pt modelId="{643084C1-8102-45BF-893E-77B5696AE44C}">
      <dgm:prSet custT="1"/>
      <dgm:spPr>
        <a:solidFill>
          <a:srgbClr val="FFCC99"/>
        </a:solidFill>
      </dgm:spPr>
      <dgm:t>
        <a:bodyPr/>
        <a:lstStyle/>
        <a:p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дети значительно увереннее, раскованнее стали вести себя в ходе постановок, умеют ожидать своего выхода, внимательно следят за ходом спектакля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6198A87-A0DF-49EC-BBCD-09CC2E48F0AC}" type="parTrans" cxnId="{597FD4DC-9BCB-466A-ADE3-7D073165405F}">
      <dgm:prSet/>
      <dgm:spPr/>
      <dgm:t>
        <a:bodyPr/>
        <a:lstStyle/>
        <a:p>
          <a:endParaRPr lang="ru-RU"/>
        </a:p>
      </dgm:t>
    </dgm:pt>
    <dgm:pt modelId="{44035B65-FB84-4080-B5EC-1B3A2AF0C340}" type="sibTrans" cxnId="{597FD4DC-9BCB-466A-ADE3-7D073165405F}">
      <dgm:prSet/>
      <dgm:spPr/>
      <dgm:t>
        <a:bodyPr/>
        <a:lstStyle/>
        <a:p>
          <a:endParaRPr lang="ru-RU"/>
        </a:p>
      </dgm:t>
    </dgm:pt>
    <dgm:pt modelId="{CDA2462E-CC06-4A87-888F-1E41F714CDF8}" type="pres">
      <dgm:prSet presAssocID="{1C2DBCAA-74FF-414B-8623-42EE4E98F36C}" presName="linear" presStyleCnt="0">
        <dgm:presLayoutVars>
          <dgm:dir/>
          <dgm:animLvl val="lvl"/>
          <dgm:resizeHandles val="exact"/>
        </dgm:presLayoutVars>
      </dgm:prSet>
      <dgm:spPr/>
    </dgm:pt>
    <dgm:pt modelId="{5CD4D6A4-C487-4EAB-BFE4-9F7D6B100349}" type="pres">
      <dgm:prSet presAssocID="{14C0796D-0D2B-41E9-B507-B06C7890F979}" presName="parentLin" presStyleCnt="0"/>
      <dgm:spPr/>
    </dgm:pt>
    <dgm:pt modelId="{B06A16FC-714F-42B5-BBFC-D51EB0D733DC}" type="pres">
      <dgm:prSet presAssocID="{14C0796D-0D2B-41E9-B507-B06C7890F979}" presName="parentLeftMargin" presStyleLbl="node1" presStyleIdx="0" presStyleCnt="4"/>
      <dgm:spPr/>
    </dgm:pt>
    <dgm:pt modelId="{D56BFCEC-7440-4560-A193-A3B1B6DA67B7}" type="pres">
      <dgm:prSet presAssocID="{14C0796D-0D2B-41E9-B507-B06C7890F979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32C082-7DBE-4FAE-AB45-2906437395FA}" type="pres">
      <dgm:prSet presAssocID="{14C0796D-0D2B-41E9-B507-B06C7890F979}" presName="negativeSpace" presStyleCnt="0"/>
      <dgm:spPr/>
    </dgm:pt>
    <dgm:pt modelId="{70AA3C11-7905-4AB9-9442-DFDEBCC06BB9}" type="pres">
      <dgm:prSet presAssocID="{14C0796D-0D2B-41E9-B507-B06C7890F979}" presName="childText" presStyleLbl="conFgAcc1" presStyleIdx="0" presStyleCnt="4">
        <dgm:presLayoutVars>
          <dgm:bulletEnabled val="1"/>
        </dgm:presLayoutVars>
      </dgm:prSet>
      <dgm:spPr/>
    </dgm:pt>
    <dgm:pt modelId="{E12E7BD2-8D0C-46A5-8912-0B6EFF85F75B}" type="pres">
      <dgm:prSet presAssocID="{61370BB8-5FAC-40EF-A2E1-91785B224B8F}" presName="spaceBetweenRectangles" presStyleCnt="0"/>
      <dgm:spPr/>
    </dgm:pt>
    <dgm:pt modelId="{6462B818-F73E-4739-95B9-184ED40869CB}" type="pres">
      <dgm:prSet presAssocID="{6BE892EA-AF29-4055-8D17-4FE91835E9B2}" presName="parentLin" presStyleCnt="0"/>
      <dgm:spPr/>
    </dgm:pt>
    <dgm:pt modelId="{8B3208D3-84CE-4220-923A-7E044AA8D238}" type="pres">
      <dgm:prSet presAssocID="{6BE892EA-AF29-4055-8D17-4FE91835E9B2}" presName="parentLeftMargin" presStyleLbl="node1" presStyleIdx="0" presStyleCnt="4"/>
      <dgm:spPr/>
    </dgm:pt>
    <dgm:pt modelId="{1CE6E9A8-C19D-420A-90B0-0EB66DC6BDFA}" type="pres">
      <dgm:prSet presAssocID="{6BE892EA-AF29-4055-8D17-4FE91835E9B2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3C88FA-5EA8-4BA6-B068-78C2FF86F786}" type="pres">
      <dgm:prSet presAssocID="{6BE892EA-AF29-4055-8D17-4FE91835E9B2}" presName="negativeSpace" presStyleCnt="0"/>
      <dgm:spPr/>
    </dgm:pt>
    <dgm:pt modelId="{617B2F24-CD7E-4F81-948B-12569526490B}" type="pres">
      <dgm:prSet presAssocID="{6BE892EA-AF29-4055-8D17-4FE91835E9B2}" presName="childText" presStyleLbl="conFgAcc1" presStyleIdx="1" presStyleCnt="4">
        <dgm:presLayoutVars>
          <dgm:bulletEnabled val="1"/>
        </dgm:presLayoutVars>
      </dgm:prSet>
      <dgm:spPr/>
    </dgm:pt>
    <dgm:pt modelId="{AE9AB716-D733-47E3-ADA5-AF72C253C608}" type="pres">
      <dgm:prSet presAssocID="{7B4A011D-1FFA-469A-863B-627519914A52}" presName="spaceBetweenRectangles" presStyleCnt="0"/>
      <dgm:spPr/>
    </dgm:pt>
    <dgm:pt modelId="{6AE2AA4E-D60C-40C9-9E26-E5107DD94923}" type="pres">
      <dgm:prSet presAssocID="{317B9E33-08C6-4ECF-8ED3-DF1A68BA3278}" presName="parentLin" presStyleCnt="0"/>
      <dgm:spPr/>
    </dgm:pt>
    <dgm:pt modelId="{3D557662-8897-4E09-8D08-059AAA252ECA}" type="pres">
      <dgm:prSet presAssocID="{317B9E33-08C6-4ECF-8ED3-DF1A68BA3278}" presName="parentLeftMargin" presStyleLbl="node1" presStyleIdx="1" presStyleCnt="4"/>
      <dgm:spPr/>
    </dgm:pt>
    <dgm:pt modelId="{B49B253C-9E80-40B6-AA48-F506F6BB83B8}" type="pres">
      <dgm:prSet presAssocID="{317B9E33-08C6-4ECF-8ED3-DF1A68BA3278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EB090A67-5449-4251-B33F-7DDAAB62BB70}" type="pres">
      <dgm:prSet presAssocID="{317B9E33-08C6-4ECF-8ED3-DF1A68BA3278}" presName="negativeSpace" presStyleCnt="0"/>
      <dgm:spPr/>
    </dgm:pt>
    <dgm:pt modelId="{10CE2F5A-E5F0-4AF0-8C6D-306C9A12D711}" type="pres">
      <dgm:prSet presAssocID="{317B9E33-08C6-4ECF-8ED3-DF1A68BA3278}" presName="childText" presStyleLbl="conFgAcc1" presStyleIdx="2" presStyleCnt="4">
        <dgm:presLayoutVars>
          <dgm:bulletEnabled val="1"/>
        </dgm:presLayoutVars>
      </dgm:prSet>
      <dgm:spPr/>
    </dgm:pt>
    <dgm:pt modelId="{9A65DB32-3E9B-446E-8AA8-202B79B126A6}" type="pres">
      <dgm:prSet presAssocID="{EB32F0E5-DC0E-4D6C-BF25-4839CA843417}" presName="spaceBetweenRectangles" presStyleCnt="0"/>
      <dgm:spPr/>
    </dgm:pt>
    <dgm:pt modelId="{5EF2961F-4B48-45E4-9E89-C4917D39D3B8}" type="pres">
      <dgm:prSet presAssocID="{643084C1-8102-45BF-893E-77B5696AE44C}" presName="parentLin" presStyleCnt="0"/>
      <dgm:spPr/>
    </dgm:pt>
    <dgm:pt modelId="{E2F05394-2751-47F2-87ED-3F903E8DA653}" type="pres">
      <dgm:prSet presAssocID="{643084C1-8102-45BF-893E-77B5696AE44C}" presName="parentLeftMargin" presStyleLbl="node1" presStyleIdx="2" presStyleCnt="4"/>
      <dgm:spPr/>
    </dgm:pt>
    <dgm:pt modelId="{785B3D5A-EA9F-478B-AC6D-CDE8D371C147}" type="pres">
      <dgm:prSet presAssocID="{643084C1-8102-45BF-893E-77B5696AE44C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3C740412-25ED-40D6-B3F0-0891ABEF61B6}" type="pres">
      <dgm:prSet presAssocID="{643084C1-8102-45BF-893E-77B5696AE44C}" presName="negativeSpace" presStyleCnt="0"/>
      <dgm:spPr/>
    </dgm:pt>
    <dgm:pt modelId="{F645366D-378A-41FB-870D-47D869C3F358}" type="pres">
      <dgm:prSet presAssocID="{643084C1-8102-45BF-893E-77B5696AE44C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A8A09691-9D3A-4EE2-A541-8B77F42FA4EC}" type="presOf" srcId="{643084C1-8102-45BF-893E-77B5696AE44C}" destId="{785B3D5A-EA9F-478B-AC6D-CDE8D371C147}" srcOrd="1" destOrd="0" presId="urn:microsoft.com/office/officeart/2005/8/layout/list1"/>
    <dgm:cxn modelId="{A27F0C5B-BD60-4631-92F0-C4AE5EAE8A16}" type="presOf" srcId="{317B9E33-08C6-4ECF-8ED3-DF1A68BA3278}" destId="{B49B253C-9E80-40B6-AA48-F506F6BB83B8}" srcOrd="1" destOrd="0" presId="urn:microsoft.com/office/officeart/2005/8/layout/list1"/>
    <dgm:cxn modelId="{7632D940-A7B2-4E89-9E32-0C97931377AD}" type="presOf" srcId="{6BE892EA-AF29-4055-8D17-4FE91835E9B2}" destId="{8B3208D3-84CE-4220-923A-7E044AA8D238}" srcOrd="0" destOrd="0" presId="urn:microsoft.com/office/officeart/2005/8/layout/list1"/>
    <dgm:cxn modelId="{23CE4AF6-4140-429B-9BE4-C4DC2ECC6056}" type="presOf" srcId="{643084C1-8102-45BF-893E-77B5696AE44C}" destId="{E2F05394-2751-47F2-87ED-3F903E8DA653}" srcOrd="0" destOrd="0" presId="urn:microsoft.com/office/officeart/2005/8/layout/list1"/>
    <dgm:cxn modelId="{AC92A96F-49D7-4764-811E-BE257C6B7FE6}" srcId="{1C2DBCAA-74FF-414B-8623-42EE4E98F36C}" destId="{317B9E33-08C6-4ECF-8ED3-DF1A68BA3278}" srcOrd="2" destOrd="0" parTransId="{C2F3F196-03FA-4B04-8C1A-F6E3849E18CF}" sibTransId="{EB32F0E5-DC0E-4D6C-BF25-4839CA843417}"/>
    <dgm:cxn modelId="{55A3CA50-47B7-49D0-8328-28B6E5690B69}" type="presOf" srcId="{14C0796D-0D2B-41E9-B507-B06C7890F979}" destId="{D56BFCEC-7440-4560-A193-A3B1B6DA67B7}" srcOrd="1" destOrd="0" presId="urn:microsoft.com/office/officeart/2005/8/layout/list1"/>
    <dgm:cxn modelId="{F08CC45B-7169-4A2F-989F-1A558E5416BD}" srcId="{1C2DBCAA-74FF-414B-8623-42EE4E98F36C}" destId="{14C0796D-0D2B-41E9-B507-B06C7890F979}" srcOrd="0" destOrd="0" parTransId="{DE29C991-95ED-44D0-9E85-04ED330FE63E}" sibTransId="{61370BB8-5FAC-40EF-A2E1-91785B224B8F}"/>
    <dgm:cxn modelId="{4E1CC259-6379-4728-85F5-75BA85D018B2}" type="presOf" srcId="{6BE892EA-AF29-4055-8D17-4FE91835E9B2}" destId="{1CE6E9A8-C19D-420A-90B0-0EB66DC6BDFA}" srcOrd="1" destOrd="0" presId="urn:microsoft.com/office/officeart/2005/8/layout/list1"/>
    <dgm:cxn modelId="{AF126C89-9495-450E-BC9B-B98D7523EFC0}" type="presOf" srcId="{1C2DBCAA-74FF-414B-8623-42EE4E98F36C}" destId="{CDA2462E-CC06-4A87-888F-1E41F714CDF8}" srcOrd="0" destOrd="0" presId="urn:microsoft.com/office/officeart/2005/8/layout/list1"/>
    <dgm:cxn modelId="{597FD4DC-9BCB-466A-ADE3-7D073165405F}" srcId="{1C2DBCAA-74FF-414B-8623-42EE4E98F36C}" destId="{643084C1-8102-45BF-893E-77B5696AE44C}" srcOrd="3" destOrd="0" parTransId="{B6198A87-A0DF-49EC-BBCD-09CC2E48F0AC}" sibTransId="{44035B65-FB84-4080-B5EC-1B3A2AF0C340}"/>
    <dgm:cxn modelId="{37BEC721-CC35-4983-905D-394CEBDE5A92}" srcId="{1C2DBCAA-74FF-414B-8623-42EE4E98F36C}" destId="{6BE892EA-AF29-4055-8D17-4FE91835E9B2}" srcOrd="1" destOrd="0" parTransId="{80D091BB-E2EA-439C-B3EE-55691D53D77F}" sibTransId="{7B4A011D-1FFA-469A-863B-627519914A52}"/>
    <dgm:cxn modelId="{2A0AE848-B38E-45B9-9A39-27A78E0AE41E}" type="presOf" srcId="{317B9E33-08C6-4ECF-8ED3-DF1A68BA3278}" destId="{3D557662-8897-4E09-8D08-059AAA252ECA}" srcOrd="0" destOrd="0" presId="urn:microsoft.com/office/officeart/2005/8/layout/list1"/>
    <dgm:cxn modelId="{CE4B77AD-2BD3-4E0A-9CF6-6BC7850240FC}" type="presOf" srcId="{14C0796D-0D2B-41E9-B507-B06C7890F979}" destId="{B06A16FC-714F-42B5-BBFC-D51EB0D733DC}" srcOrd="0" destOrd="0" presId="urn:microsoft.com/office/officeart/2005/8/layout/list1"/>
    <dgm:cxn modelId="{D5D4CC88-A4AF-4C17-8D69-EDBCB9526C11}" type="presParOf" srcId="{CDA2462E-CC06-4A87-888F-1E41F714CDF8}" destId="{5CD4D6A4-C487-4EAB-BFE4-9F7D6B100349}" srcOrd="0" destOrd="0" presId="urn:microsoft.com/office/officeart/2005/8/layout/list1"/>
    <dgm:cxn modelId="{64905754-8612-42A7-8DEB-EAF039D5C451}" type="presParOf" srcId="{5CD4D6A4-C487-4EAB-BFE4-9F7D6B100349}" destId="{B06A16FC-714F-42B5-BBFC-D51EB0D733DC}" srcOrd="0" destOrd="0" presId="urn:microsoft.com/office/officeart/2005/8/layout/list1"/>
    <dgm:cxn modelId="{59587AA7-8B6E-4501-BE92-443E7A55A512}" type="presParOf" srcId="{5CD4D6A4-C487-4EAB-BFE4-9F7D6B100349}" destId="{D56BFCEC-7440-4560-A193-A3B1B6DA67B7}" srcOrd="1" destOrd="0" presId="urn:microsoft.com/office/officeart/2005/8/layout/list1"/>
    <dgm:cxn modelId="{352C6FC1-49C5-41B2-B014-E8C1100A177E}" type="presParOf" srcId="{CDA2462E-CC06-4A87-888F-1E41F714CDF8}" destId="{8B32C082-7DBE-4FAE-AB45-2906437395FA}" srcOrd="1" destOrd="0" presId="urn:microsoft.com/office/officeart/2005/8/layout/list1"/>
    <dgm:cxn modelId="{39F11664-E38F-4DB0-AAD3-3A98306076B0}" type="presParOf" srcId="{CDA2462E-CC06-4A87-888F-1E41F714CDF8}" destId="{70AA3C11-7905-4AB9-9442-DFDEBCC06BB9}" srcOrd="2" destOrd="0" presId="urn:microsoft.com/office/officeart/2005/8/layout/list1"/>
    <dgm:cxn modelId="{B67F8FE3-0A6B-48B1-BE7C-DEC2E9B81BEB}" type="presParOf" srcId="{CDA2462E-CC06-4A87-888F-1E41F714CDF8}" destId="{E12E7BD2-8D0C-46A5-8912-0B6EFF85F75B}" srcOrd="3" destOrd="0" presId="urn:microsoft.com/office/officeart/2005/8/layout/list1"/>
    <dgm:cxn modelId="{2EC8E257-5B73-4719-9B2E-094B402BB215}" type="presParOf" srcId="{CDA2462E-CC06-4A87-888F-1E41F714CDF8}" destId="{6462B818-F73E-4739-95B9-184ED40869CB}" srcOrd="4" destOrd="0" presId="urn:microsoft.com/office/officeart/2005/8/layout/list1"/>
    <dgm:cxn modelId="{B4BC51CF-12C3-4494-8EB7-111B1616E6E2}" type="presParOf" srcId="{6462B818-F73E-4739-95B9-184ED40869CB}" destId="{8B3208D3-84CE-4220-923A-7E044AA8D238}" srcOrd="0" destOrd="0" presId="urn:microsoft.com/office/officeart/2005/8/layout/list1"/>
    <dgm:cxn modelId="{25F316FA-70F1-4121-AA60-31A8BEC12AAB}" type="presParOf" srcId="{6462B818-F73E-4739-95B9-184ED40869CB}" destId="{1CE6E9A8-C19D-420A-90B0-0EB66DC6BDFA}" srcOrd="1" destOrd="0" presId="urn:microsoft.com/office/officeart/2005/8/layout/list1"/>
    <dgm:cxn modelId="{362A5884-4134-4D4A-9BCA-BBFC91212DA9}" type="presParOf" srcId="{CDA2462E-CC06-4A87-888F-1E41F714CDF8}" destId="{DF3C88FA-5EA8-4BA6-B068-78C2FF86F786}" srcOrd="5" destOrd="0" presId="urn:microsoft.com/office/officeart/2005/8/layout/list1"/>
    <dgm:cxn modelId="{CB9FDA1C-4678-4B01-ACB2-BABF066923EE}" type="presParOf" srcId="{CDA2462E-CC06-4A87-888F-1E41F714CDF8}" destId="{617B2F24-CD7E-4F81-948B-12569526490B}" srcOrd="6" destOrd="0" presId="urn:microsoft.com/office/officeart/2005/8/layout/list1"/>
    <dgm:cxn modelId="{61E3A9B1-8361-4A36-8684-D97D6ACE2C72}" type="presParOf" srcId="{CDA2462E-CC06-4A87-888F-1E41F714CDF8}" destId="{AE9AB716-D733-47E3-ADA5-AF72C253C608}" srcOrd="7" destOrd="0" presId="urn:microsoft.com/office/officeart/2005/8/layout/list1"/>
    <dgm:cxn modelId="{D3656F9E-5B92-43CE-8D55-EE912AA9FBAD}" type="presParOf" srcId="{CDA2462E-CC06-4A87-888F-1E41F714CDF8}" destId="{6AE2AA4E-D60C-40C9-9E26-E5107DD94923}" srcOrd="8" destOrd="0" presId="urn:microsoft.com/office/officeart/2005/8/layout/list1"/>
    <dgm:cxn modelId="{886BCBC7-4B1F-4B43-9AC7-46A77698B372}" type="presParOf" srcId="{6AE2AA4E-D60C-40C9-9E26-E5107DD94923}" destId="{3D557662-8897-4E09-8D08-059AAA252ECA}" srcOrd="0" destOrd="0" presId="urn:microsoft.com/office/officeart/2005/8/layout/list1"/>
    <dgm:cxn modelId="{C50EA4EF-FC4C-49C6-82E6-7CC39E0A2587}" type="presParOf" srcId="{6AE2AA4E-D60C-40C9-9E26-E5107DD94923}" destId="{B49B253C-9E80-40B6-AA48-F506F6BB83B8}" srcOrd="1" destOrd="0" presId="urn:microsoft.com/office/officeart/2005/8/layout/list1"/>
    <dgm:cxn modelId="{4D9A1BD9-A145-407F-B110-C794CBC0C156}" type="presParOf" srcId="{CDA2462E-CC06-4A87-888F-1E41F714CDF8}" destId="{EB090A67-5449-4251-B33F-7DDAAB62BB70}" srcOrd="9" destOrd="0" presId="urn:microsoft.com/office/officeart/2005/8/layout/list1"/>
    <dgm:cxn modelId="{1431DEC0-D652-405E-9398-40170A8EE2F2}" type="presParOf" srcId="{CDA2462E-CC06-4A87-888F-1E41F714CDF8}" destId="{10CE2F5A-E5F0-4AF0-8C6D-306C9A12D711}" srcOrd="10" destOrd="0" presId="urn:microsoft.com/office/officeart/2005/8/layout/list1"/>
    <dgm:cxn modelId="{A3C2A8FF-1122-4F47-A742-5DACE1B1F760}" type="presParOf" srcId="{CDA2462E-CC06-4A87-888F-1E41F714CDF8}" destId="{9A65DB32-3E9B-446E-8AA8-202B79B126A6}" srcOrd="11" destOrd="0" presId="urn:microsoft.com/office/officeart/2005/8/layout/list1"/>
    <dgm:cxn modelId="{A4C4B100-FF80-42DC-88B9-D933F2E95D7A}" type="presParOf" srcId="{CDA2462E-CC06-4A87-888F-1E41F714CDF8}" destId="{5EF2961F-4B48-45E4-9E89-C4917D39D3B8}" srcOrd="12" destOrd="0" presId="urn:microsoft.com/office/officeart/2005/8/layout/list1"/>
    <dgm:cxn modelId="{A4BBEB3B-F835-479B-ABA5-DC849C714F7F}" type="presParOf" srcId="{5EF2961F-4B48-45E4-9E89-C4917D39D3B8}" destId="{E2F05394-2751-47F2-87ED-3F903E8DA653}" srcOrd="0" destOrd="0" presId="urn:microsoft.com/office/officeart/2005/8/layout/list1"/>
    <dgm:cxn modelId="{59397A17-2C11-4304-8D41-08E4E6EFEDFB}" type="presParOf" srcId="{5EF2961F-4B48-45E4-9E89-C4917D39D3B8}" destId="{785B3D5A-EA9F-478B-AC6D-CDE8D371C147}" srcOrd="1" destOrd="0" presId="urn:microsoft.com/office/officeart/2005/8/layout/list1"/>
    <dgm:cxn modelId="{D074343E-0A15-4E4C-90D0-294248FBEF09}" type="presParOf" srcId="{CDA2462E-CC06-4A87-888F-1E41F714CDF8}" destId="{3C740412-25ED-40D6-B3F0-0891ABEF61B6}" srcOrd="13" destOrd="0" presId="urn:microsoft.com/office/officeart/2005/8/layout/list1"/>
    <dgm:cxn modelId="{5841FF4D-5448-4C30-9C49-9F52F030BE56}" type="presParOf" srcId="{CDA2462E-CC06-4A87-888F-1E41F714CDF8}" destId="{F645366D-378A-41FB-870D-47D869C3F358}" srcOrd="14" destOrd="0" presId="urn:microsoft.com/office/officeart/2005/8/layout/list1"/>
  </dgm:cxnLst>
  <dgm:bg>
    <a:gradFill flip="none" rotWithShape="1">
      <a:gsLst>
        <a:gs pos="0">
          <a:srgbClr val="92D050"/>
        </a:gs>
        <a:gs pos="50000">
          <a:srgbClr val="FFFF00">
            <a:alpha val="54000"/>
          </a:srgbClr>
        </a:gs>
        <a:gs pos="100000">
          <a:srgbClr val="00B050"/>
        </a:gs>
      </a:gsLst>
      <a:path path="circle">
        <a:fillToRect l="100000" t="100000"/>
      </a:path>
      <a:tileRect r="-100000" b="-100000"/>
    </a:gradFill>
  </dgm:bg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esktop\зелёный\Рисунок2.png"/>
          <p:cNvPicPr>
            <a:picLocks noChangeAspect="1" noChangeArrowheads="1"/>
          </p:cNvPicPr>
          <p:nvPr/>
        </p:nvPicPr>
        <p:blipFill>
          <a:blip r:embed="rId3" cstate="print"/>
          <a:srcRect l="1295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Users\User\Desktop\театральнве\театральные маски\с зелёным веером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810374" y="0"/>
            <a:ext cx="2333626" cy="238296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2564904"/>
            <a:ext cx="7772400" cy="1470025"/>
          </a:xfrm>
          <a:solidFill>
            <a:srgbClr val="CCFFCC">
              <a:alpha val="52000"/>
            </a:srgbClr>
          </a:solidFill>
          <a:ln>
            <a:noFill/>
          </a:ln>
        </p:spPr>
        <p:txBody>
          <a:bodyPr>
            <a:normAutofit/>
          </a:bodyPr>
          <a:lstStyle>
            <a:lvl1pPr>
              <a:defRPr sz="66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4293096"/>
            <a:ext cx="6400800" cy="1752600"/>
          </a:xfrm>
          <a:solidFill>
            <a:srgbClr val="CCFFCC">
              <a:alpha val="52000"/>
            </a:srgbClr>
          </a:solidFill>
          <a:ln>
            <a:noFill/>
          </a:ln>
        </p:spPr>
        <p:txBody>
          <a:bodyPr>
            <a:normAutofit/>
          </a:bodyPr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Monotype Corsiva" pitchFamily="66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2762D-7EB8-434D-869F-347721D0BB35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088F1-8040-4179-B830-88D262BD59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зелёный\3233118.png"/>
          <p:cNvPicPr>
            <a:picLocks noChangeAspect="1" noChangeArrowheads="1"/>
          </p:cNvPicPr>
          <p:nvPr/>
        </p:nvPicPr>
        <p:blipFill>
          <a:blip r:embed="rId2" cstate="print"/>
          <a:srcRect l="11631" t="9219" r="12770" b="9482"/>
          <a:stretch>
            <a:fillRect/>
          </a:stretch>
        </p:blipFill>
        <p:spPr bwMode="auto">
          <a:xfrm>
            <a:off x="0" y="0"/>
            <a:ext cx="2880853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9792" y="274637"/>
            <a:ext cx="4896544" cy="1225625"/>
          </a:xfrm>
          <a:solidFill>
            <a:srgbClr val="CCFFCC">
              <a:alpha val="55000"/>
            </a:srgbClr>
          </a:solidFill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  <a:solidFill>
            <a:srgbClr val="CCFFCC">
              <a:alpha val="55000"/>
            </a:srgbClr>
          </a:solidFill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2762D-7EB8-434D-869F-347721D0BB35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088F1-8040-4179-B830-88D262BD590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Picture 4" descr="C:\Users\User\Desktop\театральнве\театральные маски\с зелёным веером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548922" y="0"/>
            <a:ext cx="1595078" cy="162880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зелёный\Рисунок2.png"/>
          <p:cNvPicPr>
            <a:picLocks noChangeAspect="1" noChangeArrowheads="1"/>
          </p:cNvPicPr>
          <p:nvPr/>
        </p:nvPicPr>
        <p:blipFill>
          <a:blip r:embed="rId2" cstate="print"/>
          <a:srcRect l="26370" t="69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2492896"/>
            <a:ext cx="6370985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627784" y="4293096"/>
            <a:ext cx="5938937" cy="1500187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2762D-7EB8-434D-869F-347721D0BB35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088F1-8040-4179-B830-88D262BD590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Picture 4" descr="C:\Users\User\Desktop\театральнве\театральные маски\с зелёным веером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548922" y="332656"/>
            <a:ext cx="1595078" cy="162880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зелёный\3233118.png"/>
          <p:cNvPicPr>
            <a:picLocks noChangeAspect="1" noChangeArrowheads="1"/>
          </p:cNvPicPr>
          <p:nvPr/>
        </p:nvPicPr>
        <p:blipFill>
          <a:blip r:embed="rId2" cstate="print"/>
          <a:srcRect l="20121" t="12309" r="12770" b="9482"/>
          <a:stretch>
            <a:fillRect/>
          </a:stretch>
        </p:blipFill>
        <p:spPr bwMode="auto">
          <a:xfrm>
            <a:off x="0" y="0"/>
            <a:ext cx="2557325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274638"/>
            <a:ext cx="5328592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solidFill>
            <a:srgbClr val="CCFFCC">
              <a:alpha val="44000"/>
            </a:srgbClr>
          </a:solidFill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solidFill>
            <a:srgbClr val="CCFFCC">
              <a:alpha val="44000"/>
            </a:srgbClr>
          </a:solidFill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2762D-7EB8-434D-869F-347721D0BB35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088F1-8040-4179-B830-88D262BD590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Picture 4" descr="C:\Users\User\Desktop\театральнве\театральные маски\с зелёным веером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548922" y="0"/>
            <a:ext cx="1595078" cy="162880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User\Desktop\зелёный\3233118.png"/>
          <p:cNvPicPr>
            <a:picLocks noChangeAspect="1" noChangeArrowheads="1"/>
          </p:cNvPicPr>
          <p:nvPr/>
        </p:nvPicPr>
        <p:blipFill>
          <a:blip r:embed="rId2" cstate="print"/>
          <a:srcRect l="20121" t="12309" r="12770" b="9482"/>
          <a:stretch>
            <a:fillRect/>
          </a:stretch>
        </p:blipFill>
        <p:spPr bwMode="auto">
          <a:xfrm flipH="1">
            <a:off x="6553261" y="0"/>
            <a:ext cx="259073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2762D-7EB8-434D-869F-347721D0BB35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088F1-8040-4179-B830-88D262BD590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1" name="Picture 4" descr="C:\Users\User\Desktop\театральнве\театральные маски\с зелёным веером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548922" y="0"/>
            <a:ext cx="1595078" cy="162880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User\Desktop\зелёный\Рисунок2.png"/>
          <p:cNvPicPr>
            <a:picLocks noChangeAspect="1" noChangeArrowheads="1"/>
          </p:cNvPicPr>
          <p:nvPr/>
        </p:nvPicPr>
        <p:blipFill>
          <a:blip r:embed="rId2" cstate="print"/>
          <a:srcRect l="26370" t="69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53752"/>
            <a:ext cx="6321896" cy="1143000"/>
          </a:xfrm>
          <a:noFill/>
        </p:spPr>
        <p:txBody>
          <a:bodyPr/>
          <a:lstStyle>
            <a:lvl1pPr>
              <a:defRPr b="0">
                <a:solidFill>
                  <a:srgbClr val="E1FFE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2762D-7EB8-434D-869F-347721D0BB35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088F1-8040-4179-B830-88D262BD590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Picture 4" descr="C:\Users\User\Desktop\театральнве\театральные маски\с зелёным веером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548922" y="0"/>
            <a:ext cx="1595078" cy="162880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зелёный\Рисунок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2762D-7EB8-434D-869F-347721D0BB35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088F1-8040-4179-B830-88D262BD590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6" name="Picture 4" descr="C:\Users\User\Desktop\театральнве\театральные маски\с зелёным веером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548922" y="0"/>
            <a:ext cx="1595078" cy="162880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C2762D-7EB8-434D-869F-347721D0BB35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D088F1-8040-4179-B830-88D262BD590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onotype Corsiva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onotype Corsiva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onotype Corsiva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onotype Corsiva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onotype Corsiva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onotype Corsiva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vchinnikova23.usite.pro/" TargetMode="Externa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75656" y="2348880"/>
            <a:ext cx="6980312" cy="2520280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chemeClr val="tx1"/>
                </a:solidFill>
              </a:rPr>
              <a:t>Развитие связной речи старших дошкольников посредством театрализованной деятельности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5085184"/>
            <a:ext cx="6400800" cy="1224136"/>
          </a:xfrm>
        </p:spPr>
        <p:txBody>
          <a:bodyPr>
            <a:normAutofit fontScale="77500" lnSpcReduction="20000"/>
          </a:bodyPr>
          <a:lstStyle/>
          <a:p>
            <a:r>
              <a:rPr lang="ru-RU" sz="3200" dirty="0" smtClean="0"/>
              <a:t>Подготовила воспитатель: </a:t>
            </a:r>
          </a:p>
          <a:p>
            <a:r>
              <a:rPr lang="ru-RU" sz="3200" dirty="0" smtClean="0"/>
              <a:t>Овчинникова Анастасия Юрьевна</a:t>
            </a:r>
          </a:p>
          <a:p>
            <a:r>
              <a:rPr lang="ru-RU" sz="3200" dirty="0" smtClean="0"/>
              <a:t>2020 год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3848" y="404663"/>
            <a:ext cx="4176464" cy="1080121"/>
          </a:xfrm>
        </p:spPr>
        <p:txBody>
          <a:bodyPr>
            <a:noAutofit/>
          </a:bodyPr>
          <a:lstStyle/>
          <a:p>
            <a:pPr algn="l"/>
            <a:r>
              <a:rPr lang="ru-RU" sz="8800" b="0" dirty="0" smtClean="0"/>
              <a:t>Цель:</a:t>
            </a:r>
            <a:endParaRPr lang="ru-RU" sz="8800" b="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31640" y="1772816"/>
            <a:ext cx="7524328" cy="46805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4400" b="1" dirty="0" smtClean="0"/>
              <a:t>Создать условия для развития речи детей через творческую активность в театрализованной деятельности</a:t>
            </a:r>
            <a:r>
              <a:rPr lang="en-US" sz="4400" b="1" dirty="0" smtClean="0"/>
              <a:t>.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5816" y="260648"/>
            <a:ext cx="4176464" cy="1225625"/>
          </a:xfrm>
        </p:spPr>
        <p:txBody>
          <a:bodyPr>
            <a:noAutofit/>
          </a:bodyPr>
          <a:lstStyle/>
          <a:p>
            <a:r>
              <a:rPr lang="ru-RU" sz="8800" b="0" dirty="0"/>
              <a:t>Задачи</a:t>
            </a:r>
            <a:r>
              <a:rPr lang="ru-RU" sz="8800" dirty="0"/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7664" y="1600200"/>
            <a:ext cx="7139136" cy="4853136"/>
          </a:xfrm>
        </p:spPr>
        <p:txBody>
          <a:bodyPr>
            <a:normAutofit fontScale="5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sz="4400" dirty="0" smtClean="0"/>
              <a:t>активизировать речь детей старшего дошкольного возраста через театрализованную деятельность;</a:t>
            </a:r>
          </a:p>
          <a:p>
            <a:pPr>
              <a:buFont typeface="Wingdings" pitchFamily="2" charset="2"/>
              <a:buChar char="Ø"/>
            </a:pPr>
            <a:r>
              <a:rPr lang="ru-RU" sz="4400" dirty="0" smtClean="0"/>
              <a:t>улучшить диалогическую и монологическую речь, ее грамматический строй.</a:t>
            </a:r>
          </a:p>
          <a:p>
            <a:pPr>
              <a:buFont typeface="Wingdings" pitchFamily="2" charset="2"/>
              <a:buChar char="Ø"/>
            </a:pPr>
            <a:r>
              <a:rPr lang="ru-RU" sz="4400" dirty="0" smtClean="0"/>
              <a:t>углублять и формировать базовые навыки устной речи, как ведущего средства общения и познания;</a:t>
            </a:r>
          </a:p>
          <a:p>
            <a:pPr>
              <a:buFont typeface="Wingdings" pitchFamily="2" charset="2"/>
              <a:buChar char="Ø"/>
            </a:pPr>
            <a:r>
              <a:rPr lang="ru-RU" sz="4400" dirty="0" smtClean="0"/>
              <a:t>приобщить </a:t>
            </a:r>
            <a:r>
              <a:rPr lang="ru-RU" sz="4400" dirty="0"/>
              <a:t>детей к театральному искусству (знакомство с историей театра, видами, профессиями);</a:t>
            </a:r>
          </a:p>
          <a:p>
            <a:pPr>
              <a:buFont typeface="Wingdings" pitchFamily="2" charset="2"/>
              <a:buChar char="Ø"/>
            </a:pPr>
            <a:r>
              <a:rPr lang="ru-RU" sz="4400" dirty="0" smtClean="0"/>
              <a:t>создать </a:t>
            </a:r>
            <a:r>
              <a:rPr lang="ru-RU" sz="4400" dirty="0"/>
              <a:t>условия для театрализованной деятельности детей посредством обогащения предметно-развивающей среды;</a:t>
            </a:r>
          </a:p>
          <a:p>
            <a:pPr>
              <a:buFont typeface="Wingdings" pitchFamily="2" charset="2"/>
              <a:buChar char="Ø"/>
            </a:pPr>
            <a:r>
              <a:rPr lang="ru-RU" sz="4400" dirty="0" smtClean="0"/>
              <a:t>совершенствовать</a:t>
            </a:r>
            <a:r>
              <a:rPr lang="ru-RU" sz="4400" dirty="0" smtClean="0">
                <a:solidFill>
                  <a:srgbClr val="FF0000"/>
                </a:solidFill>
              </a:rPr>
              <a:t> </a:t>
            </a:r>
            <a:r>
              <a:rPr lang="ru-RU" sz="4400" dirty="0"/>
              <a:t>выразительные средства общения: словесные (регулирование темпа, громкости, произнесения, интонации) и невербальные (мимика, пантомимика, позы, жесты)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73853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6419056" cy="1368152"/>
          </a:xfrm>
        </p:spPr>
        <p:txBody>
          <a:bodyPr>
            <a:noAutofit/>
          </a:bodyPr>
          <a:lstStyle/>
          <a:p>
            <a:r>
              <a:rPr lang="ru-RU" sz="4800" dirty="0" smtClean="0"/>
              <a:t>Предполагаемые результаты</a:t>
            </a:r>
            <a:endParaRPr lang="ru-RU" sz="48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7544" y="2276872"/>
            <a:ext cx="7211144" cy="3951288"/>
          </a:xfrm>
        </p:spPr>
        <p:txBody>
          <a:bodyPr/>
          <a:lstStyle/>
          <a:p>
            <a:r>
              <a:rPr lang="ru-RU" dirty="0" smtClean="0"/>
              <a:t>Дети приобщены к театральному искусству;</a:t>
            </a:r>
          </a:p>
          <a:p>
            <a:r>
              <a:rPr lang="ru-RU" dirty="0" smtClean="0"/>
              <a:t>Сформированы базовые навыки устной речи;</a:t>
            </a:r>
          </a:p>
          <a:p>
            <a:r>
              <a:rPr lang="ru-RU" dirty="0" smtClean="0"/>
              <a:t>Обогащена предметно-развивающая среда;</a:t>
            </a:r>
          </a:p>
          <a:p>
            <a:r>
              <a:rPr lang="ru-RU" dirty="0" smtClean="0"/>
              <a:t>Сформирована диалогическая и монологическая речь;</a:t>
            </a:r>
          </a:p>
          <a:p>
            <a:r>
              <a:rPr lang="ru-RU" dirty="0" smtClean="0"/>
              <a:t>Усовершенствованы выразительные средства общения.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6792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627504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</a:t>
            </a:r>
            <a:r>
              <a:rPr lang="ru-RU" dirty="0" smtClean="0"/>
              <a:t> этап</a:t>
            </a:r>
            <a:br>
              <a:rPr lang="ru-RU" dirty="0" smtClean="0"/>
            </a:br>
            <a:r>
              <a:rPr lang="ru-RU" dirty="0" smtClean="0"/>
              <a:t>Подготовительный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214282" y="1700808"/>
            <a:ext cx="7929618" cy="4425355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dirty="0" smtClean="0"/>
              <a:t>     Изучение методической литературы</a:t>
            </a:r>
          </a:p>
          <a:p>
            <a:pPr marL="722313" indent="-722313">
              <a:buFont typeface="Wingdings" pitchFamily="2" charset="2"/>
              <a:buChar char="Ø"/>
            </a:pPr>
            <a:r>
              <a:rPr lang="ru-RU" dirty="0" smtClean="0">
                <a:cs typeface="Times New Roman" pitchFamily="18" charset="0"/>
              </a:rPr>
              <a:t>Подготовка конспектов театрализованной деятельности</a:t>
            </a:r>
          </a:p>
          <a:p>
            <a:pPr marL="722313" indent="-722313">
              <a:buFont typeface="Wingdings" pitchFamily="2" charset="2"/>
              <a:buChar char="Ø"/>
            </a:pPr>
            <a:r>
              <a:rPr lang="ru-RU" dirty="0" smtClean="0">
                <a:cs typeface="Times New Roman" pitchFamily="18" charset="0"/>
              </a:rPr>
              <a:t>Составление рекомендаций для родителей</a:t>
            </a:r>
          </a:p>
          <a:p>
            <a:pPr marL="722313" indent="-722313">
              <a:buFont typeface="Wingdings" pitchFamily="2" charset="2"/>
              <a:buChar char="Ø"/>
            </a:pPr>
            <a:r>
              <a:rPr lang="ru-RU" dirty="0" smtClean="0">
                <a:cs typeface="Times New Roman" pitchFamily="18" charset="0"/>
              </a:rPr>
              <a:t>Разработка бесед с детьми</a:t>
            </a:r>
          </a:p>
          <a:p>
            <a:pPr marL="722313" indent="-722313">
              <a:buFont typeface="Wingdings" pitchFamily="2" charset="2"/>
              <a:buChar char="Ø"/>
            </a:pPr>
            <a:r>
              <a:rPr lang="ru-RU" dirty="0" smtClean="0">
                <a:cs typeface="Times New Roman" pitchFamily="18" charset="0"/>
              </a:rPr>
              <a:t>Подборка упражнений для развития мимики, пантомимики, жестов, фонематического слуха, мелкой моторики, координации речи с движениями</a:t>
            </a:r>
          </a:p>
          <a:p>
            <a:pPr marL="722313" indent="-722313">
              <a:buNone/>
            </a:pPr>
            <a:endParaRPr lang="ru-RU" dirty="0" smtClean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188640"/>
            <a:ext cx="5328592" cy="93610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II</a:t>
            </a:r>
            <a:r>
              <a:rPr lang="ru-RU" dirty="0" smtClean="0"/>
              <a:t> этап</a:t>
            </a:r>
            <a:br>
              <a:rPr lang="ru-RU" dirty="0" smtClean="0"/>
            </a:br>
            <a:r>
              <a:rPr lang="ru-RU" dirty="0" smtClean="0"/>
              <a:t>Формирующий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59632" y="1196752"/>
            <a:ext cx="7272808" cy="4886003"/>
          </a:xfrm>
        </p:spPr>
        <p:txBody>
          <a:bodyPr/>
          <a:lstStyle/>
          <a:p>
            <a:r>
              <a:rPr lang="ru-RU" dirty="0" smtClean="0"/>
              <a:t>Пополнила театрализованный уголок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</p:txBody>
      </p:sp>
      <p:pic>
        <p:nvPicPr>
          <p:cNvPr id="1026" name="Picture 2" descr="D:\xxxxxxxx\ДОКУМЕНТАЦИЯ ПО РАБОТЕ\1ПОДГОТОВИТ ГРУППА 2019-2020\ПРОЕКТ РАЗВ РЕЧИ -ТЕАТР\театр 2\20191225_112735.jpg"/>
          <p:cNvPicPr>
            <a:picLocks noChangeAspect="1" noChangeArrowheads="1"/>
          </p:cNvPicPr>
          <p:nvPr/>
        </p:nvPicPr>
        <p:blipFill>
          <a:blip r:embed="rId2" cstate="print"/>
          <a:srcRect r="12087"/>
          <a:stretch>
            <a:fillRect/>
          </a:stretch>
        </p:blipFill>
        <p:spPr bwMode="auto">
          <a:xfrm>
            <a:off x="3000364" y="1928802"/>
            <a:ext cx="2857520" cy="471490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7" name="Picture 3" descr="D:\xxxxxxxx\ДОКУМЕНТАЦИЯ ПО РАБОТЕ\1ПОДГОТОВИТ ГРУППА 2019-2020\ПРОЕКТ РАЗВ РЕЧИ -ТЕАТР\театр 2\20191225_112753.jpg"/>
          <p:cNvPicPr>
            <a:picLocks noChangeAspect="1" noChangeArrowheads="1"/>
          </p:cNvPicPr>
          <p:nvPr/>
        </p:nvPicPr>
        <p:blipFill>
          <a:blip r:embed="rId3" cstate="print"/>
          <a:srcRect l="22222" r="23611"/>
          <a:stretch>
            <a:fillRect/>
          </a:stretch>
        </p:blipFill>
        <p:spPr bwMode="auto">
          <a:xfrm>
            <a:off x="500034" y="1928802"/>
            <a:ext cx="2357454" cy="474784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8" name="Picture 4" descr="D:\xxxxxxxx\ДОКУМЕНТАЦИЯ ПО РАБОТЕ\1ПОДГОТОВИТ ГРУППА 2019-2020\ПРОЕКТ РАЗВ РЕЧИ -ТЕАТР\театр 2\20191225_1128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1928802"/>
            <a:ext cx="2821783" cy="471490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325023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285852" y="928670"/>
            <a:ext cx="7258072" cy="5643578"/>
          </a:xfrm>
        </p:spPr>
        <p:txBody>
          <a:bodyPr>
            <a:norm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ru-RU" sz="1800" dirty="0" smtClean="0"/>
              <a:t>Беседа о театре, о профессиях работников театра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1800" dirty="0" smtClean="0"/>
              <a:t>Чтение сказок, художественных произведений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1800" dirty="0" smtClean="0"/>
              <a:t>Рассматривание иллюстраций о театре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1800" dirty="0" smtClean="0"/>
              <a:t>Беседа с презентацией «Театральный этикет»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1800" dirty="0" smtClean="0"/>
              <a:t>Викторина «Герои сказок»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1800" dirty="0" smtClean="0"/>
              <a:t>Образовательная деятельность «Смастери сказку» по изготовлению игрушек из пластилина, глины и т.д.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1800" dirty="0" smtClean="0"/>
              <a:t>Подготовка к драматизации: разучивание ролей, подбор и подготовка масок)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1800" dirty="0" smtClean="0"/>
              <a:t>Индивидуальная работа с детьми по подготовке к драматизации сказок, по развитию интонационной выразительности, пантомимы.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1800" dirty="0" smtClean="0"/>
              <a:t>Этюды </a:t>
            </a:r>
            <a:r>
              <a:rPr lang="ru-RU" sz="1800" dirty="0" smtClean="0"/>
              <a:t>на выразительность жеста</a:t>
            </a:r>
            <a:endParaRPr lang="ru-RU" sz="1800" dirty="0" smtClean="0">
              <a:solidFill>
                <a:srgbClr val="FF0000"/>
              </a:solidFill>
            </a:endParaRPr>
          </a:p>
          <a:p>
            <a:pPr marL="742950" indent="-742950">
              <a:buFont typeface="+mj-lt"/>
              <a:buAutoNum type="arabicPeriod"/>
            </a:pPr>
            <a:r>
              <a:rPr lang="ru-RU" sz="1800" dirty="0" smtClean="0"/>
              <a:t>Комплекс </a:t>
            </a:r>
            <a:r>
              <a:rPr lang="ru-RU" sz="1800" dirty="0" smtClean="0"/>
              <a:t>игр для развития речи </a:t>
            </a:r>
            <a:endParaRPr lang="ru-RU" sz="1800" dirty="0" smtClean="0"/>
          </a:p>
          <a:p>
            <a:pPr marL="742950" indent="-742950">
              <a:buFont typeface="+mj-lt"/>
              <a:buAutoNum type="arabicPeriod" startAt="13"/>
            </a:pPr>
            <a:r>
              <a:rPr lang="ru-RU" sz="1800" dirty="0" smtClean="0"/>
              <a:t>Упражнения на внимание и память;</a:t>
            </a:r>
          </a:p>
          <a:p>
            <a:pPr marL="742950" indent="-742950">
              <a:buFont typeface="+mj-lt"/>
              <a:buAutoNum type="arabicPeriod" startAt="13"/>
            </a:pPr>
            <a:r>
              <a:rPr lang="ru-RU" sz="1800" dirty="0" smtClean="0"/>
              <a:t>Упражнения на развитие воображения;</a:t>
            </a:r>
          </a:p>
          <a:p>
            <a:pPr marL="742950" indent="-742950">
              <a:buFont typeface="+mj-lt"/>
              <a:buAutoNum type="arabicPeriod" startAt="13"/>
            </a:pPr>
            <a:r>
              <a:rPr lang="ru-RU" sz="1800" dirty="0" smtClean="0"/>
              <a:t>Комплекс народных игр для развития речи </a:t>
            </a:r>
          </a:p>
          <a:p>
            <a:pPr marL="742950" indent="-742950">
              <a:buFont typeface="+mj-lt"/>
              <a:buAutoNum type="arabicPeriod" startAt="13"/>
            </a:pPr>
            <a:r>
              <a:rPr lang="ru-RU" sz="1800" dirty="0" smtClean="0"/>
              <a:t>Этюды на выражение основных эмоций.</a:t>
            </a:r>
          </a:p>
          <a:p>
            <a:pPr marL="742950" indent="-742950">
              <a:buNone/>
            </a:pPr>
            <a:endParaRPr lang="ru-RU" sz="18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xxxxxxxx\ДОКУМЕНТАЦИЯ ПО РАБОТЕ\1ПОДГОТОВИТ ГРУППА 2019-2020\ПРОЕКТ РАЗВ РЕЧИ -ТЕАТР\театр 2\20191225_0904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42852"/>
            <a:ext cx="4286248" cy="321468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1" name="Picture 3" descr="D:\xxxxxxxx\ДОКУМЕНТАЦИЯ ПО РАБОТЕ\1ПОДГОТОВИТ ГРУППА 2019-2020\ПРОЕКТ РАЗВ РЕЧИ -ТЕАТР\театр фото\8jKKwKQNc0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928670"/>
            <a:ext cx="4286279" cy="321471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2" name="Picture 4" descr="D:\xxxxxxxx\ДОКУМЕНТАЦИЯ ПО РАБОТЕ\1ПОДГОТОВИТ ГРУППА 2019-2020\ПРОЕКТ РАЗВ РЕЧИ -ТЕАТР\театр фото\MqJlKBeJwv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3357562"/>
            <a:ext cx="4381499" cy="328612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1143000"/>
          </a:xfrm>
        </p:spPr>
        <p:txBody>
          <a:bodyPr/>
          <a:lstStyle/>
          <a:p>
            <a:r>
              <a:rPr lang="ru-RU" dirty="0" smtClean="0"/>
              <a:t>Работа с родителями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412776"/>
            <a:ext cx="7758138" cy="4713387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Анкетирование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Наглядная агитация «Театрализованная деятельность в детском саду»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Родительское  собрание «Развитие речи детей 6-7 лет посредством театрализованной деятельности»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Размещение материала на сайте </a:t>
            </a:r>
            <a:r>
              <a:rPr lang="ru-RU" dirty="0" smtClean="0"/>
              <a:t>воспитателя </a:t>
            </a:r>
            <a:r>
              <a:rPr lang="en-US" dirty="0" smtClean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ovchinnikova23.usite.pro</a:t>
            </a:r>
            <a:endParaRPr lang="ru-RU" dirty="0" smtClean="0"/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Наглядная информация для родителей на тему: «Как устроить домашний театр для детей»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Информационная папка «Эмоции. Пластика. Мимика.»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Папка-передвижка «Играем в кукольный театр»</a:t>
            </a:r>
          </a:p>
          <a:p>
            <a:pPr marL="457200" indent="-457200">
              <a:buFont typeface="+mj-lt"/>
              <a:buAutoNum type="arabicPeriod"/>
            </a:pPr>
            <a:endParaRPr lang="ru-RU" dirty="0" smtClean="0"/>
          </a:p>
          <a:p>
            <a:pPr marL="457200" indent="-457200">
              <a:buFont typeface="+mj-lt"/>
              <a:buAutoNum type="arabicPeriod"/>
            </a:pPr>
            <a:endParaRPr lang="ru-RU" dirty="0" smtClean="0"/>
          </a:p>
          <a:p>
            <a:pPr marL="457200" indent="-457200">
              <a:buFont typeface="+mj-lt"/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93973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xxxxxxxx\ДОКУМЕНТАЦИЯ ПО РАБОТЕ\1ПОДГОТОВИТ ГРУППА 2019-2020\ПРОЕКТ РАЗВ РЕЧИ -ТЕАТР\театр 2\20191225_10575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3260" y="1000125"/>
            <a:ext cx="6834717" cy="512603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0"/>
            <a:ext cx="5760640" cy="142617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III</a:t>
            </a:r>
            <a:r>
              <a:rPr lang="ru-RU" dirty="0" smtClean="0"/>
              <a:t> этап</a:t>
            </a:r>
            <a:br>
              <a:rPr lang="ru-RU" dirty="0" smtClean="0"/>
            </a:br>
            <a:r>
              <a:rPr lang="ru-RU" dirty="0" smtClean="0"/>
              <a:t>Заключительный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0034" y="1285860"/>
            <a:ext cx="7427168" cy="4569371"/>
          </a:xfrm>
        </p:spPr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Показ театра  «</a:t>
            </a:r>
            <a:r>
              <a:rPr lang="ru-RU" dirty="0" err="1" smtClean="0">
                <a:solidFill>
                  <a:srgbClr val="FF0000"/>
                </a:solidFill>
              </a:rPr>
              <a:t>Заюшкина</a:t>
            </a:r>
            <a:r>
              <a:rPr lang="ru-RU" dirty="0" smtClean="0">
                <a:solidFill>
                  <a:srgbClr val="FF0000"/>
                </a:solidFill>
              </a:rPr>
              <a:t> избушка» </a:t>
            </a:r>
          </a:p>
          <a:p>
            <a:pPr algn="ctr"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4098" name="Picture 2" descr="D:\xxxxxxxx\ДОКУМЕНТАЦИЯ ПО РАБОТЕ\1ПОДГОТОВИТ ГРУППА 2019-2020\ПРОЕКТ РАЗВ РЕЧИ -ТЕАТР\театр фото\20191213_1612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714488"/>
            <a:ext cx="4953034" cy="371477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099" name="Picture 3" descr="D:\xxxxxxxx\ДОКУМЕНТАЦИЯ ПО РАБОТЕ\1ПОДГОТОВИТ ГРУППА 2019-2020\ПРОЕКТ РАЗВ РЕЧИ -ТЕАТР\театр фото\20191213_1616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3053950"/>
            <a:ext cx="5072066" cy="380405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550545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357422" y="214290"/>
            <a:ext cx="4040188" cy="3951288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rgbClr val="FF0000"/>
                </a:solidFill>
              </a:rPr>
              <a:t>Показ театра «Курочка Ряба»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122" name="Picture 2" descr="D:\xxxxxxxx\ДОКУМЕНТАЦИЯ ПО РАБОТЕ\1ПОДГОТОВИТ ГРУППА 2019-2020\ПРОЕКТ РАЗВ РЕЧИ -ТЕАТР\театр фото\20191213_1556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071546"/>
            <a:ext cx="3804074" cy="507209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3" name="Picture 3" descr="D:\xxxxxxxx\ДОКУМЕНТАЦИЯ ПО РАБОТЕ\1ПОДГОТОВИТ ГРУППА 2019-2020\ПРОЕКТ РАЗВ РЕЧИ -ТЕАТР\театр фото\20191213_1557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1071546"/>
            <a:ext cx="3786214" cy="504828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43108" y="142852"/>
            <a:ext cx="4040188" cy="639762"/>
          </a:xfrm>
        </p:spPr>
        <p:txBody>
          <a:bodyPr>
            <a:noAutofit/>
          </a:bodyPr>
          <a:lstStyle/>
          <a:p>
            <a:pPr algn="ctr"/>
            <a:r>
              <a:rPr lang="ru-RU" b="0" dirty="0" smtClean="0">
                <a:solidFill>
                  <a:srgbClr val="FF0000"/>
                </a:solidFill>
              </a:rPr>
              <a:t>Показ театра </a:t>
            </a:r>
            <a:r>
              <a:rPr lang="ru-RU" b="0" dirty="0" smtClean="0">
                <a:solidFill>
                  <a:srgbClr val="FF0000"/>
                </a:solidFill>
              </a:rPr>
              <a:t>на </a:t>
            </a:r>
            <a:r>
              <a:rPr lang="ru-RU" b="0" dirty="0" err="1" smtClean="0">
                <a:solidFill>
                  <a:srgbClr val="FF0000"/>
                </a:solidFill>
              </a:rPr>
              <a:t>фланелеграфе</a:t>
            </a:r>
            <a:r>
              <a:rPr lang="ru-RU" b="0" dirty="0" smtClean="0">
                <a:solidFill>
                  <a:srgbClr val="FF0000"/>
                </a:solidFill>
              </a:rPr>
              <a:t>  «</a:t>
            </a:r>
            <a:r>
              <a:rPr lang="ru-RU" b="0" dirty="0" err="1" smtClean="0">
                <a:solidFill>
                  <a:srgbClr val="FF0000"/>
                </a:solidFill>
              </a:rPr>
              <a:t>Руковичка</a:t>
            </a:r>
            <a:r>
              <a:rPr lang="ru-RU" b="0" dirty="0" smtClean="0">
                <a:solidFill>
                  <a:srgbClr val="FF0000"/>
                </a:solidFill>
              </a:rPr>
              <a:t>»</a:t>
            </a:r>
            <a:endParaRPr lang="ru-RU" b="0" dirty="0">
              <a:solidFill>
                <a:srgbClr val="FF0000"/>
              </a:solidFill>
            </a:endParaRPr>
          </a:p>
        </p:txBody>
      </p:sp>
      <p:pic>
        <p:nvPicPr>
          <p:cNvPr id="6146" name="Picture 2" descr="D:\xxxxxxxx\ДОКУМЕНТАЦИЯ ПО РАБОТЕ\1ПОДГОТОВИТ ГРУППА 2019-2020\ПРОЕКТ РАЗВ РЕЧИ -ТЕАТР\театр фото\20191213_1626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928670"/>
            <a:ext cx="4572032" cy="342902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147" name="Picture 3" descr="D:\xxxxxxxx\ДОКУМЕНТАЦИЯ ПО РАБОТЕ\1ПОДГОТОВИТ ГРУППА 2019-2020\ПРОЕКТ РАЗВ РЕЧИ -ТЕАТР\театр фото\20191213_1627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3143248"/>
            <a:ext cx="4571999" cy="342899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14414" y="571480"/>
            <a:ext cx="5757874" cy="639762"/>
          </a:xfrm>
        </p:spPr>
        <p:txBody>
          <a:bodyPr>
            <a:noAutofit/>
          </a:bodyPr>
          <a:lstStyle/>
          <a:p>
            <a:pPr algn="ctr"/>
            <a:r>
              <a:rPr lang="ru-RU" b="0" dirty="0" smtClean="0">
                <a:solidFill>
                  <a:srgbClr val="FF0000"/>
                </a:solidFill>
              </a:rPr>
              <a:t>Настольный театр «</a:t>
            </a:r>
            <a:r>
              <a:rPr lang="ru-RU" b="0" dirty="0" err="1" smtClean="0">
                <a:solidFill>
                  <a:srgbClr val="FF0000"/>
                </a:solidFill>
              </a:rPr>
              <a:t>Смешарики</a:t>
            </a:r>
            <a:r>
              <a:rPr lang="ru-RU" b="0" dirty="0" smtClean="0">
                <a:solidFill>
                  <a:srgbClr val="FF0000"/>
                </a:solidFill>
              </a:rPr>
              <a:t>».</a:t>
            </a:r>
          </a:p>
          <a:p>
            <a:pPr algn="ctr"/>
            <a:r>
              <a:rPr lang="ru-RU" b="0" dirty="0" smtClean="0">
                <a:solidFill>
                  <a:srgbClr val="FF0000"/>
                </a:solidFill>
              </a:rPr>
              <a:t>Составление собственной сказки «День рождения </a:t>
            </a:r>
            <a:r>
              <a:rPr lang="ru-RU" b="0" dirty="0" err="1" smtClean="0">
                <a:solidFill>
                  <a:srgbClr val="FF0000"/>
                </a:solidFill>
              </a:rPr>
              <a:t>Нюши</a:t>
            </a:r>
            <a:r>
              <a:rPr lang="ru-RU" b="0" dirty="0" smtClean="0">
                <a:solidFill>
                  <a:srgbClr val="FF0000"/>
                </a:solidFill>
              </a:rPr>
              <a:t>»</a:t>
            </a:r>
            <a:endParaRPr lang="ru-RU" b="0" dirty="0">
              <a:solidFill>
                <a:srgbClr val="FF0000"/>
              </a:solidFill>
            </a:endParaRPr>
          </a:p>
        </p:txBody>
      </p:sp>
      <p:pic>
        <p:nvPicPr>
          <p:cNvPr id="7170" name="Picture 2" descr="D:\xxxxxxxx\ДОКУМЕНТАЦИЯ ПО РАБОТЕ\1ПОДГОТОВИТ ГРУППА 2019-2020\ПРОЕКТ РАЗВ РЕЧИ -ТЕАТР\театр фото\20191213_1634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3143248"/>
            <a:ext cx="4714876" cy="353615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171" name="Picture 3" descr="D:\xxxxxxxx\ДОКУМЕНТАЦИЯ ПО РАБОТЕ\1ПОДГОТОВИТ ГРУППА 2019-2020\ПРОЕКТ РАЗВ РЕЧИ -ТЕАТР\театр фото\20191213_1637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285860"/>
            <a:ext cx="4762501" cy="357187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000232" y="285728"/>
            <a:ext cx="4040188" cy="639762"/>
          </a:xfrm>
        </p:spPr>
        <p:txBody>
          <a:bodyPr>
            <a:noAutofit/>
          </a:bodyPr>
          <a:lstStyle/>
          <a:p>
            <a:pPr algn="ctr"/>
            <a:r>
              <a:rPr lang="ru-RU" b="0" dirty="0" smtClean="0">
                <a:solidFill>
                  <a:srgbClr val="FF0000"/>
                </a:solidFill>
              </a:rPr>
              <a:t>Пальчиковый театр «Приключение мышонка»</a:t>
            </a:r>
            <a:endParaRPr lang="ru-RU" b="0" dirty="0">
              <a:solidFill>
                <a:srgbClr val="FF0000"/>
              </a:solidFill>
            </a:endParaRPr>
          </a:p>
        </p:txBody>
      </p:sp>
      <p:pic>
        <p:nvPicPr>
          <p:cNvPr id="8194" name="Picture 2" descr="D:\xxxxxxxx\ДОКУМЕНТАЦИЯ ПО РАБОТЕ\1ПОДГОТОВИТ ГРУППА 2019-2020\ПРОЕКТ РАЗВ РЕЧИ -ТЕАТР\театр фото\20191213_1655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000108"/>
            <a:ext cx="4953035" cy="371477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195" name="Picture 3" descr="D:\xxxxxxxx\ДОКУМЕНТАЦИЯ ПО РАБОТЕ\1ПОДГОТОВИТ ГРУППА 2019-2020\ПРОЕКТ РАЗВ РЕЧИ -ТЕАТР\театр фото\20191213_1651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8" y="3000372"/>
            <a:ext cx="4857752" cy="364331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5984" y="142852"/>
            <a:ext cx="4040188" cy="639762"/>
          </a:xfrm>
        </p:spPr>
        <p:txBody>
          <a:bodyPr>
            <a:noAutofit/>
          </a:bodyPr>
          <a:lstStyle/>
          <a:p>
            <a:pPr algn="ctr"/>
            <a:r>
              <a:rPr lang="ru-RU" b="0" dirty="0" smtClean="0">
                <a:solidFill>
                  <a:srgbClr val="FF0000"/>
                </a:solidFill>
              </a:rPr>
              <a:t>Настольный театр  «Три поросёнка»</a:t>
            </a:r>
            <a:endParaRPr lang="ru-RU" b="0" dirty="0">
              <a:solidFill>
                <a:srgbClr val="FF0000"/>
              </a:solidFill>
            </a:endParaRPr>
          </a:p>
        </p:txBody>
      </p:sp>
      <p:pic>
        <p:nvPicPr>
          <p:cNvPr id="9218" name="Picture 2" descr="D:\xxxxxxxx\ДОКУМЕНТАЦИЯ ПО РАБОТЕ\1ПОДГОТОВИТ ГРУППА 2019-2020\ПРОЕКТ РАЗВ РЕЧИ -ТЕАТР\театр фото\20191216_1132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928670"/>
            <a:ext cx="3482585" cy="464344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219" name="Picture 3" descr="D:\xxxxxxxx\ДОКУМЕНТАЦИЯ ПО РАБОТЕ\1ПОДГОТОВИТ ГРУППА 2019-2020\ПРОЕКТ РАЗВ РЕЧИ -ТЕАТР\театр фото\20191216_1134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8" y="1285860"/>
            <a:ext cx="4929190" cy="385762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14414" y="214290"/>
            <a:ext cx="5543560" cy="639762"/>
          </a:xfrm>
        </p:spPr>
        <p:txBody>
          <a:bodyPr>
            <a:noAutofit/>
          </a:bodyPr>
          <a:lstStyle/>
          <a:p>
            <a:pPr algn="ctr"/>
            <a:r>
              <a:rPr lang="ru-RU" b="0" dirty="0" smtClean="0">
                <a:solidFill>
                  <a:srgbClr val="FF0000"/>
                </a:solidFill>
              </a:rPr>
              <a:t>Кукольный театр «Бибабо».</a:t>
            </a:r>
          </a:p>
          <a:p>
            <a:pPr algn="ctr"/>
            <a:r>
              <a:rPr lang="ru-RU" b="0" dirty="0" smtClean="0">
                <a:solidFill>
                  <a:srgbClr val="FF0000"/>
                </a:solidFill>
              </a:rPr>
              <a:t>Показ сказки «Лиса и Котофей Иванович»</a:t>
            </a:r>
            <a:endParaRPr lang="ru-RU" b="0" dirty="0">
              <a:solidFill>
                <a:srgbClr val="FF0000"/>
              </a:solidFill>
            </a:endParaRPr>
          </a:p>
        </p:txBody>
      </p:sp>
      <p:pic>
        <p:nvPicPr>
          <p:cNvPr id="10242" name="Picture 2" descr="D:\xxxxxxxx\ДОКУМЕНТАЦИЯ ПО РАБОТЕ\1ПОДГОТОВИТ ГРУППА 2019-2020\ПРОЕКТ РАЗВ РЕЧИ -ТЕАТР\театр фото\20191216_1608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214422"/>
            <a:ext cx="3482585" cy="464344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43" name="Picture 3" descr="D:\xxxxxxxx\ДОКУМЕНТАЦИЯ ПО РАБОТЕ\1ПОДГОТОВИТ ГРУППА 2019-2020\ПРОЕКТ РАЗВ РЕЧИ -ТЕАТР\театр фото\20191216_1608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214422"/>
            <a:ext cx="3500444" cy="466725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286124"/>
            <a:ext cx="8229600" cy="1143000"/>
          </a:xfrm>
        </p:spPr>
        <p:txBody>
          <a:bodyPr>
            <a:noAutofit/>
          </a:bodyPr>
          <a:lstStyle/>
          <a:p>
            <a:pPr marL="0" indent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Схема 11"/>
          <p:cNvGraphicFramePr/>
          <p:nvPr/>
        </p:nvGraphicFramePr>
        <p:xfrm>
          <a:off x="571472" y="1397000"/>
          <a:ext cx="7500990" cy="5175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1071538" y="214290"/>
            <a:ext cx="5429288" cy="857256"/>
          </a:xfrm>
          <a:prstGeom prst="rect">
            <a:avLst/>
          </a:prstGeom>
          <a:solidFill>
            <a:srgbClr val="FFFFCC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РЕЗУЛЬТАТЕ РАБОТЫ ПО ТЕАТРАЛИЗОВАННОЙ ДЕЯТЕЛЬНОСТИ: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5000636"/>
            <a:ext cx="4968552" cy="1584176"/>
          </a:xfrm>
        </p:spPr>
        <p:txBody>
          <a:bodyPr>
            <a:noAutofit/>
          </a:bodyPr>
          <a:lstStyle/>
          <a:p>
            <a:r>
              <a:rPr lang="ru-RU" sz="7200" dirty="0" smtClean="0"/>
              <a:t>Спасибо за внимание!</a:t>
            </a:r>
            <a:endParaRPr lang="ru-RU" sz="7200" dirty="0"/>
          </a:p>
        </p:txBody>
      </p:sp>
      <p:pic>
        <p:nvPicPr>
          <p:cNvPr id="1030" name="Picture 6" descr="http://liubavyshka.ru/_ph/131/2/238248915.gif?1458880671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72132" y="4572008"/>
            <a:ext cx="3240360" cy="202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D:\xxxxxxxx\ДОКУМЕНТАЦИЯ ПО РАБОТЕ\1ПОДГОТОВИТ ГРУППА 2019-2020\ПРОЕКТ РАЗВ РЕЧИ -ТЕАТР\театр фото\20191216_1618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500042"/>
            <a:ext cx="5214974" cy="39112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атральный 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Театральный 2</Template>
  <TotalTime>1383</TotalTime>
  <Words>486</Words>
  <Application>Microsoft Office PowerPoint</Application>
  <PresentationFormat>Экран (4:3)</PresentationFormat>
  <Paragraphs>72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Театральный 2</vt:lpstr>
      <vt:lpstr>Развитие связной речи старших дошкольников посредством театрализованной деятельности</vt:lpstr>
      <vt:lpstr>Цель:</vt:lpstr>
      <vt:lpstr>Задачи:</vt:lpstr>
      <vt:lpstr>Предполагаемые результаты</vt:lpstr>
      <vt:lpstr>I этап Подготовительный</vt:lpstr>
      <vt:lpstr>II этап Формирующий</vt:lpstr>
      <vt:lpstr>Слайд 7</vt:lpstr>
      <vt:lpstr>Слайд 8</vt:lpstr>
      <vt:lpstr>Работа с родителями</vt:lpstr>
      <vt:lpstr>Слайд 10</vt:lpstr>
      <vt:lpstr>III этап Заключительный</vt:lpstr>
      <vt:lpstr>Слайд 12</vt:lpstr>
      <vt:lpstr>Слайд 13</vt:lpstr>
      <vt:lpstr>Слайд 14</vt:lpstr>
      <vt:lpstr>Слайд 15</vt:lpstr>
      <vt:lpstr>Слайд 16</vt:lpstr>
      <vt:lpstr>Слайд 17</vt:lpstr>
      <vt:lpstr> 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anastasya</cp:lastModifiedBy>
  <cp:revision>90</cp:revision>
  <dcterms:created xsi:type="dcterms:W3CDTF">2014-04-17T14:39:24Z</dcterms:created>
  <dcterms:modified xsi:type="dcterms:W3CDTF">2020-01-07T11:09:41Z</dcterms:modified>
</cp:coreProperties>
</file>