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9" r:id="rId6"/>
    <p:sldId id="291" r:id="rId7"/>
    <p:sldId id="260" r:id="rId8"/>
    <p:sldId id="261" r:id="rId9"/>
    <p:sldId id="283" r:id="rId10"/>
    <p:sldId id="266" r:id="rId11"/>
    <p:sldId id="292" r:id="rId12"/>
    <p:sldId id="295" r:id="rId13"/>
    <p:sldId id="293" r:id="rId14"/>
    <p:sldId id="294" r:id="rId15"/>
    <p:sldId id="296" r:id="rId16"/>
    <p:sldId id="297" r:id="rId17"/>
    <p:sldId id="287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FF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941" autoAdjust="0"/>
    <p:restoredTop sz="99885" autoAdjust="0"/>
  </p:normalViewPr>
  <p:slideViewPr>
    <p:cSldViewPr snapToGrid="0">
      <p:cViewPr>
        <p:scale>
          <a:sx n="70" d="100"/>
          <a:sy n="70" d="100"/>
        </p:scale>
        <p:origin x="-624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34C5C5-8299-43E2-9771-DA9D14AF7E7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E68562-D2DA-4FBE-9D98-DC1D6FEFD61B}">
      <dgm:prSet phldrT="[Текст]"/>
      <dgm:spPr>
        <a:gradFill flip="none" rotWithShape="1">
          <a:gsLst>
            <a:gs pos="0">
              <a:srgbClr val="92D050"/>
            </a:gs>
            <a:gs pos="50000">
              <a:srgbClr val="FFFF00">
                <a:alpha val="89000"/>
              </a:srgb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pPr algn="just"/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Работа по данному опыту даёт не только определённую сумму знаний, умений и навыков, но и позволяет сформировать у дошкольников высокую познавательную активность, самостоятельность мышления, устойчивость внимания, то есть те качества, которые им пригодятся в дальнейшем обучении в школе.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53FA18E-9D83-4740-AFD0-09850B60393D}" type="parTrans" cxnId="{35CD1C69-B299-4480-ADBC-4F0F639DBEF2}">
      <dgm:prSet/>
      <dgm:spPr/>
      <dgm:t>
        <a:bodyPr/>
        <a:lstStyle/>
        <a:p>
          <a:endParaRPr lang="ru-RU"/>
        </a:p>
      </dgm:t>
    </dgm:pt>
    <dgm:pt modelId="{87BAF83D-F49A-418B-A6D6-7B512647E4EA}" type="sibTrans" cxnId="{35CD1C69-B299-4480-ADBC-4F0F639DBEF2}">
      <dgm:prSet/>
      <dgm:spPr/>
      <dgm:t>
        <a:bodyPr/>
        <a:lstStyle/>
        <a:p>
          <a:endParaRPr lang="ru-RU"/>
        </a:p>
      </dgm:t>
    </dgm:pt>
    <dgm:pt modelId="{01CFAC8B-DAC4-470B-AF86-CD6C5C533BC4}" type="pres">
      <dgm:prSet presAssocID="{A034C5C5-8299-43E2-9771-DA9D14AF7E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30B7BC-1348-4835-8227-E82A49350C51}" type="pres">
      <dgm:prSet presAssocID="{61E68562-D2DA-4FBE-9D98-DC1D6FEFD61B}" presName="node" presStyleLbl="node1" presStyleIdx="0" presStyleCnt="1" custScaleX="95924" custScaleY="63747" custLinFactNeighborX="2515" custLinFactNeighborY="-32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1859F5-FEDF-4AFB-A3D1-8D0D9048DDA3}" type="presOf" srcId="{A034C5C5-8299-43E2-9771-DA9D14AF7E7B}" destId="{01CFAC8B-DAC4-470B-AF86-CD6C5C533BC4}" srcOrd="0" destOrd="0" presId="urn:microsoft.com/office/officeart/2005/8/layout/default"/>
    <dgm:cxn modelId="{02460F17-BC36-4114-89CF-5F8588FC8E74}" type="presOf" srcId="{61E68562-D2DA-4FBE-9D98-DC1D6FEFD61B}" destId="{5030B7BC-1348-4835-8227-E82A49350C51}" srcOrd="0" destOrd="0" presId="urn:microsoft.com/office/officeart/2005/8/layout/default"/>
    <dgm:cxn modelId="{35CD1C69-B299-4480-ADBC-4F0F639DBEF2}" srcId="{A034C5C5-8299-43E2-9771-DA9D14AF7E7B}" destId="{61E68562-D2DA-4FBE-9D98-DC1D6FEFD61B}" srcOrd="0" destOrd="0" parTransId="{353FA18E-9D83-4740-AFD0-09850B60393D}" sibTransId="{87BAF83D-F49A-418B-A6D6-7B512647E4EA}"/>
    <dgm:cxn modelId="{CE71D7D7-2168-4112-88AE-DA2D13361497}" type="presParOf" srcId="{01CFAC8B-DAC4-470B-AF86-CD6C5C533BC4}" destId="{5030B7BC-1348-4835-8227-E82A49350C51}" srcOrd="0" destOrd="0" presId="urn:microsoft.com/office/officeart/2005/8/layout/default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E77E37-34AE-4DCB-854B-1640BDDE8F4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04AC95-A5CB-495A-82AF-6F1A735B3719}">
      <dgm:prSet/>
      <dgm:sp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50000">
              <a:srgbClr val="00B0F0">
                <a:alpha val="55000"/>
              </a:srgbClr>
            </a:gs>
            <a:gs pos="100000">
              <a:schemeClr val="accent2">
                <a:lumMod val="60000"/>
                <a:lumOff val="40000"/>
              </a:schemeClr>
            </a:gs>
          </a:gsLst>
          <a:path path="shape">
            <a:fillToRect l="50000" t="50000" r="50000" b="50000"/>
          </a:path>
          <a:tileRect/>
        </a:gradFill>
      </dgm:spPr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Игра рассматривается как путь к познанию ребенком самого себя, своих возможностей. Приобретение знаний в играх происходит у детей с большим интересом. Поэтому умение, приобретенное в игровой форме, отличаются большей устойчивостью, легкостью переноса в новые условия. 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24D2A0B-E7C0-4244-8308-82F7FB76B285}" type="parTrans" cxnId="{B30D225E-9406-4AE5-8EC1-248154E5BBC4}">
      <dgm:prSet/>
      <dgm:spPr/>
      <dgm:t>
        <a:bodyPr/>
        <a:lstStyle/>
        <a:p>
          <a:endParaRPr lang="ru-RU"/>
        </a:p>
      </dgm:t>
    </dgm:pt>
    <dgm:pt modelId="{AAC90C33-9017-48CF-91E2-BC95438CE4EA}" type="sibTrans" cxnId="{B30D225E-9406-4AE5-8EC1-248154E5BBC4}">
      <dgm:prSet/>
      <dgm:spPr/>
      <dgm:t>
        <a:bodyPr/>
        <a:lstStyle/>
        <a:p>
          <a:endParaRPr lang="ru-RU"/>
        </a:p>
      </dgm:t>
    </dgm:pt>
    <dgm:pt modelId="{3DA73A6A-B30E-4E54-BA2A-3DB61928D7F3}">
      <dgm:prSet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rgbClr val="00B0F0">
                <a:alpha val="55000"/>
              </a:srgbClr>
            </a:gs>
            <a:gs pos="100000">
              <a:schemeClr val="accent2">
                <a:lumMod val="60000"/>
                <a:lumOff val="40000"/>
              </a:schemeClr>
            </a:gs>
          </a:gsLst>
          <a:path path="shape">
            <a:fillToRect l="50000" t="50000" r="50000" b="50000"/>
          </a:path>
        </a:gradFill>
      </dgm:spPr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Особую роль в математическом развитии ребенка я отвожу информационно-коммуникативным технологиям, где с помощью программы </a:t>
          </a:r>
          <a:r>
            <a: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Smart Notebook</a:t>
          </a: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создаю игры для формирования математических способностей. Использую дидактические игры, а именно: «Математическая рыбалка», «Пройди по тропинке», «</a:t>
          </a:r>
          <a:r>
            <a:rPr lang="ru-RU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Логокуб</a:t>
          </a: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». Также использую счетные палочки, наглядные модели, геометрические конструкторы, словесные и др.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9C5420-844E-41E0-83B9-388A3BA0FB13}" type="parTrans" cxnId="{8DBC39C0-6FC6-4245-A9B0-FF7D613D5369}">
      <dgm:prSet/>
      <dgm:spPr/>
      <dgm:t>
        <a:bodyPr/>
        <a:lstStyle/>
        <a:p>
          <a:endParaRPr lang="ru-RU"/>
        </a:p>
      </dgm:t>
    </dgm:pt>
    <dgm:pt modelId="{38D34309-9BE0-4760-89E3-98B7A5527B63}" type="sibTrans" cxnId="{8DBC39C0-6FC6-4245-A9B0-FF7D613D5369}">
      <dgm:prSet/>
      <dgm:spPr/>
      <dgm:t>
        <a:bodyPr/>
        <a:lstStyle/>
        <a:p>
          <a:endParaRPr lang="ru-RU"/>
        </a:p>
      </dgm:t>
    </dgm:pt>
    <dgm:pt modelId="{5F92B6FC-B30A-484B-9C74-6A71D99EF311}" type="pres">
      <dgm:prSet presAssocID="{75E77E37-34AE-4DCB-854B-1640BDDE8F4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D73B90-A9D9-4CD1-9C7E-6A19E0A5EFAC}" type="pres">
      <dgm:prSet presAssocID="{3A04AC95-A5CB-495A-82AF-6F1A735B371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E55EE8-D5FB-4B50-997E-4AA6E27A0F59}" type="pres">
      <dgm:prSet presAssocID="{AAC90C33-9017-48CF-91E2-BC95438CE4EA}" presName="spacer" presStyleCnt="0"/>
      <dgm:spPr/>
    </dgm:pt>
    <dgm:pt modelId="{B5BD6070-911D-4821-9A0F-E3F70FE8BE6D}" type="pres">
      <dgm:prSet presAssocID="{3DA73A6A-B30E-4E54-BA2A-3DB61928D7F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2EC325-A3E7-4564-989F-581EB8CEB1E6}" type="presOf" srcId="{3A04AC95-A5CB-495A-82AF-6F1A735B3719}" destId="{1ED73B90-A9D9-4CD1-9C7E-6A19E0A5EFAC}" srcOrd="0" destOrd="0" presId="urn:microsoft.com/office/officeart/2005/8/layout/vList2"/>
    <dgm:cxn modelId="{B30D225E-9406-4AE5-8EC1-248154E5BBC4}" srcId="{75E77E37-34AE-4DCB-854B-1640BDDE8F4D}" destId="{3A04AC95-A5CB-495A-82AF-6F1A735B3719}" srcOrd="0" destOrd="0" parTransId="{924D2A0B-E7C0-4244-8308-82F7FB76B285}" sibTransId="{AAC90C33-9017-48CF-91E2-BC95438CE4EA}"/>
    <dgm:cxn modelId="{F93407A6-AEF7-4E74-A10A-FF8E31E2BA6F}" type="presOf" srcId="{3DA73A6A-B30E-4E54-BA2A-3DB61928D7F3}" destId="{B5BD6070-911D-4821-9A0F-E3F70FE8BE6D}" srcOrd="0" destOrd="0" presId="urn:microsoft.com/office/officeart/2005/8/layout/vList2"/>
    <dgm:cxn modelId="{8DBC39C0-6FC6-4245-A9B0-FF7D613D5369}" srcId="{75E77E37-34AE-4DCB-854B-1640BDDE8F4D}" destId="{3DA73A6A-B30E-4E54-BA2A-3DB61928D7F3}" srcOrd="1" destOrd="0" parTransId="{339C5420-844E-41E0-83B9-388A3BA0FB13}" sibTransId="{38D34309-9BE0-4760-89E3-98B7A5527B63}"/>
    <dgm:cxn modelId="{5D1D1E23-190D-4814-8DC5-2606F8401BD0}" type="presOf" srcId="{75E77E37-34AE-4DCB-854B-1640BDDE8F4D}" destId="{5F92B6FC-B30A-484B-9C74-6A71D99EF311}" srcOrd="0" destOrd="0" presId="urn:microsoft.com/office/officeart/2005/8/layout/vList2"/>
    <dgm:cxn modelId="{A2DB7CF3-A362-4BFB-B2DE-8FA78CF9E7FD}" type="presParOf" srcId="{5F92B6FC-B30A-484B-9C74-6A71D99EF311}" destId="{1ED73B90-A9D9-4CD1-9C7E-6A19E0A5EFAC}" srcOrd="0" destOrd="0" presId="urn:microsoft.com/office/officeart/2005/8/layout/vList2"/>
    <dgm:cxn modelId="{D3FB5AFB-CF0C-498F-A1D6-B210802B9F35}" type="presParOf" srcId="{5F92B6FC-B30A-484B-9C74-6A71D99EF311}" destId="{00E55EE8-D5FB-4B50-997E-4AA6E27A0F59}" srcOrd="1" destOrd="0" presId="urn:microsoft.com/office/officeart/2005/8/layout/vList2"/>
    <dgm:cxn modelId="{3F0BEB2E-1FF1-4333-BEE7-019450E93EE4}" type="presParOf" srcId="{5F92B6FC-B30A-484B-9C74-6A71D99EF311}" destId="{B5BD6070-911D-4821-9A0F-E3F70FE8BE6D}" srcOrd="2" destOrd="0" presId="urn:microsoft.com/office/officeart/2005/8/layout/vList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39A8D1-97BA-4BDE-B97D-E7D3020C6EE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797199-5AAB-4DB1-AA12-E3B523DF32CF}">
      <dgm:prSet/>
      <dgm:spPr>
        <a:gradFill rotWithShape="0">
          <a:gsLst>
            <a:gs pos="0">
              <a:srgbClr val="92D050"/>
            </a:gs>
            <a:gs pos="50000">
              <a:srgbClr val="FFFF00">
                <a:alpha val="89000"/>
              </a:srgb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</a:gra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общие и групповые родительские собрания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E8B3B5F-DEB9-44CA-835D-FFFFE6C0AEB9}" type="parTrans" cxnId="{0FDFAF0A-90CF-4A65-AD72-EC284550B73B}">
      <dgm:prSet/>
      <dgm:spPr/>
      <dgm:t>
        <a:bodyPr/>
        <a:lstStyle/>
        <a:p>
          <a:endParaRPr lang="ru-RU"/>
        </a:p>
      </dgm:t>
    </dgm:pt>
    <dgm:pt modelId="{444ED303-98E7-4004-A482-16FE95C7536F}" type="sibTrans" cxnId="{0FDFAF0A-90CF-4A65-AD72-EC284550B73B}">
      <dgm:prSet/>
      <dgm:spPr/>
      <dgm:t>
        <a:bodyPr/>
        <a:lstStyle/>
        <a:p>
          <a:endParaRPr lang="ru-RU"/>
        </a:p>
      </dgm:t>
    </dgm:pt>
    <dgm:pt modelId="{48E0E0A9-E6F8-4245-BA35-330A85F3837C}">
      <dgm:prSet/>
      <dgm:spPr>
        <a:gradFill rotWithShape="0">
          <a:gsLst>
            <a:gs pos="0">
              <a:srgbClr val="92D050"/>
            </a:gs>
            <a:gs pos="50000">
              <a:srgbClr val="FFFF00">
                <a:alpha val="89000"/>
              </a:srgb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</a:gra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консультации «Дидактическая игра в жизни ребенка».,«Яркие и интересные игры»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10CED76-56D0-4FBA-BA3E-47A70A6205F7}" type="parTrans" cxnId="{C63BCC4E-78F9-4A1E-B886-762ED0A37C3E}">
      <dgm:prSet/>
      <dgm:spPr/>
      <dgm:t>
        <a:bodyPr/>
        <a:lstStyle/>
        <a:p>
          <a:endParaRPr lang="ru-RU"/>
        </a:p>
      </dgm:t>
    </dgm:pt>
    <dgm:pt modelId="{9D287C0B-08AF-4131-8CF4-EDE684FA5D64}" type="sibTrans" cxnId="{C63BCC4E-78F9-4A1E-B886-762ED0A37C3E}">
      <dgm:prSet/>
      <dgm:spPr/>
      <dgm:t>
        <a:bodyPr/>
        <a:lstStyle/>
        <a:p>
          <a:endParaRPr lang="ru-RU"/>
        </a:p>
      </dgm:t>
    </dgm:pt>
    <dgm:pt modelId="{BF9F095C-E5F7-43B4-BF89-16CCF7C4731C}">
      <dgm:prSet/>
      <dgm:spPr>
        <a:gradFill rotWithShape="0">
          <a:gsLst>
            <a:gs pos="0">
              <a:srgbClr val="92D050"/>
            </a:gs>
            <a:gs pos="50000">
              <a:srgbClr val="FFFF00">
                <a:alpha val="89000"/>
              </a:srgb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</a:gra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проекты  с участием родителей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298C643-08A1-4571-BBDB-33CCC117104C}" type="parTrans" cxnId="{357DBF0C-EED1-4495-B0DB-BFFCB3C17A50}">
      <dgm:prSet/>
      <dgm:spPr/>
      <dgm:t>
        <a:bodyPr/>
        <a:lstStyle/>
        <a:p>
          <a:endParaRPr lang="ru-RU"/>
        </a:p>
      </dgm:t>
    </dgm:pt>
    <dgm:pt modelId="{D0152092-4F9B-4E50-8F53-D1DDCC425C89}" type="sibTrans" cxnId="{357DBF0C-EED1-4495-B0DB-BFFCB3C17A50}">
      <dgm:prSet/>
      <dgm:spPr/>
      <dgm:t>
        <a:bodyPr/>
        <a:lstStyle/>
        <a:p>
          <a:endParaRPr lang="ru-RU"/>
        </a:p>
      </dgm:t>
    </dgm:pt>
    <dgm:pt modelId="{31DB0E09-8540-4FA3-A40B-52B0D869E21D}">
      <dgm:prSet/>
      <dgm:spPr>
        <a:gradFill rotWithShape="0">
          <a:gsLst>
            <a:gs pos="0">
              <a:srgbClr val="92D050"/>
            </a:gs>
            <a:gs pos="50000">
              <a:srgbClr val="FFFF00">
                <a:alpha val="89000"/>
              </a:srgb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</a:gra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изготовление дидактических игр совместно    с родителями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9284561-FD4F-4268-88E2-D38D92D6FFB9}" type="parTrans" cxnId="{FB58D086-AEBA-4312-A357-1323C4EE8318}">
      <dgm:prSet/>
      <dgm:spPr/>
      <dgm:t>
        <a:bodyPr/>
        <a:lstStyle/>
        <a:p>
          <a:endParaRPr lang="ru-RU"/>
        </a:p>
      </dgm:t>
    </dgm:pt>
    <dgm:pt modelId="{A303C79D-2408-4C00-9B82-5C711EF85834}" type="sibTrans" cxnId="{FB58D086-AEBA-4312-A357-1323C4EE8318}">
      <dgm:prSet/>
      <dgm:spPr/>
      <dgm:t>
        <a:bodyPr/>
        <a:lstStyle/>
        <a:p>
          <a:endParaRPr lang="ru-RU"/>
        </a:p>
      </dgm:t>
    </dgm:pt>
    <dgm:pt modelId="{28284F14-A5C3-4424-AE31-6E9479F9D281}">
      <dgm:prSet/>
      <dgm:spPr>
        <a:gradFill rotWithShape="0">
          <a:gsLst>
            <a:gs pos="0">
              <a:srgbClr val="92D050"/>
            </a:gs>
            <a:gs pos="50000">
              <a:srgbClr val="FFFF00">
                <a:alpha val="89000"/>
              </a:srgb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</a:gra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мастер-класс для родителей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F824CCC-0C52-4D86-AC60-1F7CA55F353E}" type="parTrans" cxnId="{A922F259-B46B-4D3B-A65F-B45BC40AC33B}">
      <dgm:prSet/>
      <dgm:spPr/>
      <dgm:t>
        <a:bodyPr/>
        <a:lstStyle/>
        <a:p>
          <a:endParaRPr lang="ru-RU"/>
        </a:p>
      </dgm:t>
    </dgm:pt>
    <dgm:pt modelId="{7633CE70-4356-4974-97CE-0297E0B13FE4}" type="sibTrans" cxnId="{A922F259-B46B-4D3B-A65F-B45BC40AC33B}">
      <dgm:prSet/>
      <dgm:spPr/>
      <dgm:t>
        <a:bodyPr/>
        <a:lstStyle/>
        <a:p>
          <a:endParaRPr lang="ru-RU"/>
        </a:p>
      </dgm:t>
    </dgm:pt>
    <dgm:pt modelId="{72714ED0-E0BD-45D1-B564-D3714CBE6FEF}">
      <dgm:prSet/>
      <dgm:spPr>
        <a:gradFill rotWithShape="0">
          <a:gsLst>
            <a:gs pos="0">
              <a:srgbClr val="92D050"/>
            </a:gs>
            <a:gs pos="50000">
              <a:srgbClr val="FFFF00">
                <a:alpha val="89000"/>
              </a:srgb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</a:gra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дни открытых дверей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B32F60E-A5E5-49AC-9DCA-D0D0D7375215}" type="parTrans" cxnId="{DA061E47-9451-4F07-9C03-9238E096D732}">
      <dgm:prSet/>
      <dgm:spPr/>
      <dgm:t>
        <a:bodyPr/>
        <a:lstStyle/>
        <a:p>
          <a:endParaRPr lang="ru-RU"/>
        </a:p>
      </dgm:t>
    </dgm:pt>
    <dgm:pt modelId="{3F559DC9-100A-485A-A3CA-5279441CAACE}" type="sibTrans" cxnId="{DA061E47-9451-4F07-9C03-9238E096D732}">
      <dgm:prSet/>
      <dgm:spPr/>
      <dgm:t>
        <a:bodyPr/>
        <a:lstStyle/>
        <a:p>
          <a:endParaRPr lang="ru-RU"/>
        </a:p>
      </dgm:t>
    </dgm:pt>
    <dgm:pt modelId="{5FD4ABE4-33B6-4B7A-B2AA-FFAD0BFB90D5}">
      <dgm:prSet/>
      <dgm:spPr>
        <a:gradFill rotWithShape="0">
          <a:gsLst>
            <a:gs pos="0">
              <a:srgbClr val="92D050"/>
            </a:gs>
            <a:gs pos="50000">
              <a:srgbClr val="FFFF00">
                <a:alpha val="89000"/>
              </a:srgb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</a:gra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участие родителей в подготовке и проведении праздников, досугов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B59D2EF-677E-46A8-B901-844B377DD8FD}" type="parTrans" cxnId="{8AB82892-79C4-44DC-B0DC-6EA843778B8C}">
      <dgm:prSet/>
      <dgm:spPr/>
      <dgm:t>
        <a:bodyPr/>
        <a:lstStyle/>
        <a:p>
          <a:endParaRPr lang="ru-RU"/>
        </a:p>
      </dgm:t>
    </dgm:pt>
    <dgm:pt modelId="{FAA49F91-8BA3-483B-A931-1CA1A64548E2}" type="sibTrans" cxnId="{8AB82892-79C4-44DC-B0DC-6EA843778B8C}">
      <dgm:prSet/>
      <dgm:spPr/>
      <dgm:t>
        <a:bodyPr/>
        <a:lstStyle/>
        <a:p>
          <a:endParaRPr lang="ru-RU"/>
        </a:p>
      </dgm:t>
    </dgm:pt>
    <dgm:pt modelId="{BD25FF3A-295C-4AB7-BA2C-DE1DF2D42D08}">
      <dgm:prSet/>
      <dgm:spPr>
        <a:gradFill rotWithShape="0">
          <a:gsLst>
            <a:gs pos="0">
              <a:srgbClr val="92D050"/>
            </a:gs>
            <a:gs pos="50000">
              <a:srgbClr val="FFFF00">
                <a:alpha val="89000"/>
              </a:srgb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</a:gra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совместное создание предметно-развивающей среды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87CAF53-F521-4DD7-82D4-0BD50202DC0B}" type="parTrans" cxnId="{75B6CEE0-F42F-4B8A-83E8-C65A498E8474}">
      <dgm:prSet/>
      <dgm:spPr/>
      <dgm:t>
        <a:bodyPr/>
        <a:lstStyle/>
        <a:p>
          <a:endParaRPr lang="ru-RU"/>
        </a:p>
      </dgm:t>
    </dgm:pt>
    <dgm:pt modelId="{6E864375-B31B-4817-A686-AA489ED7E5CA}" type="sibTrans" cxnId="{75B6CEE0-F42F-4B8A-83E8-C65A498E8474}">
      <dgm:prSet/>
      <dgm:spPr/>
      <dgm:t>
        <a:bodyPr/>
        <a:lstStyle/>
        <a:p>
          <a:endParaRPr lang="ru-RU"/>
        </a:p>
      </dgm:t>
    </dgm:pt>
    <dgm:pt modelId="{5EC49639-452F-4597-892D-4DCB27B62AC8}">
      <dgm:prSet/>
      <dgm:spPr>
        <a:gradFill rotWithShape="0">
          <a:gsLst>
            <a:gs pos="0">
              <a:srgbClr val="92D050"/>
            </a:gs>
            <a:gs pos="50000">
              <a:srgbClr val="FFFF00">
                <a:alpha val="89000"/>
              </a:srgb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</a:gra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анкетирование «В какие игры любят играть ваши дети?»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EF994F3-4B61-4366-A060-250F7D2DD86B}" type="parTrans" cxnId="{1CB713BD-246D-4AE2-8F2D-416791441227}">
      <dgm:prSet/>
      <dgm:spPr/>
      <dgm:t>
        <a:bodyPr/>
        <a:lstStyle/>
        <a:p>
          <a:endParaRPr lang="ru-RU"/>
        </a:p>
      </dgm:t>
    </dgm:pt>
    <dgm:pt modelId="{BB924845-E947-4E35-A118-D5315EF13CE5}" type="sibTrans" cxnId="{1CB713BD-246D-4AE2-8F2D-416791441227}">
      <dgm:prSet/>
      <dgm:spPr/>
      <dgm:t>
        <a:bodyPr/>
        <a:lstStyle/>
        <a:p>
          <a:endParaRPr lang="ru-RU"/>
        </a:p>
      </dgm:t>
    </dgm:pt>
    <dgm:pt modelId="{28BC2592-1045-4640-B4E9-E3042FF0589E}" type="pres">
      <dgm:prSet presAssocID="{E939A8D1-97BA-4BDE-B97D-E7D3020C6EE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5B2BE1-D888-4FB5-92E3-60200A4FB792}" type="pres">
      <dgm:prSet presAssocID="{5D797199-5AAB-4DB1-AA12-E3B523DF32CF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7CA3CC-949D-4FBE-9DBC-3EE3DF90A5F1}" type="pres">
      <dgm:prSet presAssocID="{444ED303-98E7-4004-A482-16FE95C7536F}" presName="spacer" presStyleCnt="0"/>
      <dgm:spPr/>
    </dgm:pt>
    <dgm:pt modelId="{961AB68B-EF6A-49D8-A06B-C64010EDA33F}" type="pres">
      <dgm:prSet presAssocID="{48E0E0A9-E6F8-4245-BA35-330A85F3837C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0E76C5-0CF3-486C-A159-2C89D4D797CA}" type="pres">
      <dgm:prSet presAssocID="{9D287C0B-08AF-4131-8CF4-EDE684FA5D64}" presName="spacer" presStyleCnt="0"/>
      <dgm:spPr/>
    </dgm:pt>
    <dgm:pt modelId="{603EBC67-D78C-4417-9C23-4C3EB134284A}" type="pres">
      <dgm:prSet presAssocID="{BF9F095C-E5F7-43B4-BF89-16CCF7C4731C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C82D7-44E0-4A61-9BD3-597D9AF2AB42}" type="pres">
      <dgm:prSet presAssocID="{D0152092-4F9B-4E50-8F53-D1DDCC425C89}" presName="spacer" presStyleCnt="0"/>
      <dgm:spPr/>
    </dgm:pt>
    <dgm:pt modelId="{60713F44-5992-4B2C-A809-4907ADE2D3C9}" type="pres">
      <dgm:prSet presAssocID="{31DB0E09-8540-4FA3-A40B-52B0D869E21D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004505-3B26-450A-8838-5867C448DC40}" type="pres">
      <dgm:prSet presAssocID="{A303C79D-2408-4C00-9B82-5C711EF85834}" presName="spacer" presStyleCnt="0"/>
      <dgm:spPr/>
    </dgm:pt>
    <dgm:pt modelId="{929DDD6E-301F-49FC-870A-71E615A31D87}" type="pres">
      <dgm:prSet presAssocID="{28284F14-A5C3-4424-AE31-6E9479F9D281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587AC9-0F1E-4284-AE3C-4CBCAA29A4AD}" type="pres">
      <dgm:prSet presAssocID="{7633CE70-4356-4974-97CE-0297E0B13FE4}" presName="spacer" presStyleCnt="0"/>
      <dgm:spPr/>
    </dgm:pt>
    <dgm:pt modelId="{CAB946AA-F73F-4F82-A534-BD200C30C9F1}" type="pres">
      <dgm:prSet presAssocID="{72714ED0-E0BD-45D1-B564-D3714CBE6FEF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A09BC7-6AA9-4B0F-BBB9-611919E4A530}" type="pres">
      <dgm:prSet presAssocID="{3F559DC9-100A-485A-A3CA-5279441CAACE}" presName="spacer" presStyleCnt="0"/>
      <dgm:spPr/>
    </dgm:pt>
    <dgm:pt modelId="{71BC7680-80FB-4073-B6E4-BE741C560F09}" type="pres">
      <dgm:prSet presAssocID="{5FD4ABE4-33B6-4B7A-B2AA-FFAD0BFB90D5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D43315-E5D7-4642-AA25-7464B438D719}" type="pres">
      <dgm:prSet presAssocID="{FAA49F91-8BA3-483B-A931-1CA1A64548E2}" presName="spacer" presStyleCnt="0"/>
      <dgm:spPr/>
    </dgm:pt>
    <dgm:pt modelId="{634F408F-E267-412D-B71B-2C28D7CD9A5C}" type="pres">
      <dgm:prSet presAssocID="{BD25FF3A-295C-4AB7-BA2C-DE1DF2D42D08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B488D9-3A83-4ACF-8923-E6DCD849C596}" type="pres">
      <dgm:prSet presAssocID="{6E864375-B31B-4817-A686-AA489ED7E5CA}" presName="spacer" presStyleCnt="0"/>
      <dgm:spPr/>
    </dgm:pt>
    <dgm:pt modelId="{BFC32BB3-ED05-4681-AD08-25EBBBE11BFC}" type="pres">
      <dgm:prSet presAssocID="{5EC49639-452F-4597-892D-4DCB27B62AC8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AD3A46-E64B-4689-9D28-31BE6DF16FEC}" type="presOf" srcId="{28284F14-A5C3-4424-AE31-6E9479F9D281}" destId="{929DDD6E-301F-49FC-870A-71E615A31D87}" srcOrd="0" destOrd="0" presId="urn:microsoft.com/office/officeart/2005/8/layout/vList2"/>
    <dgm:cxn modelId="{A922F259-B46B-4D3B-A65F-B45BC40AC33B}" srcId="{E939A8D1-97BA-4BDE-B97D-E7D3020C6EE8}" destId="{28284F14-A5C3-4424-AE31-6E9479F9D281}" srcOrd="4" destOrd="0" parTransId="{0F824CCC-0C52-4D86-AC60-1F7CA55F353E}" sibTransId="{7633CE70-4356-4974-97CE-0297E0B13FE4}"/>
    <dgm:cxn modelId="{A530836F-3A34-49A4-A9EE-E6AEC0D5B4F8}" type="presOf" srcId="{31DB0E09-8540-4FA3-A40B-52B0D869E21D}" destId="{60713F44-5992-4B2C-A809-4907ADE2D3C9}" srcOrd="0" destOrd="0" presId="urn:microsoft.com/office/officeart/2005/8/layout/vList2"/>
    <dgm:cxn modelId="{75B6CEE0-F42F-4B8A-83E8-C65A498E8474}" srcId="{E939A8D1-97BA-4BDE-B97D-E7D3020C6EE8}" destId="{BD25FF3A-295C-4AB7-BA2C-DE1DF2D42D08}" srcOrd="7" destOrd="0" parTransId="{387CAF53-F521-4DD7-82D4-0BD50202DC0B}" sibTransId="{6E864375-B31B-4817-A686-AA489ED7E5CA}"/>
    <dgm:cxn modelId="{43D7B32E-87EB-4D78-9582-41992B701F6F}" type="presOf" srcId="{BD25FF3A-295C-4AB7-BA2C-DE1DF2D42D08}" destId="{634F408F-E267-412D-B71B-2C28D7CD9A5C}" srcOrd="0" destOrd="0" presId="urn:microsoft.com/office/officeart/2005/8/layout/vList2"/>
    <dgm:cxn modelId="{B9627ADC-9D67-4370-8651-10F16F3DA498}" type="presOf" srcId="{BF9F095C-E5F7-43B4-BF89-16CCF7C4731C}" destId="{603EBC67-D78C-4417-9C23-4C3EB134284A}" srcOrd="0" destOrd="0" presId="urn:microsoft.com/office/officeart/2005/8/layout/vList2"/>
    <dgm:cxn modelId="{DF217AAA-08DF-43CC-A875-C96ED4D58FB9}" type="presOf" srcId="{72714ED0-E0BD-45D1-B564-D3714CBE6FEF}" destId="{CAB946AA-F73F-4F82-A534-BD200C30C9F1}" srcOrd="0" destOrd="0" presId="urn:microsoft.com/office/officeart/2005/8/layout/vList2"/>
    <dgm:cxn modelId="{357DBF0C-EED1-4495-B0DB-BFFCB3C17A50}" srcId="{E939A8D1-97BA-4BDE-B97D-E7D3020C6EE8}" destId="{BF9F095C-E5F7-43B4-BF89-16CCF7C4731C}" srcOrd="2" destOrd="0" parTransId="{D298C643-08A1-4571-BBDB-33CCC117104C}" sibTransId="{D0152092-4F9B-4E50-8F53-D1DDCC425C89}"/>
    <dgm:cxn modelId="{1CB713BD-246D-4AE2-8F2D-416791441227}" srcId="{E939A8D1-97BA-4BDE-B97D-E7D3020C6EE8}" destId="{5EC49639-452F-4597-892D-4DCB27B62AC8}" srcOrd="8" destOrd="0" parTransId="{BEF994F3-4B61-4366-A060-250F7D2DD86B}" sibTransId="{BB924845-E947-4E35-A118-D5315EF13CE5}"/>
    <dgm:cxn modelId="{FB58D086-AEBA-4312-A357-1323C4EE8318}" srcId="{E939A8D1-97BA-4BDE-B97D-E7D3020C6EE8}" destId="{31DB0E09-8540-4FA3-A40B-52B0D869E21D}" srcOrd="3" destOrd="0" parTransId="{79284561-FD4F-4268-88E2-D38D92D6FFB9}" sibTransId="{A303C79D-2408-4C00-9B82-5C711EF85834}"/>
    <dgm:cxn modelId="{0BC63AD6-63D9-4FB4-A0F7-E6E1F11B2D4C}" type="presOf" srcId="{E939A8D1-97BA-4BDE-B97D-E7D3020C6EE8}" destId="{28BC2592-1045-4640-B4E9-E3042FF0589E}" srcOrd="0" destOrd="0" presId="urn:microsoft.com/office/officeart/2005/8/layout/vList2"/>
    <dgm:cxn modelId="{0FDFAF0A-90CF-4A65-AD72-EC284550B73B}" srcId="{E939A8D1-97BA-4BDE-B97D-E7D3020C6EE8}" destId="{5D797199-5AAB-4DB1-AA12-E3B523DF32CF}" srcOrd="0" destOrd="0" parTransId="{4E8B3B5F-DEB9-44CA-835D-FFFFE6C0AEB9}" sibTransId="{444ED303-98E7-4004-A482-16FE95C7536F}"/>
    <dgm:cxn modelId="{DA061E47-9451-4F07-9C03-9238E096D732}" srcId="{E939A8D1-97BA-4BDE-B97D-E7D3020C6EE8}" destId="{72714ED0-E0BD-45D1-B564-D3714CBE6FEF}" srcOrd="5" destOrd="0" parTransId="{8B32F60E-A5E5-49AC-9DCA-D0D0D7375215}" sibTransId="{3F559DC9-100A-485A-A3CA-5279441CAACE}"/>
    <dgm:cxn modelId="{13D8BAFD-1769-4EDA-BFDF-86541CE54CCF}" type="presOf" srcId="{5EC49639-452F-4597-892D-4DCB27B62AC8}" destId="{BFC32BB3-ED05-4681-AD08-25EBBBE11BFC}" srcOrd="0" destOrd="0" presId="urn:microsoft.com/office/officeart/2005/8/layout/vList2"/>
    <dgm:cxn modelId="{0EB6F730-0EA1-4418-8463-A4E18A73A563}" type="presOf" srcId="{5FD4ABE4-33B6-4B7A-B2AA-FFAD0BFB90D5}" destId="{71BC7680-80FB-4073-B6E4-BE741C560F09}" srcOrd="0" destOrd="0" presId="urn:microsoft.com/office/officeart/2005/8/layout/vList2"/>
    <dgm:cxn modelId="{C63BCC4E-78F9-4A1E-B886-762ED0A37C3E}" srcId="{E939A8D1-97BA-4BDE-B97D-E7D3020C6EE8}" destId="{48E0E0A9-E6F8-4245-BA35-330A85F3837C}" srcOrd="1" destOrd="0" parTransId="{E10CED76-56D0-4FBA-BA3E-47A70A6205F7}" sibTransId="{9D287C0B-08AF-4131-8CF4-EDE684FA5D64}"/>
    <dgm:cxn modelId="{A1D54C29-79E3-4AF0-AC95-B1B4C0A8B7F5}" type="presOf" srcId="{5D797199-5AAB-4DB1-AA12-E3B523DF32CF}" destId="{925B2BE1-D888-4FB5-92E3-60200A4FB792}" srcOrd="0" destOrd="0" presId="urn:microsoft.com/office/officeart/2005/8/layout/vList2"/>
    <dgm:cxn modelId="{8B522B81-B989-4FD6-8FA9-06454B492B58}" type="presOf" srcId="{48E0E0A9-E6F8-4245-BA35-330A85F3837C}" destId="{961AB68B-EF6A-49D8-A06B-C64010EDA33F}" srcOrd="0" destOrd="0" presId="urn:microsoft.com/office/officeart/2005/8/layout/vList2"/>
    <dgm:cxn modelId="{8AB82892-79C4-44DC-B0DC-6EA843778B8C}" srcId="{E939A8D1-97BA-4BDE-B97D-E7D3020C6EE8}" destId="{5FD4ABE4-33B6-4B7A-B2AA-FFAD0BFB90D5}" srcOrd="6" destOrd="0" parTransId="{5B59D2EF-677E-46A8-B901-844B377DD8FD}" sibTransId="{FAA49F91-8BA3-483B-A931-1CA1A64548E2}"/>
    <dgm:cxn modelId="{324C7683-356B-499F-AD9E-A2ACD74F0D35}" type="presParOf" srcId="{28BC2592-1045-4640-B4E9-E3042FF0589E}" destId="{925B2BE1-D888-4FB5-92E3-60200A4FB792}" srcOrd="0" destOrd="0" presId="urn:microsoft.com/office/officeart/2005/8/layout/vList2"/>
    <dgm:cxn modelId="{90B14912-A9B4-4FF3-A356-44B49DFF473C}" type="presParOf" srcId="{28BC2592-1045-4640-B4E9-E3042FF0589E}" destId="{8C7CA3CC-949D-4FBE-9DBC-3EE3DF90A5F1}" srcOrd="1" destOrd="0" presId="urn:microsoft.com/office/officeart/2005/8/layout/vList2"/>
    <dgm:cxn modelId="{D36CC976-5D8F-4E01-A6AF-74D2A6172C8B}" type="presParOf" srcId="{28BC2592-1045-4640-B4E9-E3042FF0589E}" destId="{961AB68B-EF6A-49D8-A06B-C64010EDA33F}" srcOrd="2" destOrd="0" presId="urn:microsoft.com/office/officeart/2005/8/layout/vList2"/>
    <dgm:cxn modelId="{5AA020FC-8046-4BE6-83C3-194A9DEC9524}" type="presParOf" srcId="{28BC2592-1045-4640-B4E9-E3042FF0589E}" destId="{790E76C5-0CF3-486C-A159-2C89D4D797CA}" srcOrd="3" destOrd="0" presId="urn:microsoft.com/office/officeart/2005/8/layout/vList2"/>
    <dgm:cxn modelId="{52AC8D4E-0FAF-4412-B441-B2C3FF174176}" type="presParOf" srcId="{28BC2592-1045-4640-B4E9-E3042FF0589E}" destId="{603EBC67-D78C-4417-9C23-4C3EB134284A}" srcOrd="4" destOrd="0" presId="urn:microsoft.com/office/officeart/2005/8/layout/vList2"/>
    <dgm:cxn modelId="{14C0629D-436B-4C21-9C79-C93686087991}" type="presParOf" srcId="{28BC2592-1045-4640-B4E9-E3042FF0589E}" destId="{D05C82D7-44E0-4A61-9BD3-597D9AF2AB42}" srcOrd="5" destOrd="0" presId="urn:microsoft.com/office/officeart/2005/8/layout/vList2"/>
    <dgm:cxn modelId="{C05EAA1A-7C8A-4474-A213-2FB0F0138431}" type="presParOf" srcId="{28BC2592-1045-4640-B4E9-E3042FF0589E}" destId="{60713F44-5992-4B2C-A809-4907ADE2D3C9}" srcOrd="6" destOrd="0" presId="urn:microsoft.com/office/officeart/2005/8/layout/vList2"/>
    <dgm:cxn modelId="{B4FD28EC-F4F0-408B-91F0-1E41515CB753}" type="presParOf" srcId="{28BC2592-1045-4640-B4E9-E3042FF0589E}" destId="{EC004505-3B26-450A-8838-5867C448DC40}" srcOrd="7" destOrd="0" presId="urn:microsoft.com/office/officeart/2005/8/layout/vList2"/>
    <dgm:cxn modelId="{BAC90C21-9D79-489F-9F6E-5B81C2B4BDE4}" type="presParOf" srcId="{28BC2592-1045-4640-B4E9-E3042FF0589E}" destId="{929DDD6E-301F-49FC-870A-71E615A31D87}" srcOrd="8" destOrd="0" presId="urn:microsoft.com/office/officeart/2005/8/layout/vList2"/>
    <dgm:cxn modelId="{E2F11DD8-577B-47B2-BB54-3ED46714EE26}" type="presParOf" srcId="{28BC2592-1045-4640-B4E9-E3042FF0589E}" destId="{27587AC9-0F1E-4284-AE3C-4CBCAA29A4AD}" srcOrd="9" destOrd="0" presId="urn:microsoft.com/office/officeart/2005/8/layout/vList2"/>
    <dgm:cxn modelId="{35CC08F0-6AA2-4AF7-8DD7-94CDAD321FE1}" type="presParOf" srcId="{28BC2592-1045-4640-B4E9-E3042FF0589E}" destId="{CAB946AA-F73F-4F82-A534-BD200C30C9F1}" srcOrd="10" destOrd="0" presId="urn:microsoft.com/office/officeart/2005/8/layout/vList2"/>
    <dgm:cxn modelId="{1CE7C666-F111-4F33-A358-0CAC2621F63F}" type="presParOf" srcId="{28BC2592-1045-4640-B4E9-E3042FF0589E}" destId="{A7A09BC7-6AA9-4B0F-BBB9-611919E4A530}" srcOrd="11" destOrd="0" presId="urn:microsoft.com/office/officeart/2005/8/layout/vList2"/>
    <dgm:cxn modelId="{78024FAD-67AE-491B-9BC9-8508FDFACF98}" type="presParOf" srcId="{28BC2592-1045-4640-B4E9-E3042FF0589E}" destId="{71BC7680-80FB-4073-B6E4-BE741C560F09}" srcOrd="12" destOrd="0" presId="urn:microsoft.com/office/officeart/2005/8/layout/vList2"/>
    <dgm:cxn modelId="{20BF62BA-76EC-491C-81E3-7D9217FD2089}" type="presParOf" srcId="{28BC2592-1045-4640-B4E9-E3042FF0589E}" destId="{68D43315-E5D7-4642-AA25-7464B438D719}" srcOrd="13" destOrd="0" presId="urn:microsoft.com/office/officeart/2005/8/layout/vList2"/>
    <dgm:cxn modelId="{98ED19D3-5919-416C-9C8A-B2684E92E1DD}" type="presParOf" srcId="{28BC2592-1045-4640-B4E9-E3042FF0589E}" destId="{634F408F-E267-412D-B71B-2C28D7CD9A5C}" srcOrd="14" destOrd="0" presId="urn:microsoft.com/office/officeart/2005/8/layout/vList2"/>
    <dgm:cxn modelId="{B0C3969A-9E5D-4492-BB17-0FE4986402B4}" type="presParOf" srcId="{28BC2592-1045-4640-B4E9-E3042FF0589E}" destId="{30B488D9-3A83-4ACF-8923-E6DCD849C596}" srcOrd="15" destOrd="0" presId="urn:microsoft.com/office/officeart/2005/8/layout/vList2"/>
    <dgm:cxn modelId="{913781D2-EA5D-4AAF-A9A6-6D7C3994BE17}" type="presParOf" srcId="{28BC2592-1045-4640-B4E9-E3042FF0589E}" destId="{BFC32BB3-ED05-4681-AD08-25EBBBE11BFC}" srcOrd="16" destOrd="0" presId="urn:microsoft.com/office/officeart/2005/8/layout/vList2"/>
  </dgm:cxnLst>
  <dgm:bg>
    <a:gradFill>
      <a:gsLst>
        <a:gs pos="0">
          <a:srgbClr val="92D050"/>
        </a:gs>
        <a:gs pos="50000">
          <a:srgbClr val="FFFF00">
            <a:alpha val="89000"/>
          </a:srgbClr>
        </a:gs>
        <a:gs pos="100000">
          <a:schemeClr val="accent1">
            <a:tint val="23500"/>
            <a:satMod val="160000"/>
          </a:schemeClr>
        </a:gs>
      </a:gsLst>
      <a:path path="shape">
        <a:fillToRect l="50000" t="50000" r="50000" b="50000"/>
      </a:path>
    </a:gradFill>
  </dgm:bg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5827181"/>
      </p:ext>
    </p:extLst>
  </p:cSld>
  <p:clrMapOvr>
    <a:masterClrMapping/>
  </p:clrMapOvr>
  <p:transition spd="slow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7145689"/>
      </p:ext>
    </p:extLst>
  </p:cSld>
  <p:clrMapOvr>
    <a:masterClrMapping/>
  </p:clrMapOvr>
  <p:transition spd="slow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7880255"/>
      </p:ext>
    </p:extLst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3237748"/>
      </p:ext>
    </p:extLst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5980010"/>
      </p:ext>
    </p:extLst>
  </p:cSld>
  <p:clrMapOvr>
    <a:masterClrMapping/>
  </p:clrMapOvr>
  <p:transition spd="slow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127685"/>
      </p:ext>
    </p:extLst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7702562"/>
      </p:ext>
    </p:extLst>
  </p:cSld>
  <p:clrMapOvr>
    <a:masterClrMapping/>
  </p:clrMapOvr>
  <p:transition spd="slow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2925927"/>
      </p:ext>
    </p:extLst>
  </p:cSld>
  <p:clrMapOvr>
    <a:masterClrMapping/>
  </p:clrMapOvr>
  <p:transition spd="slow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4289631"/>
      </p:ext>
    </p:extLst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129304"/>
      </p:ext>
    </p:extLst>
  </p:cSld>
  <p:clrMapOvr>
    <a:masterClrMapping/>
  </p:clrMapOvr>
  <p:transition spd="slow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3618454"/>
      </p:ext>
    </p:extLst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F3437-A49F-4B6C-9F5C-FA391EDD1AD6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705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trips dir="r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42101" y="5461478"/>
            <a:ext cx="3385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Воспитатель: Овчинникова А. Ю.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8898" y="3605339"/>
            <a:ext cx="3133988" cy="17562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37126" y="840616"/>
            <a:ext cx="788083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элементарных математических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представлений у детей старшего дошкольного возраста посредством дидактических игр и ИКТ 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4560" y="237744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МДОАУ "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ЦРР-детский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сад № 104 "Золотая рыбка" г. Орска</a:t>
            </a:r>
            <a:r>
              <a:rPr lang="ru-RU" sz="4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0958746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82436" y="475650"/>
            <a:ext cx="110205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Дидактические игры на закрепление умения 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сравнивать, ставить знаки «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«=».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6914" y="1865032"/>
            <a:ext cx="491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Игра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</a:rPr>
              <a:t>Логокуб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 descr="D:\xxxxxxxx\ДОКУМЕНТАЦИЯ ПО РАБОТЕ\1ПОДГОТОВИТ ГРУППА 2019-2020\АТТЕСТАЦИЯ\Обобщение опыта 2019-2020\Игры\20191209_1113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3505" y="2524836"/>
            <a:ext cx="4649336" cy="348700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D:\xxxxxxxx\ДОКУМЕНТАЦИЯ ПО РАБОТЕ\1ПОДГОТОВИТ ГРУППА 2019-2020\АТТЕСТАЦИЯ\Обобщение опыта 2019-2020\Игры\20191209_111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9976" y="2538483"/>
            <a:ext cx="4726675" cy="354500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6862925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ptforschool.ru/fony/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Закрепление умение  выполнять простые арифметические действия на сложение и вычитание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Игра «Математическая рыбалка»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Домино</a:t>
            </a:r>
            <a:endParaRPr lang="ru-RU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D:\xxxxxxxx\ДОКУМЕНТАЦИЯ ПО РАБОТЕ\1ПОДГОТОВИТ ГРУППА 2019-2020\АТТЕСТАЦИЯ\Обобщение опыта 2019-2020\Игры\20191209_113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9331" y="2361062"/>
            <a:ext cx="2968389" cy="3957851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D:\xxxxxxxx\ДОКУМЕНТАЦИЯ ПО РАБОТЕ\1ПОДГОТОВИТ ГРУППА 2019-2020\АТТЕСТАЦИЯ\Обобщение опыта 2019-2020\Игры\20191209_113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7212" y="2397837"/>
            <a:ext cx="3012459" cy="40166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ptforschool.ru/fony/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xxxxxxxx\ДОКУМЕНТАЦИЯ ПО РАБОТЕ\1ПОДГОТОВИТ ГРУППА 2019-2020\АТТЕСТАЦИЯ\Обобщение опыта 2019-2020\Игры 1\20191211_0913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864" y="395785"/>
            <a:ext cx="4359987" cy="3269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D:\xxxxxxxx\ДОКУМЕНТАЦИЯ ПО РАБОТЕ\1ПОДГОТОВИТ ГРУППА 2019-2020\АТТЕСТАЦИЯ\Обобщение опыта 2019-2020\Игры 1\20191211_0928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2394" y="682387"/>
            <a:ext cx="3321524" cy="44286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D:\xxxxxxxx\ДОКУМЕНТАЦИЯ ПО РАБОТЕ\1ПОДГОТОВИТ ГРУППА 2019-2020\АТТЕСТАЦИЯ\Обобщение опыта 2019-2020\Игры 1\20191211_093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6583" y="3016155"/>
            <a:ext cx="4594747" cy="34460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ptforschool.ru/fony/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87955"/>
            <a:ext cx="10515600" cy="1325563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Учить составлять арифметические задачи и записывать их решение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 descr="D:\xxxxxxxx\ДОКУМЕНТАЦИЯ ПО РАБОТЕ\1ПОДГОТОВИТ ГРУППА 2019-2020\АТТЕСТАЦИЯ\Обобщение опыта 2019-2020\Игры\20191209_1117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648" y="1757386"/>
            <a:ext cx="3263504" cy="4351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D:\xxxxxxxx\ДОКУМЕНТАЦИЯ ПО РАБОТЕ\1ПОДГОТОВИТ ГРУППА 2019-2020\АТТЕСТАЦИЯ\Обобщение опыта 2019-2020\Игры\20191209_1117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5009" y="1924714"/>
            <a:ext cx="3290532" cy="43873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D:\xxxxxxxx\ДОКУМЕНТАЦИЯ ПО РАБОТЕ\1ПОДГОТОВИТ ГРУППА 2019-2020\АТТЕСТАЦИЯ\Обобщение опыта 2019-2020\Игры 1\20191211_0927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1751" y="2579427"/>
            <a:ext cx="3730388" cy="27977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ptforschool.ru/fony/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Знакомство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часами и их назначением</a:t>
            </a:r>
            <a:endParaRPr lang="ru-RU" dirty="0"/>
          </a:p>
        </p:txBody>
      </p:sp>
      <p:pic>
        <p:nvPicPr>
          <p:cNvPr id="6146" name="Picture 2" descr="D:\xxxxxxxx\ДОКУМЕНТАЦИЯ ПО РАБОТЕ\1ПОДГОТОВИТ ГРУППА 2019-2020\АТТЕСТАЦИЯ\Обобщение опыта 2019-2020\Игры\20191209_1122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057" y="1279716"/>
            <a:ext cx="3263504" cy="4351338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7" name="Picture 3" descr="D:\xxxxxxxx\ДОКУМЕНТАЦИЯ ПО РАБОТЕ\1ПОДГОТОВИТ ГРУППА 2019-2020\АТТЕСТАЦИЯ\Обобщение опыта 2019-2020\Игры\20191209_1122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767848" y="1824255"/>
            <a:ext cx="4221706" cy="3166279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2" name="Picture 2" descr="D:\xxxxxxxx\ДОКУМЕНТАЦИЯ ПО РАБОТЕ\1ПОДГОТОВИТ ГРУППА 2019-2020\АТТЕСТАЦИЯ\Обобщение опыта 2019-2020\Игры 1\20191211_0800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858904" y="2374711"/>
            <a:ext cx="4585648" cy="3439236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ptforschool.ru/fony/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528" y="856444"/>
            <a:ext cx="10515600" cy="1325563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Закреплять названия дней недели, </a:t>
            </a:r>
            <a:b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учить самостоятельно заполнять календарь природы</a:t>
            </a:r>
            <a:b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xxxxxxxx\ДОКУМЕНТАЦИЯ ПО РАБОТЕ\1ПОДГОТОВИТ ГРУППА 2019-2020\АТТЕСТАЦИЯ\Обобщение опыта 2019-2020\Игры 1\20191211_0909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8991" y="2298734"/>
            <a:ext cx="4614162" cy="3460622"/>
          </a:xfrm>
          <a:prstGeom prst="snip2DiagRect">
            <a:avLst>
              <a:gd name="adj1" fmla="val 254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D:\xxxxxxxx\ДОКУМЕНТАЦИЯ ПО РАБОТЕ\1ПОДГОТОВИТ ГРУППА 2019-2020\АТТЕСТАЦИЯ\Обобщение опыта 2019-2020\Игры 1\20191217_0845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199" y="1528927"/>
            <a:ext cx="3671249" cy="48949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ptforschool.ru/fony/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Обеспечение качественной подготовки к школе</a:t>
            </a:r>
            <a:endParaRPr lang="ru-RU" dirty="0"/>
          </a:p>
        </p:txBody>
      </p:sp>
      <p:pic>
        <p:nvPicPr>
          <p:cNvPr id="1026" name="Picture 2" descr="D:\xxxxxxxx\ДОКУМЕНТАЦИЯ ПО РАБОТЕ\1ПОДГОТОВИТ ГРУППА 2019-2020\АТТЕСТАЦИЯ\Обобщение опыта 2019-2020\zzRKnWOdWNM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898469" y="1702795"/>
            <a:ext cx="3543974" cy="47252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xxxxxxxx\ДОКУМЕНТАЦИЯ ПО РАБОТЕ\1ПОДГОТОВИТ ГРУППА 2019-2020\АТТЕСТАЦИЯ\Обобщение опыта 2019-2020\RByHIVlzhO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4760" y="1719617"/>
            <a:ext cx="3516005" cy="4688006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1082" y="1825625"/>
            <a:ext cx="6509835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94562" y="732564"/>
            <a:ext cx="62505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Формы работы с родителями:</a:t>
            </a:r>
            <a:endParaRPr lang="ru-RU" sz="3600" b="1" cap="none" spc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1165832" y="1538150"/>
          <a:ext cx="9697786" cy="4124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54350040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AutoShape 2" descr="https://img.likeness.ru/75/69/7569/1473631857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img.likeness.ru/75/69/7569/1473631857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 descr="http://www.playcast.ru/uploads/2017/02/22/2175655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5255" y="1448368"/>
            <a:ext cx="7186924" cy="1907010"/>
          </a:xfrm>
          <a:prstGeom prst="rect">
            <a:avLst/>
          </a:prstGeom>
          <a:noFill/>
        </p:spPr>
      </p:pic>
      <p:pic>
        <p:nvPicPr>
          <p:cNvPr id="4" name="Picture 2" descr="http://www.db.mostylib.by/wp-content/uploads/0_942ac_67effcb0_orig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2673" y="3425589"/>
            <a:ext cx="8390492" cy="3188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1794438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9741" cy="6916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510" y="861696"/>
            <a:ext cx="6443870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2400" i="1" dirty="0"/>
              <a:t>«Без игры нет, и не может быть полноценного умственного развития. Игра-это огромное светлое окно, через которое в духовный мир ребёнка выливается живительный поток представлений, понятий. Игра - это искра, зажигающая огонёк пытливости и любознательности»</a:t>
            </a:r>
          </a:p>
          <a:p>
            <a:r>
              <a:rPr lang="ru-RU" sz="2400" i="1" dirty="0"/>
              <a:t>                                          </a:t>
            </a:r>
            <a:r>
              <a:rPr lang="ru-RU" sz="2400" i="1" dirty="0" err="1"/>
              <a:t>В.А.Сухомлинский</a:t>
            </a:r>
            <a:endParaRPr lang="ru-RU" sz="2400" i="1" dirty="0"/>
          </a:p>
        </p:txBody>
      </p:sp>
      <p:pic>
        <p:nvPicPr>
          <p:cNvPr id="1026" name="Picture 2" descr="http://cp.hosting.u-tel.ru:8880/sitebuilder/sites/0d/0df4ad48a6e9c83530af7cc10cbb0a4a/attachments/Image/0_8211e_fc54a5ff_XL.png?14653753757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1016" y="2229496"/>
            <a:ext cx="4509244" cy="392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5011/valenta-mog.1f2/0_7e178_ca4c90b2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24778">
            <a:off x="8374280" y="760794"/>
            <a:ext cx="1345946" cy="133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assionimages.easy4blog.com/images/billets/0427/42787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7505" y="4023360"/>
            <a:ext cx="2834640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366487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9693" y="2261190"/>
            <a:ext cx="8057321" cy="35394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- активизировать умственную деятельность;</a:t>
            </a:r>
          </a:p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- заинтересовывать математическим материалом;</a:t>
            </a:r>
          </a:p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- увлекать и развивать детей;</a:t>
            </a:r>
          </a:p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- закреплять полученные знания и умения;</a:t>
            </a:r>
          </a:p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- упражнять в применении их в других видах деятельности, новой обстановке.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81978" y="1027906"/>
            <a:ext cx="8762999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Цель: 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формировать у детей интерес к математике, с помощью интересных заданий и игр, способствовать развитию у детей внимания, сообразительности.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469067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46156" y="1300004"/>
            <a:ext cx="71561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Обучение математике детей дошкольного возраста немыслимо без использования занимательных игр, задач,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развлечений и информационно-коммуникативных технологий.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С детьми нужно «играть» в математику. Дидактические игры дают возможность решать различные педагогические задачи в игровой форме, наиболее доступной и привлекательной для детей. Когда внимание ребёнка приковано к игре, к выполнению игровых задач, он сам того не замечая преодолевает трудности математического характера, учится оперировать имеющимися знаниями в изменившейся обстановке.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78419" y="617993"/>
            <a:ext cx="77418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Актуальность выбранной темы:</a:t>
            </a:r>
          </a:p>
        </p:txBody>
      </p:sp>
      <p:sp>
        <p:nvSpPr>
          <p:cNvPr id="16386" name="AutoShape 2" descr="http://allregist.ru/photos/igrf-dlya-detey-risovat-20145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http://allregist.ru/photos/igrf-dlya-detey-risovat-20145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2" name="Picture 2" descr="http://domovenok.name/_dr/0/6897174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9200" y="4186972"/>
            <a:ext cx="4104940" cy="23366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2103919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ptforschool.ru/fony/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961" y="228647"/>
            <a:ext cx="10515600" cy="1325563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Новизна опыта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111155" y="1211476"/>
          <a:ext cx="9766110" cy="4493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ptforschool.ru/fony/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ТЕХНОЛОГИЯ ОПЫТА</a:t>
            </a:r>
            <a:b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09933" y="1061351"/>
          <a:ext cx="1030292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1129" y="292571"/>
            <a:ext cx="9662614" cy="132343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тактильных ощущений, моторики,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памяти, внимания: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xxxxxxxx\ДОКУМЕНТАЦИЯ ПО РАБОТЕ\1ПОДГОТОВИТ ГРУППА 2019-2020\АТТЕСТАЦИЯ\Обобщение опыта 2019-2020\Игры 1\20191211_075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993" y="1637731"/>
            <a:ext cx="2712493" cy="3616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D:\xxxxxxxx\ДОКУМЕНТАЦИЯ ПО РАБОТЕ\1ПОДГОТОВИТ ГРУППА 2019-2020\АТТЕСТАЦИЯ\Обобщение опыта 2019-2020\Игры 1\20191211_0752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179927" y="3289117"/>
            <a:ext cx="3548419" cy="2661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D:\xxxxxxxx\ДОКУМЕНТАЦИЯ ПО РАБОТЕ\1ПОДГОТОВИТ ГРУППА 2019-2020\АТТЕСТАЦИЯ\Обобщение опыта 2019-2020\Игры 1\20191211_0753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6210" y="1610816"/>
            <a:ext cx="2634017" cy="3512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D:\xxxxxxxx\ДОКУМЕНТАЦИЯ ПО РАБОТЕ\1ПОДГОТОВИТ ГРУППА 2019-2020\АТТЕСТАЦИЯ\Обобщение опыта 2019-2020\RWod3FO3WJ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88469" y="2565778"/>
            <a:ext cx="2927446" cy="39032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3074316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43202" y="704740"/>
            <a:ext cx="101877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Закрепление знаний о геометрических фигурах:</a:t>
            </a:r>
          </a:p>
        </p:txBody>
      </p:sp>
      <p:pic>
        <p:nvPicPr>
          <p:cNvPr id="7" name="Picture 4" descr="D:\xxxxxxxx\ДОКУМЕНТАЦИЯ ПО РАБОТЕ\1ПОДГОТОВИТ ГРУППА 2019-2020\АТТЕСТАЦИЯ\Обобщение опыта 2019-2020\Игры\20191209_112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555" y="1433013"/>
            <a:ext cx="2886787" cy="3849049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D:\xxxxxxxx\ДОКУМЕНТАЦИЯ ПО РАБОТЕ\1ПОДГОТОВИТ ГРУППА 2019-2020\АТТЕСТАЦИЯ\Обобщение опыта 2019-2020\Игры 1\20191211_0757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1177" y="1405720"/>
            <a:ext cx="2958152" cy="3944203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D:\xxxxxxxx\ДОКУМЕНТАЦИЯ ПО РАБОТЕ\1ПОДГОТОВИТ ГРУППА 2019-2020\АТТЕСТАЦИЯ\Обобщение опыта 2019-2020\Игры\20191209_1130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1940" y="2538861"/>
            <a:ext cx="2879678" cy="3839571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D:\xxxxxxxx\ДОКУМЕНТАЦИЯ ПО РАБОТЕ\1ПОДГОТОВИТ ГРУППА 2019-2020\АТТЕСТАЦИЯ\Обобщение опыта 2019-2020\Игры 1\20191211_0804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16201" y="2402384"/>
            <a:ext cx="2961565" cy="3948753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0184268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56850" y="472728"/>
            <a:ext cx="954384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навыков в ориентировке в пространстве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xxxxxxxx\ДОКУМЕНТАЦИЯ ПО РАБОТЕ\1ПОДГОТОВИТ ГРУППА 2019-2020\АТТЕСТАЦИЯ\Обобщение опыта 2019-2020\Игры\20191209_1126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6710" y="2047164"/>
            <a:ext cx="2809733" cy="37463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D:\xxxxxxxx\ДОКУМЕНТАЦИЯ ПО РАБОТЕ\1ПОДГОТОВИТ ГРУППА 2019-2020\АТТЕСТАЦИЯ\Обобщение опыта 2019-2020\Игры\20191209_1109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8454" y="1965277"/>
            <a:ext cx="5268036" cy="39510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0184268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488</Words>
  <Application>Microsoft Office PowerPoint</Application>
  <PresentationFormat>Произвольный</PresentationFormat>
  <Paragraphs>42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Новизна опыта </vt:lpstr>
      <vt:lpstr>ТЕХНОЛОГИЯ ОПЫТА </vt:lpstr>
      <vt:lpstr>Слайд 7</vt:lpstr>
      <vt:lpstr>Слайд 8</vt:lpstr>
      <vt:lpstr>Слайд 9</vt:lpstr>
      <vt:lpstr>Слайд 10</vt:lpstr>
      <vt:lpstr>Закрепление умение  выполнять простые арифметические действия на сложение и вычитание.</vt:lpstr>
      <vt:lpstr>Слайд 12</vt:lpstr>
      <vt:lpstr>Учить составлять арифметические задачи и записывать их решение</vt:lpstr>
      <vt:lpstr>Знакомство с часами и их назначением</vt:lpstr>
      <vt:lpstr>Закреплять названия дней недели,  учить самостоятельно заполнять календарь природы </vt:lpstr>
      <vt:lpstr>Обеспечение качественной подготовки к школе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Рыбина</dc:creator>
  <cp:lastModifiedBy>anastasya</cp:lastModifiedBy>
  <cp:revision>123</cp:revision>
  <dcterms:created xsi:type="dcterms:W3CDTF">2017-01-22T13:47:28Z</dcterms:created>
  <dcterms:modified xsi:type="dcterms:W3CDTF">2019-12-20T03:38:01Z</dcterms:modified>
</cp:coreProperties>
</file>