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8" r:id="rId13"/>
    <p:sldId id="279" r:id="rId14"/>
    <p:sldId id="271" r:id="rId15"/>
    <p:sldId id="274" r:id="rId16"/>
    <p:sldId id="273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1A004-DD66-464F-85B7-D126806598CB}" type="doc">
      <dgm:prSet loTypeId="urn:microsoft.com/office/officeart/2005/8/layout/radial4" loCatId="relationship" qsTypeId="urn:microsoft.com/office/officeart/2005/8/quickstyle/3d7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6A4E6FD-8590-414E-B22D-35CE5E40F719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C18F0FAB-2B15-45B5-AF35-1C1F222E7A70}" type="parTrans" cxnId="{90EA66DE-D9C9-4ACF-BAFE-72D68C4B5369}">
      <dgm:prSet/>
      <dgm:spPr/>
      <dgm:t>
        <a:bodyPr/>
        <a:lstStyle/>
        <a:p>
          <a:endParaRPr lang="ru-RU"/>
        </a:p>
      </dgm:t>
    </dgm:pt>
    <dgm:pt modelId="{31184C45-942A-48AD-839E-A8A8C46F9033}" type="sibTrans" cxnId="{90EA66DE-D9C9-4ACF-BAFE-72D68C4B5369}">
      <dgm:prSet/>
      <dgm:spPr/>
      <dgm:t>
        <a:bodyPr/>
        <a:lstStyle/>
        <a:p>
          <a:endParaRPr lang="ru-RU"/>
        </a:p>
      </dgm:t>
    </dgm:pt>
    <dgm:pt modelId="{6F28695C-09D4-48FB-9D3F-C742BEC72273}">
      <dgm:prSet phldrT="[Текст]"/>
      <dgm:spPr/>
      <dgm:t>
        <a:bodyPr/>
        <a:lstStyle/>
        <a:p>
          <a:r>
            <a:rPr lang="ru-RU" dirty="0" smtClean="0"/>
            <a:t>Педагоги </a:t>
          </a:r>
          <a:endParaRPr lang="ru-RU" dirty="0"/>
        </a:p>
      </dgm:t>
    </dgm:pt>
    <dgm:pt modelId="{2B7BE7B9-08A1-4243-932C-09F1B39810E4}" type="parTrans" cxnId="{40E80A5E-0693-49DD-B96A-14ED29DA29CF}">
      <dgm:prSet/>
      <dgm:spPr/>
      <dgm:t>
        <a:bodyPr/>
        <a:lstStyle/>
        <a:p>
          <a:endParaRPr lang="ru-RU"/>
        </a:p>
      </dgm:t>
    </dgm:pt>
    <dgm:pt modelId="{01D79949-6AB4-47EA-B625-7581CB35ED44}" type="sibTrans" cxnId="{40E80A5E-0693-49DD-B96A-14ED29DA29CF}">
      <dgm:prSet/>
      <dgm:spPr/>
      <dgm:t>
        <a:bodyPr/>
        <a:lstStyle/>
        <a:p>
          <a:endParaRPr lang="ru-RU"/>
        </a:p>
      </dgm:t>
    </dgm:pt>
    <dgm:pt modelId="{2E7DF470-D4F3-477F-906D-BFAF7DC5EE92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B00CB977-8192-49E9-9654-CDA653C8BFEB}" type="sibTrans" cxnId="{70805126-CE20-4B39-B85F-5317724D09A4}">
      <dgm:prSet/>
      <dgm:spPr/>
      <dgm:t>
        <a:bodyPr/>
        <a:lstStyle/>
        <a:p>
          <a:endParaRPr lang="ru-RU"/>
        </a:p>
      </dgm:t>
    </dgm:pt>
    <dgm:pt modelId="{9D780B58-0AE6-4E43-9646-C6E57D1FA584}" type="parTrans" cxnId="{70805126-CE20-4B39-B85F-5317724D09A4}">
      <dgm:prSet/>
      <dgm:spPr/>
      <dgm:t>
        <a:bodyPr/>
        <a:lstStyle/>
        <a:p>
          <a:endParaRPr lang="ru-RU"/>
        </a:p>
      </dgm:t>
    </dgm:pt>
    <dgm:pt modelId="{2C178F37-99F8-4800-80C6-7BEFAD329EFB}">
      <dgm:prSet phldrT="[Текст]"/>
      <dgm:spPr/>
      <dgm:t>
        <a:bodyPr/>
        <a:lstStyle/>
        <a:p>
          <a:r>
            <a:rPr lang="ru-RU" dirty="0" smtClean="0"/>
            <a:t>Дети группы </a:t>
          </a:r>
          <a:endParaRPr lang="ru-RU" dirty="0"/>
        </a:p>
      </dgm:t>
    </dgm:pt>
    <dgm:pt modelId="{E5EFE01B-1360-4D23-B248-E5F1823B6D09}" type="sibTrans" cxnId="{570A2D0A-F5B3-416F-BA48-5DBF47BC87E3}">
      <dgm:prSet/>
      <dgm:spPr/>
      <dgm:t>
        <a:bodyPr/>
        <a:lstStyle/>
        <a:p>
          <a:endParaRPr lang="ru-RU"/>
        </a:p>
      </dgm:t>
    </dgm:pt>
    <dgm:pt modelId="{12014378-1F55-4758-B27D-E307C68A33C0}" type="parTrans" cxnId="{570A2D0A-F5B3-416F-BA48-5DBF47BC87E3}">
      <dgm:prSet/>
      <dgm:spPr/>
      <dgm:t>
        <a:bodyPr/>
        <a:lstStyle/>
        <a:p>
          <a:endParaRPr lang="ru-RU"/>
        </a:p>
      </dgm:t>
    </dgm:pt>
    <dgm:pt modelId="{6C944134-D2F7-4D49-83A4-62D518627F7A}" type="pres">
      <dgm:prSet presAssocID="{E671A004-DD66-464F-85B7-D126806598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1A7C5-4796-4866-B6B8-6F0ECECB837E}" type="pres">
      <dgm:prSet presAssocID="{2E7DF470-D4F3-477F-906D-BFAF7DC5EE92}" presName="centerShape" presStyleLbl="node0" presStyleIdx="0" presStyleCnt="1" custLinFactNeighborX="1236" custLinFactNeighborY="-822"/>
      <dgm:spPr/>
      <dgm:t>
        <a:bodyPr/>
        <a:lstStyle/>
        <a:p>
          <a:endParaRPr lang="ru-RU"/>
        </a:p>
      </dgm:t>
    </dgm:pt>
    <dgm:pt modelId="{0284EA4F-1D85-44FE-B8A2-AADCC2DEF942}" type="pres">
      <dgm:prSet presAssocID="{C18F0FAB-2B15-45B5-AF35-1C1F222E7A7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C013B57-F739-42D0-8D48-650BD43CFFB1}" type="pres">
      <dgm:prSet presAssocID="{C6A4E6FD-8590-414E-B22D-35CE5E40F7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16C82-EBD0-4CE1-8DFB-14D550FAA2C7}" type="pres">
      <dgm:prSet presAssocID="{2B7BE7B9-08A1-4243-932C-09F1B39810E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8FD9D46-B76D-43BB-BC58-AE60386ECFB1}" type="pres">
      <dgm:prSet presAssocID="{6F28695C-09D4-48FB-9D3F-C742BEC722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4A718-80D0-486A-A72C-607A685DB9E5}" type="pres">
      <dgm:prSet presAssocID="{12014378-1F55-4758-B27D-E307C68A33C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ADF5489-54FA-4550-936E-0B7807D45CE8}" type="pres">
      <dgm:prSet presAssocID="{2C178F37-99F8-4800-80C6-7BEFAD329EFB}" presName="node" presStyleLbl="node1" presStyleIdx="2" presStyleCnt="3" custRadScaleRad="97623" custRadScaleInc="-3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CA2456-A7F7-4CF2-8EAF-5A46D7DD393B}" type="presOf" srcId="{2E7DF470-D4F3-477F-906D-BFAF7DC5EE92}" destId="{C8E1A7C5-4796-4866-B6B8-6F0ECECB837E}" srcOrd="0" destOrd="0" presId="urn:microsoft.com/office/officeart/2005/8/layout/radial4"/>
    <dgm:cxn modelId="{1DBE2CCF-D082-42A2-9371-FE1C5EDB61C8}" type="presOf" srcId="{C6A4E6FD-8590-414E-B22D-35CE5E40F719}" destId="{2C013B57-F739-42D0-8D48-650BD43CFFB1}" srcOrd="0" destOrd="0" presId="urn:microsoft.com/office/officeart/2005/8/layout/radial4"/>
    <dgm:cxn modelId="{31486700-37B1-4F75-8F7C-BA9BB2889FAF}" type="presOf" srcId="{2C178F37-99F8-4800-80C6-7BEFAD329EFB}" destId="{1ADF5489-54FA-4550-936E-0B7807D45CE8}" srcOrd="0" destOrd="0" presId="urn:microsoft.com/office/officeart/2005/8/layout/radial4"/>
    <dgm:cxn modelId="{CE5CB1EE-3AF0-4213-A2A6-DF5110D19EEA}" type="presOf" srcId="{12014378-1F55-4758-B27D-E307C68A33C0}" destId="{E2F4A718-80D0-486A-A72C-607A685DB9E5}" srcOrd="0" destOrd="0" presId="urn:microsoft.com/office/officeart/2005/8/layout/radial4"/>
    <dgm:cxn modelId="{40E80A5E-0693-49DD-B96A-14ED29DA29CF}" srcId="{2E7DF470-D4F3-477F-906D-BFAF7DC5EE92}" destId="{6F28695C-09D4-48FB-9D3F-C742BEC72273}" srcOrd="1" destOrd="0" parTransId="{2B7BE7B9-08A1-4243-932C-09F1B39810E4}" sibTransId="{01D79949-6AB4-47EA-B625-7581CB35ED44}"/>
    <dgm:cxn modelId="{570A2D0A-F5B3-416F-BA48-5DBF47BC87E3}" srcId="{2E7DF470-D4F3-477F-906D-BFAF7DC5EE92}" destId="{2C178F37-99F8-4800-80C6-7BEFAD329EFB}" srcOrd="2" destOrd="0" parTransId="{12014378-1F55-4758-B27D-E307C68A33C0}" sibTransId="{E5EFE01B-1360-4D23-B248-E5F1823B6D09}"/>
    <dgm:cxn modelId="{46D38DC0-3238-4B7B-A719-D7440C65DCFD}" type="presOf" srcId="{E671A004-DD66-464F-85B7-D126806598CB}" destId="{6C944134-D2F7-4D49-83A4-62D518627F7A}" srcOrd="0" destOrd="0" presId="urn:microsoft.com/office/officeart/2005/8/layout/radial4"/>
    <dgm:cxn modelId="{E4AB106F-37E3-4565-A6A4-976970A5D865}" type="presOf" srcId="{C18F0FAB-2B15-45B5-AF35-1C1F222E7A70}" destId="{0284EA4F-1D85-44FE-B8A2-AADCC2DEF942}" srcOrd="0" destOrd="0" presId="urn:microsoft.com/office/officeart/2005/8/layout/radial4"/>
    <dgm:cxn modelId="{90EA66DE-D9C9-4ACF-BAFE-72D68C4B5369}" srcId="{2E7DF470-D4F3-477F-906D-BFAF7DC5EE92}" destId="{C6A4E6FD-8590-414E-B22D-35CE5E40F719}" srcOrd="0" destOrd="0" parTransId="{C18F0FAB-2B15-45B5-AF35-1C1F222E7A70}" sibTransId="{31184C45-942A-48AD-839E-A8A8C46F9033}"/>
    <dgm:cxn modelId="{20119379-6ABD-455D-A527-3BC95CE40171}" type="presOf" srcId="{2B7BE7B9-08A1-4243-932C-09F1B39810E4}" destId="{5E916C82-EBD0-4CE1-8DFB-14D550FAA2C7}" srcOrd="0" destOrd="0" presId="urn:microsoft.com/office/officeart/2005/8/layout/radial4"/>
    <dgm:cxn modelId="{BBCA347C-3C3E-4478-A6E4-8DA367FBD501}" type="presOf" srcId="{6F28695C-09D4-48FB-9D3F-C742BEC72273}" destId="{28FD9D46-B76D-43BB-BC58-AE60386ECFB1}" srcOrd="0" destOrd="0" presId="urn:microsoft.com/office/officeart/2005/8/layout/radial4"/>
    <dgm:cxn modelId="{70805126-CE20-4B39-B85F-5317724D09A4}" srcId="{E671A004-DD66-464F-85B7-D126806598CB}" destId="{2E7DF470-D4F3-477F-906D-BFAF7DC5EE92}" srcOrd="0" destOrd="0" parTransId="{9D780B58-0AE6-4E43-9646-C6E57D1FA584}" sibTransId="{B00CB977-8192-49E9-9654-CDA653C8BFEB}"/>
    <dgm:cxn modelId="{BD644732-FEB6-41A7-84D3-DE8D65A8C0DB}" type="presParOf" srcId="{6C944134-D2F7-4D49-83A4-62D518627F7A}" destId="{C8E1A7C5-4796-4866-B6B8-6F0ECECB837E}" srcOrd="0" destOrd="0" presId="urn:microsoft.com/office/officeart/2005/8/layout/radial4"/>
    <dgm:cxn modelId="{3F536E69-FE52-406C-9B51-16060A591513}" type="presParOf" srcId="{6C944134-D2F7-4D49-83A4-62D518627F7A}" destId="{0284EA4F-1D85-44FE-B8A2-AADCC2DEF942}" srcOrd="1" destOrd="0" presId="urn:microsoft.com/office/officeart/2005/8/layout/radial4"/>
    <dgm:cxn modelId="{64CF5AE3-672B-401D-BB22-60FFB1108197}" type="presParOf" srcId="{6C944134-D2F7-4D49-83A4-62D518627F7A}" destId="{2C013B57-F739-42D0-8D48-650BD43CFFB1}" srcOrd="2" destOrd="0" presId="urn:microsoft.com/office/officeart/2005/8/layout/radial4"/>
    <dgm:cxn modelId="{4192AF30-0C97-4918-BDB6-BDF4C478A147}" type="presParOf" srcId="{6C944134-D2F7-4D49-83A4-62D518627F7A}" destId="{5E916C82-EBD0-4CE1-8DFB-14D550FAA2C7}" srcOrd="3" destOrd="0" presId="urn:microsoft.com/office/officeart/2005/8/layout/radial4"/>
    <dgm:cxn modelId="{87C99AE7-3CD2-4CE1-8C32-60A8942CC9AA}" type="presParOf" srcId="{6C944134-D2F7-4D49-83A4-62D518627F7A}" destId="{28FD9D46-B76D-43BB-BC58-AE60386ECFB1}" srcOrd="4" destOrd="0" presId="urn:microsoft.com/office/officeart/2005/8/layout/radial4"/>
    <dgm:cxn modelId="{5CCF4330-5FF7-4480-B513-AA9DCAC27A94}" type="presParOf" srcId="{6C944134-D2F7-4D49-83A4-62D518627F7A}" destId="{E2F4A718-80D0-486A-A72C-607A685DB9E5}" srcOrd="5" destOrd="0" presId="urn:microsoft.com/office/officeart/2005/8/layout/radial4"/>
    <dgm:cxn modelId="{4C162380-54EC-4E67-9B4D-2F2741CA74A0}" type="presParOf" srcId="{6C944134-D2F7-4D49-83A4-62D518627F7A}" destId="{1ADF5489-54FA-4550-936E-0B7807D45CE8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1A7C5-4796-4866-B6B8-6F0ECECB837E}">
      <dsp:nvSpPr>
        <dsp:cNvPr id="0" name=""/>
        <dsp:cNvSpPr/>
      </dsp:nvSpPr>
      <dsp:spPr>
        <a:xfrm>
          <a:off x="2315325" y="2617585"/>
          <a:ext cx="2071704" cy="2071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Ребенок</a:t>
          </a:r>
          <a:endParaRPr lang="ru-RU" sz="3100" kern="1200" dirty="0"/>
        </a:p>
      </dsp:txBody>
      <dsp:txXfrm>
        <a:off x="2618719" y="2920979"/>
        <a:ext cx="1464916" cy="1464916"/>
      </dsp:txXfrm>
    </dsp:sp>
    <dsp:sp modelId="{0284EA4F-1D85-44FE-B8A2-AADCC2DEF942}">
      <dsp:nvSpPr>
        <dsp:cNvPr id="0" name=""/>
        <dsp:cNvSpPr/>
      </dsp:nvSpPr>
      <dsp:spPr>
        <a:xfrm rot="12806002">
          <a:off x="845944" y="2265024"/>
          <a:ext cx="1698828" cy="59043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013B57-F739-42D0-8D48-650BD43CFFB1}">
      <dsp:nvSpPr>
        <dsp:cNvPr id="0" name=""/>
        <dsp:cNvSpPr/>
      </dsp:nvSpPr>
      <dsp:spPr>
        <a:xfrm>
          <a:off x="2440" y="1304996"/>
          <a:ext cx="1968118" cy="15744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Родители</a:t>
          </a:r>
          <a:endParaRPr lang="ru-RU" sz="3400" kern="1200" dirty="0"/>
        </a:p>
      </dsp:txBody>
      <dsp:txXfrm>
        <a:off x="48555" y="1351111"/>
        <a:ext cx="1875888" cy="1482265"/>
      </dsp:txXfrm>
    </dsp:sp>
    <dsp:sp modelId="{5E916C82-EBD0-4CE1-8DFB-14D550FAA2C7}">
      <dsp:nvSpPr>
        <dsp:cNvPr id="0" name=""/>
        <dsp:cNvSpPr/>
      </dsp:nvSpPr>
      <dsp:spPr>
        <a:xfrm rot="16113617">
          <a:off x="2489108" y="1415087"/>
          <a:ext cx="1626464" cy="59043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FD9D46-B76D-43BB-BC58-AE60386ECFB1}">
      <dsp:nvSpPr>
        <dsp:cNvPr id="0" name=""/>
        <dsp:cNvSpPr/>
      </dsp:nvSpPr>
      <dsp:spPr>
        <a:xfrm>
          <a:off x="2297848" y="110082"/>
          <a:ext cx="1968118" cy="15744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Педагоги </a:t>
          </a:r>
          <a:endParaRPr lang="ru-RU" sz="3400" kern="1200" dirty="0"/>
        </a:p>
      </dsp:txBody>
      <dsp:txXfrm>
        <a:off x="2343963" y="156197"/>
        <a:ext cx="1875888" cy="1482265"/>
      </dsp:txXfrm>
    </dsp:sp>
    <dsp:sp modelId="{E2F4A718-80D0-486A-A72C-607A685DB9E5}">
      <dsp:nvSpPr>
        <dsp:cNvPr id="0" name=""/>
        <dsp:cNvSpPr/>
      </dsp:nvSpPr>
      <dsp:spPr>
        <a:xfrm rot="19371513">
          <a:off x="4092829" y="2217882"/>
          <a:ext cx="1527760" cy="59043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DF5489-54FA-4550-936E-0B7807D45CE8}">
      <dsp:nvSpPr>
        <dsp:cNvPr id="0" name=""/>
        <dsp:cNvSpPr/>
      </dsp:nvSpPr>
      <dsp:spPr>
        <a:xfrm>
          <a:off x="4481574" y="1264633"/>
          <a:ext cx="1968118" cy="15744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Дети группы </a:t>
          </a:r>
          <a:endParaRPr lang="ru-RU" sz="3400" kern="1200" dirty="0"/>
        </a:p>
      </dsp:txBody>
      <dsp:txXfrm>
        <a:off x="4527689" y="1310748"/>
        <a:ext cx="1875888" cy="1482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AEA9B-3F31-4BD0-94BE-386C5C27DA4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\Music\&#1089;&#1087;&#1086;&#1082;&#1086;&#1081;&#1085;&#1072;&#1103;\Paul-Mauriat-Pol_-Moria-Love-story(muzbar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1643050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250698"/>
                </a:solidFill>
                <a:latin typeface="Bookman Old Style" pitchFamily="18" charset="0"/>
              </a:rPr>
              <a:t> Проект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250698"/>
                </a:solidFill>
                <a:latin typeface="Bookman Old Style" pitchFamily="18" charset="0"/>
              </a:rPr>
              <a:t>«Чудо—грядка»</a:t>
            </a:r>
            <a:endParaRPr lang="ru-RU" sz="4000" dirty="0">
              <a:solidFill>
                <a:srgbClr val="250698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0" y="37338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</a:rPr>
              <a:t>Подготовила воспитатель:</a:t>
            </a:r>
          </a:p>
          <a:p>
            <a:pPr algn="ctr"/>
            <a:r>
              <a:rPr lang="ru-RU" i="1" dirty="0" smtClean="0">
                <a:latin typeface="Times New Roman" pitchFamily="18" charset="0"/>
              </a:rPr>
              <a:t>Овчинникова А. Ю.</a:t>
            </a: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15200" y="2514600"/>
            <a:ext cx="876300" cy="811213"/>
          </a:xfrm>
          <a:prstGeom prst="rect">
            <a:avLst/>
          </a:prstGeom>
          <a:noFill/>
        </p:spPr>
      </p:pic>
      <p:pic>
        <p:nvPicPr>
          <p:cNvPr id="8" name="Paul-Mauriat-Pol_-Moria-Love-story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460432" y="5445224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28572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"Детский сад №106 "Анютины глазки" комбинированного вида"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5934670"/>
            <a:ext cx="1000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Орск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38200" y="533401"/>
            <a:ext cx="6172200" cy="9143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 этап - исследовательский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90600" y="1447800"/>
            <a:ext cx="5715000" cy="167640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наблюдали за ростом растений, проводили опыты, эксперименты. 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Устанавливали связи: растения - земля, </a:t>
            </a:r>
          </a:p>
          <a:p>
            <a:pPr algn="l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растения - вода,  растения - человек.      </a:t>
            </a:r>
          </a:p>
          <a:p>
            <a:pPr algn="l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исследований дети познакомились с художественной литературой об овощах: поговорки, стихи, сказки, загадки.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Рассматривали иллюстрации, картины.  Проводились занятия, дидактические игры, беседы.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0_8ad6_18898049_XL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 descr="5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304800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3400" y="0"/>
            <a:ext cx="2286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 ворот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умит народ.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Где тут зимний огород?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Говорят, что там растет.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Огуречная рассада.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укропчик и лучок.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Смотрят все на огород,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уходят открыв рот"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Picture 12" descr="0_8ad6_18898049_XL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30255" y="-99394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5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3861048"/>
            <a:ext cx="876300" cy="811213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812871" y="188641"/>
            <a:ext cx="3240360" cy="2160240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688578"/>
            <a:ext cx="3517411" cy="2344940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9"/>
            <a:ext cx="3564396" cy="2376264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60648"/>
            <a:ext cx="3672408" cy="2448272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925136"/>
            <a:ext cx="4032448" cy="2688299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850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3815916" cy="2543944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844824"/>
            <a:ext cx="4932040" cy="3288027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872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685801"/>
            <a:ext cx="7620000" cy="99059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3 этап - заключительный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6705600" cy="2286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Подведение итогов реализации проекта.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группе был создан огород на окне. </a:t>
            </a:r>
          </a:p>
          <a:p>
            <a:pPr lvl="0"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53313" y="2286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719088"/>
            <a:ext cx="7740352" cy="5160235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80312" y="-99392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15200" y="33528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34290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t00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14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t00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t00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7150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t00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53400" y="55626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3995936" cy="2663957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3" descr="5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5896" y="2420888"/>
            <a:ext cx="876300" cy="81121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037" y="2634546"/>
            <a:ext cx="4512196" cy="3008131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48680"/>
            <a:ext cx="3779912" cy="2519941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003425"/>
            <a:ext cx="4572000" cy="3048000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5500" y="1152674"/>
            <a:ext cx="36952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СПАСИБО 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2204864"/>
            <a:ext cx="1261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98616" y="3645024"/>
            <a:ext cx="4336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ВНИМАНИЕ!</a:t>
            </a:r>
            <a:endParaRPr lang="ru-RU" sz="48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60466" y="3239417"/>
            <a:ext cx="876300" cy="811213"/>
          </a:xfrm>
          <a:prstGeom prst="rect">
            <a:avLst/>
          </a:prstGeom>
          <a:noFill/>
        </p:spPr>
      </p:pic>
      <p:pic>
        <p:nvPicPr>
          <p:cNvPr id="8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404664"/>
            <a:ext cx="4343399" cy="69473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MachinaOrtoSht" panose="04040804020802020304" pitchFamily="82" charset="-52"/>
              </a:rPr>
              <a:t>ЦЕЛЬ</a:t>
            </a:r>
            <a:endParaRPr lang="ru-RU" sz="54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_MachinaOrtoSht" panose="04040804020802020304" pitchFamily="82" charset="-5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2060847"/>
            <a:ext cx="86596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Bookman Old Style" pitchFamily="18" charset="0"/>
              </a:rPr>
              <a:t>Развитие </a:t>
            </a:r>
            <a:r>
              <a:rPr lang="ru-RU" sz="2800" dirty="0">
                <a:latin typeface="Bookman Old Style" pitchFamily="18" charset="0"/>
              </a:rPr>
              <a:t>познавательного интереса детей в процессе выращивания и наблюдений за растениями. Привлечь родителей в единое образовательное пространство «Детский сад—семья» в рамках реализации проекта.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980728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555776" y="260648"/>
            <a:ext cx="4038600" cy="1524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1766" tIns="40883" rIns="81766" bIns="40883"/>
          <a:lstStyle/>
          <a:p>
            <a:pPr defTabSz="817563"/>
            <a:r>
              <a:rPr lang="ru-RU" b="1" dirty="0">
                <a:solidFill>
                  <a:srgbClr val="FF0000"/>
                </a:solidFill>
              </a:rPr>
              <a:t>     </a:t>
            </a:r>
          </a:p>
          <a:p>
            <a:pPr defTabSz="817563"/>
            <a:r>
              <a:rPr lang="ru-RU" b="1" dirty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         </a:t>
            </a:r>
            <a:r>
              <a:rPr lang="ru-RU" sz="3600" b="1" dirty="0">
                <a:solidFill>
                  <a:srgbClr val="FF0000"/>
                </a:solidFill>
              </a:rPr>
              <a:t>ЗАДАЧИ:</a:t>
            </a:r>
          </a:p>
          <a:p>
            <a:pPr defTabSz="817563"/>
            <a:endParaRPr lang="ru-RU" b="1" dirty="0">
              <a:solidFill>
                <a:srgbClr val="FF0000"/>
              </a:solidFill>
            </a:endParaRPr>
          </a:p>
          <a:p>
            <a:pPr defTabSz="817563"/>
            <a:endParaRPr lang="ru-RU" sz="2100" b="1" dirty="0">
              <a:solidFill>
                <a:srgbClr val="FF0000"/>
              </a:solidFill>
            </a:endParaRPr>
          </a:p>
          <a:p>
            <a:pPr defTabSz="817563"/>
            <a:r>
              <a:rPr lang="ru-RU" sz="2100" b="1" dirty="0">
                <a:solidFill>
                  <a:srgbClr val="FF0000"/>
                </a:solidFill>
              </a:rPr>
              <a:t>         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2400" y="1899047"/>
            <a:ext cx="888409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 Для </a:t>
            </a:r>
            <a:r>
              <a:rPr lang="ru-RU" sz="2000" b="1" u="sng" dirty="0">
                <a:solidFill>
                  <a:srgbClr val="FF0000"/>
                </a:solidFill>
              </a:rPr>
              <a:t>работы с детьми: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Дать первоначальные представления о растениях (строении, росте, уходе). Развивать умение пользоваться орудиями труда (грабельки, лейка), убирать их на место после работы. Обогащать  речь и активизировать словарь детей: лук, чеснок, фасоль, семена, земля, вода, солнце, трава, сажать, поливать, смотреть, наблюдать. Формировать интерес к познавательно—исследовательской деятельности.  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Для </a:t>
            </a:r>
            <a:r>
              <a:rPr lang="ru-RU" sz="2000" b="1" u="sng" dirty="0">
                <a:solidFill>
                  <a:srgbClr val="FF0000"/>
                </a:solidFill>
              </a:rPr>
              <a:t>работы с родителями</a:t>
            </a:r>
            <a:r>
              <a:rPr lang="ru-RU" sz="2000" b="1" dirty="0">
                <a:solidFill>
                  <a:srgbClr val="FF0000"/>
                </a:solidFill>
              </a:rPr>
              <a:t>: </a:t>
            </a:r>
            <a:r>
              <a:rPr lang="ru-RU" sz="2000" dirty="0"/>
              <a:t>формировать: партнерские взаимоотношения между педагогами, родителями и </a:t>
            </a:r>
            <a:r>
              <a:rPr lang="ru-RU" sz="2000" dirty="0" smtClean="0"/>
              <a:t>детьми;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Для </a:t>
            </a:r>
            <a:r>
              <a:rPr lang="ru-RU" sz="2000" b="1" u="sng" dirty="0">
                <a:solidFill>
                  <a:srgbClr val="FF0000"/>
                </a:solidFill>
              </a:rPr>
              <a:t>педагога</a:t>
            </a:r>
            <a:r>
              <a:rPr lang="ru-RU" sz="2000" b="1" dirty="0">
                <a:solidFill>
                  <a:srgbClr val="FF0000"/>
                </a:solidFill>
              </a:rPr>
              <a:t>: </a:t>
            </a:r>
            <a:r>
              <a:rPr lang="ru-RU" sz="2000" dirty="0"/>
              <a:t>овладеть методом проектов как технологией и как деятельностью. Сформировать предметно—развивающую среду </a:t>
            </a:r>
            <a:r>
              <a:rPr lang="ru-RU" sz="2000" dirty="0" smtClean="0"/>
              <a:t>для проекта</a:t>
            </a:r>
            <a:r>
              <a:rPr lang="ru-RU" sz="2000" dirty="0"/>
              <a:t>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402" y="617041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593795866"/>
              </p:ext>
            </p:extLst>
          </p:nvPr>
        </p:nvGraphicFramePr>
        <p:xfrm>
          <a:off x="1398918" y="862902"/>
          <a:ext cx="6563815" cy="484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 rot="19464041">
            <a:off x="1824037" y="1097127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2182097">
            <a:off x="5937152" y="1101871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14271214">
            <a:off x="1824036" y="4602329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8107289">
            <a:off x="5909513" y="4727386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1371600" y="0"/>
            <a:ext cx="6477000" cy="762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Участники   проекта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77154" y="1556792"/>
            <a:ext cx="518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П</a:t>
            </a:r>
            <a:r>
              <a:rPr kumimoji="0" lang="ru-RU" sz="3200" b="1" i="0" u="none" strike="noStrike" normalizeH="0" baseline="0" dirty="0" smtClean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одготовительный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3200" b="1" i="0" u="none" strike="noStrike" normalizeH="0" baseline="0" dirty="0" smtClean="0">
              <a:ln w="18000">
                <a:noFill/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Исследовательский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3200" b="1" dirty="0" smtClean="0">
              <a:ln w="18000">
                <a:noFill/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normalizeH="0" baseline="0" dirty="0" smtClean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Заключительный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(обобщающий)</a:t>
            </a:r>
            <a:endParaRPr kumimoji="0" lang="ru-RU" sz="3200" b="1" i="0" u="none" strike="noStrike" normalizeH="0" baseline="0" dirty="0" smtClean="0">
              <a:ln w="18000">
                <a:noFill/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3646" y="548680"/>
            <a:ext cx="55451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Этапы проекта: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619271" y="274802"/>
            <a:ext cx="7632328" cy="7201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1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Формы  работы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65" y="1142984"/>
            <a:ext cx="8424935" cy="371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4" descr="468slide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Cloud"/>
          <p:cNvSpPr>
            <a:spLocks noChangeAspect="1" noEditPoints="1" noChangeArrowheads="1"/>
          </p:cNvSpPr>
          <p:nvPr/>
        </p:nvSpPr>
        <p:spPr bwMode="auto">
          <a:xfrm>
            <a:off x="0" y="1988841"/>
            <a:ext cx="8964613" cy="31683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2000" b="1" dirty="0" smtClean="0">
              <a:solidFill>
                <a:srgbClr val="250698"/>
              </a:solidFill>
            </a:endParaRPr>
          </a:p>
          <a:p>
            <a:pPr>
              <a:buFontTx/>
              <a:buChar char="•"/>
              <a:defRPr/>
            </a:pPr>
            <a:endParaRPr lang="ru-R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5867400" y="981075"/>
            <a:ext cx="30257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ожидаемый</a:t>
            </a: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395536" y="6353968"/>
            <a:ext cx="3744416" cy="504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32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результат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75" y="2387600"/>
            <a:ext cx="66468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800" y="1371600"/>
            <a:ext cx="6248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1.Беседы с детьми (выявление знаний детей о растениях).     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2.Сбор художественной литературы: стихи, загадки, пословицы, поговорки,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рассказы,  сказки про овощи, экологические сказки.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3.Приобретение необходимого оборудования  (контейнеры, земля, удобрения, семена).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4.Разбивка огорода на подоконнике.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14400" y="6096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 этап - подготовительный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8304" y="-99392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24036"/>
            <a:ext cx="3893731" cy="2920298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788024" y="1602731"/>
            <a:ext cx="3779912" cy="3716913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337</Words>
  <Application>Microsoft Office PowerPoint</Application>
  <PresentationFormat>Экран (4:3)</PresentationFormat>
  <Paragraphs>62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2 этап - исследовательский</vt:lpstr>
      <vt:lpstr>Слайд 11</vt:lpstr>
      <vt:lpstr>Слайд 12</vt:lpstr>
      <vt:lpstr>Слайд 13</vt:lpstr>
      <vt:lpstr>3 этап - заключительный</vt:lpstr>
      <vt:lpstr>Слайд 15</vt:lpstr>
      <vt:lpstr>Слайд 16</vt:lpstr>
      <vt:lpstr>Слайд 17</vt:lpstr>
      <vt:lpstr>Слайд 18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</dc:creator>
  <cp:lastModifiedBy>ZZZ</cp:lastModifiedBy>
  <cp:revision>14</cp:revision>
  <dcterms:created xsi:type="dcterms:W3CDTF">2014-02-25T08:40:02Z</dcterms:created>
  <dcterms:modified xsi:type="dcterms:W3CDTF">2024-11-29T06:47:53Z</dcterms:modified>
</cp:coreProperties>
</file>