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66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18FF-8D39-4052-8109-85E18F9A3244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7786742" cy="1642194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МДОАУ "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ЦРР-детский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сад № 104 "Золотая рыбка" г. Орска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600" i="1" dirty="0" smtClean="0">
                <a:solidFill>
                  <a:srgbClr val="7030A0"/>
                </a:solidFill>
              </a:rPr>
              <a:t>«Игровая деятельность детей дошкольного возраста»</a:t>
            </a:r>
            <a:endParaRPr lang="ru-RU" sz="5600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4214818"/>
            <a:ext cx="2675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 smtClean="0">
                <a:solidFill>
                  <a:srgbClr val="00B050"/>
                </a:solidFill>
              </a:rPr>
              <a:t>Воспитатель :</a:t>
            </a:r>
          </a:p>
          <a:p>
            <a:pPr algn="r"/>
            <a:r>
              <a:rPr lang="ru-RU" sz="2400" dirty="0" smtClean="0">
                <a:solidFill>
                  <a:srgbClr val="00B050"/>
                </a:solidFill>
              </a:rPr>
              <a:t>Овчинникова А. Ю.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pic>
        <p:nvPicPr>
          <p:cNvPr id="8" name="Рисунок 7" descr="DSC03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764704"/>
            <a:ext cx="2448000" cy="1836000"/>
          </a:xfrm>
          <a:prstGeom prst="rect">
            <a:avLst/>
          </a:prstGeom>
        </p:spPr>
      </p:pic>
      <p:pic>
        <p:nvPicPr>
          <p:cNvPr id="9" name="Рисунок 8" descr="DSC039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764704"/>
            <a:ext cx="2448000" cy="1836000"/>
          </a:xfrm>
          <a:prstGeom prst="rect">
            <a:avLst/>
          </a:prstGeom>
        </p:spPr>
      </p:pic>
      <p:pic>
        <p:nvPicPr>
          <p:cNvPr id="13" name="Рисунок 12" descr="DSC039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3284984"/>
            <a:ext cx="2448000" cy="1836000"/>
          </a:xfrm>
          <a:prstGeom prst="rect">
            <a:avLst/>
          </a:prstGeom>
        </p:spPr>
      </p:pic>
      <p:pic>
        <p:nvPicPr>
          <p:cNvPr id="14" name="Рисунок 13" descr="DSC039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284984"/>
            <a:ext cx="2448000" cy="1836000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960112" y="548680"/>
            <a:ext cx="5564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 – это средство повышения речевой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активности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039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936" y="1628800"/>
            <a:ext cx="2448000" cy="1836000"/>
          </a:xfrm>
          <a:prstGeom prst="rect">
            <a:avLst/>
          </a:prstGeom>
        </p:spPr>
      </p:pic>
      <p:pic>
        <p:nvPicPr>
          <p:cNvPr id="9" name="Рисунок 8" descr="DSC039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628800"/>
            <a:ext cx="2448000" cy="1836000"/>
          </a:xfrm>
          <a:prstGeom prst="rect">
            <a:avLst/>
          </a:prstGeom>
        </p:spPr>
      </p:pic>
      <p:pic>
        <p:nvPicPr>
          <p:cNvPr id="13" name="Рисунок 12" descr="DSC039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0064" y="3645024"/>
            <a:ext cx="2448000" cy="1836000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pic>
        <p:nvPicPr>
          <p:cNvPr id="8" name="Рисунок 7" descr="DSC039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836712"/>
            <a:ext cx="2448000" cy="1836000"/>
          </a:xfrm>
          <a:prstGeom prst="rect">
            <a:avLst/>
          </a:prstGeom>
        </p:spPr>
      </p:pic>
      <p:pic>
        <p:nvPicPr>
          <p:cNvPr id="10" name="Рисунок 9" descr="DSC039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836712"/>
            <a:ext cx="2448000" cy="1836000"/>
          </a:xfrm>
          <a:prstGeom prst="rect">
            <a:avLst/>
          </a:prstGeom>
        </p:spPr>
      </p:pic>
      <p:pic>
        <p:nvPicPr>
          <p:cNvPr id="14" name="Рисунок 13" descr="DSC039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212976"/>
            <a:ext cx="2448000" cy="1836000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pic>
        <p:nvPicPr>
          <p:cNvPr id="6" name="Рисунок 5" descr="DSC039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764704"/>
            <a:ext cx="2448000" cy="1836000"/>
          </a:xfrm>
          <a:prstGeom prst="rect">
            <a:avLst/>
          </a:prstGeom>
        </p:spPr>
      </p:pic>
      <p:pic>
        <p:nvPicPr>
          <p:cNvPr id="7" name="Рисунок 6" descr="DSC039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764704"/>
            <a:ext cx="2448000" cy="1836000"/>
          </a:xfrm>
          <a:prstGeom prst="rect">
            <a:avLst/>
          </a:prstGeom>
        </p:spPr>
      </p:pic>
      <p:pic>
        <p:nvPicPr>
          <p:cNvPr id="9" name="Рисунок 8" descr="DSC039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3212976"/>
            <a:ext cx="2448000" cy="1836000"/>
          </a:xfrm>
          <a:prstGeom prst="rect">
            <a:avLst/>
          </a:prstGeom>
        </p:spPr>
      </p:pic>
      <p:pic>
        <p:nvPicPr>
          <p:cNvPr id="11" name="Рисунок 10" descr="DSC039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3212976"/>
            <a:ext cx="2448000" cy="1836000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71604" y="548680"/>
            <a:ext cx="671517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66"/>
                </a:solidFill>
              </a:rPr>
              <a:t>Результаты использования игр в работе.</a:t>
            </a:r>
          </a:p>
          <a:p>
            <a:r>
              <a:rPr lang="ru-RU" sz="2400" dirty="0" smtClean="0">
                <a:solidFill>
                  <a:srgbClr val="CC0066"/>
                </a:solidFill>
              </a:rPr>
              <a:t>Дети легче усваивают и запоминают материал занятия;</a:t>
            </a:r>
          </a:p>
          <a:p>
            <a:r>
              <a:rPr lang="ru-RU" sz="2400" dirty="0" smtClean="0">
                <a:solidFill>
                  <a:srgbClr val="CC0066"/>
                </a:solidFill>
              </a:rPr>
              <a:t>Дети получают удовольствие от игры;</a:t>
            </a:r>
          </a:p>
          <a:p>
            <a:r>
              <a:rPr lang="ru-RU" sz="2400" dirty="0" smtClean="0">
                <a:solidFill>
                  <a:srgbClr val="CC0066"/>
                </a:solidFill>
              </a:rPr>
              <a:t>Проявляют желание повторить их в самостоятельной </a:t>
            </a:r>
          </a:p>
          <a:p>
            <a:r>
              <a:rPr lang="ru-RU" sz="2400" dirty="0" smtClean="0">
                <a:solidFill>
                  <a:srgbClr val="CC0066"/>
                </a:solidFill>
              </a:rPr>
              <a:t>деятельности;</a:t>
            </a:r>
          </a:p>
          <a:p>
            <a:r>
              <a:rPr lang="ru-RU" sz="2400" dirty="0" smtClean="0">
                <a:solidFill>
                  <a:srgbClr val="CC0066"/>
                </a:solidFill>
              </a:rPr>
              <a:t>В процессе игры дети приобретают специальные </a:t>
            </a:r>
          </a:p>
          <a:p>
            <a:r>
              <a:rPr lang="ru-RU" sz="2400" dirty="0" smtClean="0">
                <a:solidFill>
                  <a:srgbClr val="CC0066"/>
                </a:solidFill>
              </a:rPr>
              <a:t>знания, умения, навыки.</a:t>
            </a:r>
          </a:p>
          <a:p>
            <a:r>
              <a:rPr lang="ru-RU" sz="2400" dirty="0" smtClean="0">
                <a:solidFill>
                  <a:srgbClr val="CC0066"/>
                </a:solidFill>
              </a:rPr>
              <a:t>Повышается уровень развития у детей познавательной</a:t>
            </a:r>
          </a:p>
          <a:p>
            <a:r>
              <a:rPr lang="ru-RU" sz="2400" dirty="0" smtClean="0">
                <a:solidFill>
                  <a:srgbClr val="CC0066"/>
                </a:solidFill>
              </a:rPr>
              <a:t> активности, творческих способностей.</a:t>
            </a:r>
            <a:endParaRPr lang="ru-RU" sz="2400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u="sng" dirty="0" smtClean="0">
                <a:solidFill>
                  <a:srgbClr val="009900"/>
                </a:solidFill>
              </a:rPr>
              <a:t>Спасибо за внимание!</a:t>
            </a:r>
            <a:endParaRPr lang="ru-RU" sz="4000" b="1" i="1" u="sng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6952" cy="6892287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28794" y="642918"/>
            <a:ext cx="660193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 – ведущий вид деятельности детей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дошкольного возраста.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 – что может быть интересней и значимей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ребенка?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 и  радость, и познание, и творчество. Это то,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ради чего ребенок идет в детский сад.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«Игра имеет в жизни ребенка такое же значение,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у взрослого деятельность – работа, служба.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Каков ребенок в игре таков  во многом он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будет и в работе, когда вырастет. Поэтому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воспитание будущего деятеля происходит,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прежде всего, в игре…»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А. С. Макаренко.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28794" y="428604"/>
            <a:ext cx="535785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9900"/>
                </a:solidFill>
              </a:rPr>
              <a:t>Основные цели и задачи</a:t>
            </a:r>
            <a:r>
              <a:rPr lang="ru-RU" sz="2800" dirty="0" smtClean="0">
                <a:solidFill>
                  <a:srgbClr val="009900"/>
                </a:solidFill>
              </a:rPr>
              <a:t>:</a:t>
            </a:r>
          </a:p>
          <a:p>
            <a:r>
              <a:rPr lang="ru-RU" sz="2000" dirty="0" smtClean="0">
                <a:solidFill>
                  <a:srgbClr val="009900"/>
                </a:solidFill>
              </a:rPr>
              <a:t>- создание условий для игровой деятельности детей;</a:t>
            </a:r>
          </a:p>
          <a:p>
            <a:r>
              <a:rPr lang="ru-RU" sz="2000" dirty="0" smtClean="0">
                <a:solidFill>
                  <a:srgbClr val="009900"/>
                </a:solidFill>
              </a:rPr>
              <a:t>- развитие у детей интереса к различным видам игр;</a:t>
            </a:r>
          </a:p>
          <a:p>
            <a:r>
              <a:rPr lang="ru-RU" sz="2000" dirty="0" smtClean="0">
                <a:solidFill>
                  <a:srgbClr val="009900"/>
                </a:solidFill>
              </a:rPr>
              <a:t>- формирование игровых умений, развитие культурных форм игры;</a:t>
            </a:r>
          </a:p>
          <a:p>
            <a:r>
              <a:rPr lang="ru-RU" sz="2000" dirty="0" smtClean="0">
                <a:solidFill>
                  <a:srgbClr val="009900"/>
                </a:solidFill>
              </a:rPr>
              <a:t>- всестороннее воспитание и гармоничное развитие детей в игре;</a:t>
            </a:r>
          </a:p>
          <a:p>
            <a:r>
              <a:rPr lang="ru-RU" sz="2000" dirty="0" smtClean="0">
                <a:solidFill>
                  <a:srgbClr val="009900"/>
                </a:solidFill>
              </a:rPr>
              <a:t>- развитие самостоятельности, инициативы, творчества, навыков </a:t>
            </a:r>
            <a:r>
              <a:rPr lang="ru-RU" sz="2000" dirty="0" err="1" smtClean="0">
                <a:solidFill>
                  <a:srgbClr val="009900"/>
                </a:solidFill>
              </a:rPr>
              <a:t>саморегуляции</a:t>
            </a:r>
            <a:r>
              <a:rPr lang="ru-RU" sz="2000" dirty="0" smtClean="0">
                <a:solidFill>
                  <a:srgbClr val="009900"/>
                </a:solidFill>
              </a:rPr>
              <a:t>;</a:t>
            </a:r>
          </a:p>
          <a:p>
            <a:r>
              <a:rPr lang="ru-RU" sz="2000" dirty="0" smtClean="0">
                <a:solidFill>
                  <a:srgbClr val="009900"/>
                </a:solidFill>
              </a:rPr>
              <a:t>- формирование доброжелательного отношения к сверстникам, умения взаимодействовать, договариваться, самостоятельно разрешать конфликтные ситуации.</a:t>
            </a:r>
            <a:endParaRPr lang="ru-RU" sz="2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00166" y="715337"/>
            <a:ext cx="650085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Функции игры.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1 Развлекательная (развлечь, доставить удовольствие, пробудить интерес у ребенка).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2 Коммуникативная.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3 Диагностическая (выявление отношений от нормального поведения, самопознание в процессе игры).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4 Коррекционная (внесение позитивных изменений в структуру личностных показателей)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5 Социализация (включение в систему общественных отношений, усвоение норм человеческого общежития).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87624" y="333237"/>
            <a:ext cx="741682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По характеру педагогического процесса  выделяются следующие игры: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endParaRPr lang="ru-RU" sz="2800" dirty="0" smtClean="0">
              <a:solidFill>
                <a:srgbClr val="7030A0"/>
              </a:solidFill>
            </a:endParaRPr>
          </a:p>
          <a:p>
            <a:pPr lvl="0"/>
            <a:r>
              <a:rPr lang="ru-RU" sz="2400" dirty="0" smtClean="0">
                <a:solidFill>
                  <a:srgbClr val="7030A0"/>
                </a:solidFill>
              </a:rPr>
              <a:t>Познавательные, воспитательные, развивающие.</a:t>
            </a:r>
          </a:p>
          <a:p>
            <a:pPr lvl="0"/>
            <a:r>
              <a:rPr lang="ru-RU" sz="2400" dirty="0" smtClean="0">
                <a:solidFill>
                  <a:srgbClr val="7030A0"/>
                </a:solidFill>
              </a:rPr>
              <a:t>Обучающие, обобщающие,  тренировочные.</a:t>
            </a:r>
          </a:p>
          <a:p>
            <a:pPr lvl="0"/>
            <a:r>
              <a:rPr lang="ru-RU" sz="2400" dirty="0" smtClean="0">
                <a:solidFill>
                  <a:srgbClr val="7030A0"/>
                </a:solidFill>
              </a:rPr>
              <a:t>Продуктивные, творческие.</a:t>
            </a:r>
          </a:p>
          <a:p>
            <a:pPr lvl="0"/>
            <a:r>
              <a:rPr lang="ru-RU" sz="2400" dirty="0" smtClean="0">
                <a:solidFill>
                  <a:srgbClr val="7030A0"/>
                </a:solidFill>
              </a:rPr>
              <a:t>Коммуникативные, диагностические, профориентационные и др.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5" name="Прямоугольник 4"/>
          <p:cNvSpPr/>
          <p:nvPr/>
        </p:nvSpPr>
        <p:spPr>
          <a:xfrm>
            <a:off x="4067944" y="2132856"/>
            <a:ext cx="122413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ИГРЫ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908720"/>
            <a:ext cx="259228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Дидактические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2132856"/>
            <a:ext cx="259228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Строительные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132856"/>
            <a:ext cx="259228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Словесные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3356992"/>
            <a:ext cx="259228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Подвижные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3356992"/>
            <a:ext cx="309634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Театрализованные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908720"/>
            <a:ext cx="259228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 предметами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заместителями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908720"/>
            <a:ext cx="19442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Творческие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4581128"/>
            <a:ext cx="316835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Настольно - печатные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28727" y="548680"/>
            <a:ext cx="65527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игре развивается способность к воображению,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образному мышлению, в процессе игры дети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приобщаются к элементарным общепринятым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нормам и правилам взаимоотношения со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сверстниками и взрослыми.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DSC039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176972"/>
            <a:ext cx="2448272" cy="1836204"/>
          </a:xfrm>
          <a:prstGeom prst="rect">
            <a:avLst/>
          </a:prstGeom>
        </p:spPr>
      </p:pic>
      <p:pic>
        <p:nvPicPr>
          <p:cNvPr id="14" name="Рисунок 13" descr="DSC039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636912"/>
            <a:ext cx="2448000" cy="1836000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71604" y="548680"/>
            <a:ext cx="69119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 – это средство </a:t>
            </a:r>
            <a:r>
              <a:rPr lang="ru-RU" sz="2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приобщения детей к </a:t>
            </a:r>
            <a:r>
              <a:rPr lang="ru-RU" sz="2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социальной среде.</a:t>
            </a:r>
            <a:endParaRPr lang="ru-RU" sz="2400" dirty="0" smtClean="0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действительности.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SC03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944" y="1412776"/>
            <a:ext cx="2448000" cy="1836000"/>
          </a:xfrm>
          <a:prstGeom prst="rect">
            <a:avLst/>
          </a:prstGeom>
        </p:spPr>
      </p:pic>
      <p:pic>
        <p:nvPicPr>
          <p:cNvPr id="7" name="Рисунок 6" descr="DSC039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12776"/>
            <a:ext cx="2448000" cy="1836000"/>
          </a:xfrm>
          <a:prstGeom prst="rect">
            <a:avLst/>
          </a:prstGeom>
        </p:spPr>
      </p:pic>
      <p:pic>
        <p:nvPicPr>
          <p:cNvPr id="8" name="Рисунок 7" descr="DSC039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3645024"/>
            <a:ext cx="2448000" cy="1836000"/>
          </a:xfrm>
          <a:prstGeom prst="rect">
            <a:avLst/>
          </a:prstGeom>
        </p:spPr>
      </p:pic>
      <p:pic>
        <p:nvPicPr>
          <p:cNvPr id="9" name="Рисунок 8" descr="DSC039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3645024"/>
            <a:ext cx="2448000" cy="1836000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71604" y="285728"/>
            <a:ext cx="67425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 – это развитие воображения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формирование интересов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DSC03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556792"/>
            <a:ext cx="2448000" cy="1836000"/>
          </a:xfrm>
          <a:prstGeom prst="rect">
            <a:avLst/>
          </a:prstGeom>
        </p:spPr>
      </p:pic>
      <p:pic>
        <p:nvPicPr>
          <p:cNvPr id="11" name="Рисунок 10" descr="DSC039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556792"/>
            <a:ext cx="2448000" cy="1836000"/>
          </a:xfrm>
          <a:prstGeom prst="rect">
            <a:avLst/>
          </a:prstGeom>
        </p:spPr>
      </p:pic>
      <p:pic>
        <p:nvPicPr>
          <p:cNvPr id="12" name="Рисунок 11" descr="DSC039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645024"/>
            <a:ext cx="2448000" cy="1836000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405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    МДОАУ "ЦРР-детский сад № 104 "Золотая рыбка" г. Орска  «Игровая деятельность детей дошкольного возраста»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Познавательно-творческий проект</dc:title>
  <dc:creator>user</dc:creator>
  <cp:lastModifiedBy>anastasya</cp:lastModifiedBy>
  <cp:revision>35</cp:revision>
  <dcterms:created xsi:type="dcterms:W3CDTF">2015-11-08T18:02:43Z</dcterms:created>
  <dcterms:modified xsi:type="dcterms:W3CDTF">2017-12-10T11:32:54Z</dcterms:modified>
</cp:coreProperties>
</file>