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62" r:id="rId4"/>
    <p:sldId id="284" r:id="rId5"/>
    <p:sldId id="264" r:id="rId6"/>
    <p:sldId id="263" r:id="rId7"/>
    <p:sldId id="260" r:id="rId8"/>
    <p:sldId id="265" r:id="rId9"/>
    <p:sldId id="268" r:id="rId10"/>
    <p:sldId id="273" r:id="rId11"/>
    <p:sldId id="272" r:id="rId12"/>
    <p:sldId id="274" r:id="rId13"/>
    <p:sldId id="281" r:id="rId14"/>
    <p:sldId id="278" r:id="rId15"/>
    <p:sldId id="277" r:id="rId16"/>
    <p:sldId id="279" r:id="rId17"/>
    <p:sldId id="275" r:id="rId18"/>
    <p:sldId id="282" r:id="rId19"/>
    <p:sldId id="283" r:id="rId20"/>
    <p:sldId id="269" r:id="rId21"/>
    <p:sldId id="276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4374A"/>
    <a:srgbClr val="660066"/>
    <a:srgbClr val="99CC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9648" autoAdjust="0"/>
  </p:normalViewPr>
  <p:slideViewPr>
    <p:cSldViewPr>
      <p:cViewPr>
        <p:scale>
          <a:sx n="60" d="100"/>
          <a:sy n="60" d="100"/>
        </p:scale>
        <p:origin x="-142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6EF04-8BB7-4373-9F50-E8C8A5FAAC23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D5C8E62-86C3-4971-938B-120822B1B09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  <a:r>
            <a:rPr lang="en-US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SMART Notebook</a:t>
          </a:r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  и </a:t>
          </a:r>
          <a:r>
            <a:rPr lang="en-US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QR</a:t>
          </a:r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-технологий -   эффективные и быстрые способы передачи знаний детям и родителям.</a:t>
          </a:r>
          <a:endParaRPr lang="ru-RU" sz="2400" b="1" dirty="0">
            <a:solidFill>
              <a:srgbClr val="04374A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83BCE-71C1-4AC7-AD16-7B79D50838CF}" type="parTrans" cxnId="{9C1B529B-C74A-4659-8BDE-3654AC19BE4A}">
      <dgm:prSet/>
      <dgm:spPr/>
      <dgm:t>
        <a:bodyPr/>
        <a:lstStyle/>
        <a:p>
          <a:endParaRPr lang="ru-RU"/>
        </a:p>
      </dgm:t>
    </dgm:pt>
    <dgm:pt modelId="{718DB2E2-B6EC-45EF-9736-A4E65BF1882A}" type="sibTrans" cxnId="{9C1B529B-C74A-4659-8BDE-3654AC19BE4A}">
      <dgm:prSet/>
      <dgm:spPr/>
      <dgm:t>
        <a:bodyPr/>
        <a:lstStyle/>
        <a:p>
          <a:endParaRPr lang="ru-RU"/>
        </a:p>
      </dgm:t>
    </dgm:pt>
    <dgm:pt modelId="{6114BA5B-3118-429F-8F33-122E63F32CED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Движения, звук, мультипликация надолго привлекают внимание детей, и способствуют повышению у них интереса к изучаемому материалу.</a:t>
          </a:r>
          <a:endParaRPr lang="ru-RU" sz="2400" b="1" dirty="0">
            <a:solidFill>
              <a:srgbClr val="04374A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DA0DEC-7B97-4E42-8D03-9AB2CE4BE10E}" type="parTrans" cxnId="{89E46AAA-3931-48DD-B34C-EC1ACB18C3DB}">
      <dgm:prSet/>
      <dgm:spPr/>
      <dgm:t>
        <a:bodyPr/>
        <a:lstStyle/>
        <a:p>
          <a:endParaRPr lang="ru-RU"/>
        </a:p>
      </dgm:t>
    </dgm:pt>
    <dgm:pt modelId="{F7137F34-32E9-47B5-8B1C-85DA2F2767B8}" type="sibTrans" cxnId="{89E46AAA-3931-48DD-B34C-EC1ACB18C3DB}">
      <dgm:prSet/>
      <dgm:spPr/>
      <dgm:t>
        <a:bodyPr/>
        <a:lstStyle/>
        <a:p>
          <a:endParaRPr lang="ru-RU"/>
        </a:p>
      </dgm:t>
    </dgm:pt>
    <dgm:pt modelId="{E618B4D6-918B-4D82-8EB1-604E8933EBCB}" type="pres">
      <dgm:prSet presAssocID="{9586EF04-8BB7-4373-9F50-E8C8A5FAA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B5BFD-8D55-48CA-B0C2-9B478F9FE3A5}" type="pres">
      <dgm:prSet presAssocID="{6D5C8E62-86C3-4971-938B-120822B1B090}" presName="parentLin" presStyleCnt="0"/>
      <dgm:spPr/>
      <dgm:t>
        <a:bodyPr/>
        <a:lstStyle/>
        <a:p>
          <a:endParaRPr lang="ru-RU"/>
        </a:p>
      </dgm:t>
    </dgm:pt>
    <dgm:pt modelId="{21D06DAA-244C-4EFB-828E-2639D863D803}" type="pres">
      <dgm:prSet presAssocID="{6D5C8E62-86C3-4971-938B-120822B1B0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285CDB-26BA-465B-803D-58168B0BBB26}" type="pres">
      <dgm:prSet presAssocID="{6D5C8E62-86C3-4971-938B-120822B1B090}" presName="parentText" presStyleLbl="node1" presStyleIdx="0" presStyleCnt="2" custScaleX="142857" custScaleY="105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CB75-9690-4263-89D7-CCB67BE9C972}" type="pres">
      <dgm:prSet presAssocID="{6D5C8E62-86C3-4971-938B-120822B1B090}" presName="negativeSpace" presStyleCnt="0"/>
      <dgm:spPr/>
      <dgm:t>
        <a:bodyPr/>
        <a:lstStyle/>
        <a:p>
          <a:endParaRPr lang="ru-RU"/>
        </a:p>
      </dgm:t>
    </dgm:pt>
    <dgm:pt modelId="{614E7457-CE1E-4E73-86D6-3A4E0791BBBC}" type="pres">
      <dgm:prSet presAssocID="{6D5C8E62-86C3-4971-938B-120822B1B090}" presName="childText" presStyleLbl="conFgAcc1" presStyleIdx="0" presStyleCnt="2" custScaleY="5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A1C3C-F4E0-4504-9AB6-4FCEE57883DA}" type="pres">
      <dgm:prSet presAssocID="{718DB2E2-B6EC-45EF-9736-A4E65BF1882A}" presName="spaceBetweenRectangles" presStyleCnt="0"/>
      <dgm:spPr/>
      <dgm:t>
        <a:bodyPr/>
        <a:lstStyle/>
        <a:p>
          <a:endParaRPr lang="ru-RU"/>
        </a:p>
      </dgm:t>
    </dgm:pt>
    <dgm:pt modelId="{DA12DC19-5434-4582-B019-54383DDC3609}" type="pres">
      <dgm:prSet presAssocID="{6114BA5B-3118-429F-8F33-122E63F32CED}" presName="parentLin" presStyleCnt="0"/>
      <dgm:spPr/>
      <dgm:t>
        <a:bodyPr/>
        <a:lstStyle/>
        <a:p>
          <a:endParaRPr lang="ru-RU"/>
        </a:p>
      </dgm:t>
    </dgm:pt>
    <dgm:pt modelId="{1447E777-209D-45B4-9E1C-F6B0B67E713C}" type="pres">
      <dgm:prSet presAssocID="{6114BA5B-3118-429F-8F33-122E63F32CE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8ECCC21-646B-4031-967B-0F69E4186A4C}" type="pres">
      <dgm:prSet presAssocID="{6114BA5B-3118-429F-8F33-122E63F32CED}" presName="parentText" presStyleLbl="node1" presStyleIdx="1" presStyleCnt="2" custScaleX="135109" custScaleY="116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F50AC-E46E-42A3-8871-CE688330F12C}" type="pres">
      <dgm:prSet presAssocID="{6114BA5B-3118-429F-8F33-122E63F32CED}" presName="negativeSpace" presStyleCnt="0"/>
      <dgm:spPr/>
      <dgm:t>
        <a:bodyPr/>
        <a:lstStyle/>
        <a:p>
          <a:endParaRPr lang="ru-RU"/>
        </a:p>
      </dgm:t>
    </dgm:pt>
    <dgm:pt modelId="{363ADD99-07CA-4406-B875-3BF470D95BB7}" type="pres">
      <dgm:prSet presAssocID="{6114BA5B-3118-429F-8F33-122E63F32CED}" presName="childText" presStyleLbl="conFgAcc1" presStyleIdx="1" presStyleCnt="2" custScaleY="59459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33537-ED05-40CC-896D-17255E1E0993}" type="presOf" srcId="{6D5C8E62-86C3-4971-938B-120822B1B090}" destId="{21D06DAA-244C-4EFB-828E-2639D863D803}" srcOrd="0" destOrd="0" presId="urn:microsoft.com/office/officeart/2005/8/layout/list1"/>
    <dgm:cxn modelId="{9C1B529B-C74A-4659-8BDE-3654AC19BE4A}" srcId="{9586EF04-8BB7-4373-9F50-E8C8A5FAAC23}" destId="{6D5C8E62-86C3-4971-938B-120822B1B090}" srcOrd="0" destOrd="0" parTransId="{42983BCE-71C1-4AC7-AD16-7B79D50838CF}" sibTransId="{718DB2E2-B6EC-45EF-9736-A4E65BF1882A}"/>
    <dgm:cxn modelId="{AF41658D-A98A-43F1-8C63-6CA17028C660}" type="presOf" srcId="{6114BA5B-3118-429F-8F33-122E63F32CED}" destId="{1447E777-209D-45B4-9E1C-F6B0B67E713C}" srcOrd="0" destOrd="0" presId="urn:microsoft.com/office/officeart/2005/8/layout/list1"/>
    <dgm:cxn modelId="{89E46AAA-3931-48DD-B34C-EC1ACB18C3DB}" srcId="{9586EF04-8BB7-4373-9F50-E8C8A5FAAC23}" destId="{6114BA5B-3118-429F-8F33-122E63F32CED}" srcOrd="1" destOrd="0" parTransId="{0BDA0DEC-7B97-4E42-8D03-9AB2CE4BE10E}" sibTransId="{F7137F34-32E9-47B5-8B1C-85DA2F2767B8}"/>
    <dgm:cxn modelId="{9AAC6D8F-7270-4177-A59A-F4C1508D4086}" type="presOf" srcId="{9586EF04-8BB7-4373-9F50-E8C8A5FAAC23}" destId="{E618B4D6-918B-4D82-8EB1-604E8933EBCB}" srcOrd="0" destOrd="0" presId="urn:microsoft.com/office/officeart/2005/8/layout/list1"/>
    <dgm:cxn modelId="{14214D0C-F64A-498A-B84B-E0C42E8625A4}" type="presOf" srcId="{6D5C8E62-86C3-4971-938B-120822B1B090}" destId="{95285CDB-26BA-465B-803D-58168B0BBB26}" srcOrd="1" destOrd="0" presId="urn:microsoft.com/office/officeart/2005/8/layout/list1"/>
    <dgm:cxn modelId="{7AF763BC-1314-4A7F-AD80-897D6E52C71E}" type="presOf" srcId="{6114BA5B-3118-429F-8F33-122E63F32CED}" destId="{48ECCC21-646B-4031-967B-0F69E4186A4C}" srcOrd="1" destOrd="0" presId="urn:microsoft.com/office/officeart/2005/8/layout/list1"/>
    <dgm:cxn modelId="{F5D8EF3A-5D88-47CD-BB11-507A448B11FC}" type="presParOf" srcId="{E618B4D6-918B-4D82-8EB1-604E8933EBCB}" destId="{E94B5BFD-8D55-48CA-B0C2-9B478F9FE3A5}" srcOrd="0" destOrd="0" presId="urn:microsoft.com/office/officeart/2005/8/layout/list1"/>
    <dgm:cxn modelId="{06EC362B-7F44-4C4D-A6C7-456A8D002D70}" type="presParOf" srcId="{E94B5BFD-8D55-48CA-B0C2-9B478F9FE3A5}" destId="{21D06DAA-244C-4EFB-828E-2639D863D803}" srcOrd="0" destOrd="0" presId="urn:microsoft.com/office/officeart/2005/8/layout/list1"/>
    <dgm:cxn modelId="{F5EB6CD0-F258-4D3F-B847-556C2A3C1DAC}" type="presParOf" srcId="{E94B5BFD-8D55-48CA-B0C2-9B478F9FE3A5}" destId="{95285CDB-26BA-465B-803D-58168B0BBB26}" srcOrd="1" destOrd="0" presId="urn:microsoft.com/office/officeart/2005/8/layout/list1"/>
    <dgm:cxn modelId="{DEA1BBDA-34AC-4F7B-A84B-74F6B1B3E9DB}" type="presParOf" srcId="{E618B4D6-918B-4D82-8EB1-604E8933EBCB}" destId="{99F3CB75-9690-4263-89D7-CCB67BE9C972}" srcOrd="1" destOrd="0" presId="urn:microsoft.com/office/officeart/2005/8/layout/list1"/>
    <dgm:cxn modelId="{DA057D00-CAC9-4A52-8AB5-C31F4F7BE1DB}" type="presParOf" srcId="{E618B4D6-918B-4D82-8EB1-604E8933EBCB}" destId="{614E7457-CE1E-4E73-86D6-3A4E0791BBBC}" srcOrd="2" destOrd="0" presId="urn:microsoft.com/office/officeart/2005/8/layout/list1"/>
    <dgm:cxn modelId="{8E03170E-D746-455A-A302-83100A7215C3}" type="presParOf" srcId="{E618B4D6-918B-4D82-8EB1-604E8933EBCB}" destId="{962A1C3C-F4E0-4504-9AB6-4FCEE57883DA}" srcOrd="3" destOrd="0" presId="urn:microsoft.com/office/officeart/2005/8/layout/list1"/>
    <dgm:cxn modelId="{7C18E3D5-E884-402D-9043-1DBB6DCA9686}" type="presParOf" srcId="{E618B4D6-918B-4D82-8EB1-604E8933EBCB}" destId="{DA12DC19-5434-4582-B019-54383DDC3609}" srcOrd="4" destOrd="0" presId="urn:microsoft.com/office/officeart/2005/8/layout/list1"/>
    <dgm:cxn modelId="{F204BED5-5487-47F6-BB7B-C16CB9208BE8}" type="presParOf" srcId="{DA12DC19-5434-4582-B019-54383DDC3609}" destId="{1447E777-209D-45B4-9E1C-F6B0B67E713C}" srcOrd="0" destOrd="0" presId="urn:microsoft.com/office/officeart/2005/8/layout/list1"/>
    <dgm:cxn modelId="{CB935248-01DB-4CD7-B0C8-796BBBB0BCB4}" type="presParOf" srcId="{DA12DC19-5434-4582-B019-54383DDC3609}" destId="{48ECCC21-646B-4031-967B-0F69E4186A4C}" srcOrd="1" destOrd="0" presId="urn:microsoft.com/office/officeart/2005/8/layout/list1"/>
    <dgm:cxn modelId="{16AD498C-0C5C-4D50-8CBF-4125757B107C}" type="presParOf" srcId="{E618B4D6-918B-4D82-8EB1-604E8933EBCB}" destId="{E34F50AC-E46E-42A3-8871-CE688330F12C}" srcOrd="5" destOrd="0" presId="urn:microsoft.com/office/officeart/2005/8/layout/list1"/>
    <dgm:cxn modelId="{0AB4C343-E876-4A9A-80BE-98FBF2E43BA7}" type="presParOf" srcId="{E618B4D6-918B-4D82-8EB1-604E8933EBCB}" destId="{363ADD99-07CA-4406-B875-3BF470D95BB7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6EF04-8BB7-4373-9F50-E8C8A5FAAC23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D5C8E62-86C3-4971-938B-120822B1B09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Развитие внимания, памяти, мышления, речи, зрительного и слухового восприятия дошкольников посредством  использованием компьютерных игр. </a:t>
          </a:r>
          <a:endParaRPr lang="ru-RU" sz="2400" b="1" dirty="0">
            <a:solidFill>
              <a:srgbClr val="04374A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83BCE-71C1-4AC7-AD16-7B79D50838CF}" type="parTrans" cxnId="{9C1B529B-C74A-4659-8BDE-3654AC19BE4A}">
      <dgm:prSet/>
      <dgm:spPr/>
      <dgm:t>
        <a:bodyPr/>
        <a:lstStyle/>
        <a:p>
          <a:endParaRPr lang="ru-RU"/>
        </a:p>
      </dgm:t>
    </dgm:pt>
    <dgm:pt modelId="{718DB2E2-B6EC-45EF-9736-A4E65BF1882A}" type="sibTrans" cxnId="{9C1B529B-C74A-4659-8BDE-3654AC19BE4A}">
      <dgm:prSet/>
      <dgm:spPr/>
      <dgm:t>
        <a:bodyPr/>
        <a:lstStyle/>
        <a:p>
          <a:endParaRPr lang="ru-RU"/>
        </a:p>
      </dgm:t>
    </dgm:pt>
    <dgm:pt modelId="{6114BA5B-3118-429F-8F33-122E63F32CED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Обновление воспитательно-образовательного процесса и повышения его эффективности, как результат применения инновационной QR-технологии.</a:t>
          </a:r>
          <a:endParaRPr lang="ru-RU" sz="2400" b="1" dirty="0">
            <a:solidFill>
              <a:srgbClr val="04374A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DA0DEC-7B97-4E42-8D03-9AB2CE4BE10E}" type="parTrans" cxnId="{89E46AAA-3931-48DD-B34C-EC1ACB18C3DB}">
      <dgm:prSet/>
      <dgm:spPr/>
      <dgm:t>
        <a:bodyPr/>
        <a:lstStyle/>
        <a:p>
          <a:endParaRPr lang="ru-RU"/>
        </a:p>
      </dgm:t>
    </dgm:pt>
    <dgm:pt modelId="{F7137F34-32E9-47B5-8B1C-85DA2F2767B8}" type="sibTrans" cxnId="{89E46AAA-3931-48DD-B34C-EC1ACB18C3DB}">
      <dgm:prSet/>
      <dgm:spPr/>
      <dgm:t>
        <a:bodyPr/>
        <a:lstStyle/>
        <a:p>
          <a:endParaRPr lang="ru-RU"/>
        </a:p>
      </dgm:t>
    </dgm:pt>
    <dgm:pt modelId="{07C75AA0-EDC3-4C0D-B792-16416CE99929}">
      <dgm:prSet custT="1"/>
      <dgm:spPr/>
      <dgm:t>
        <a:bodyPr/>
        <a:lstStyle/>
        <a:p>
          <a:r>
            <a:rPr lang="ru-RU" sz="2400" b="1" dirty="0" smtClean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rPr>
            <a:t>Высокая заинтересованность родителей во взаимодействии с педагогом.</a:t>
          </a:r>
          <a:endParaRPr lang="ru-RU" sz="2400" b="1" dirty="0">
            <a:solidFill>
              <a:srgbClr val="04374A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F1C3BF-E597-4EEB-9449-BD2BE2CCF304}" type="sibTrans" cxnId="{58766BE0-3C5D-47CC-A3F4-85BCE5373101}">
      <dgm:prSet/>
      <dgm:spPr/>
      <dgm:t>
        <a:bodyPr/>
        <a:lstStyle/>
        <a:p>
          <a:endParaRPr lang="ru-RU"/>
        </a:p>
      </dgm:t>
    </dgm:pt>
    <dgm:pt modelId="{3BBCFAC6-8A32-4F19-A88D-D5B981FDD20E}" type="parTrans" cxnId="{58766BE0-3C5D-47CC-A3F4-85BCE5373101}">
      <dgm:prSet/>
      <dgm:spPr/>
      <dgm:t>
        <a:bodyPr/>
        <a:lstStyle/>
        <a:p>
          <a:endParaRPr lang="ru-RU"/>
        </a:p>
      </dgm:t>
    </dgm:pt>
    <dgm:pt modelId="{E618B4D6-918B-4D82-8EB1-604E8933EBCB}" type="pres">
      <dgm:prSet presAssocID="{9586EF04-8BB7-4373-9F50-E8C8A5FAA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B5BFD-8D55-48CA-B0C2-9B478F9FE3A5}" type="pres">
      <dgm:prSet presAssocID="{6D5C8E62-86C3-4971-938B-120822B1B090}" presName="parentLin" presStyleCnt="0"/>
      <dgm:spPr/>
      <dgm:t>
        <a:bodyPr/>
        <a:lstStyle/>
        <a:p>
          <a:endParaRPr lang="ru-RU"/>
        </a:p>
      </dgm:t>
    </dgm:pt>
    <dgm:pt modelId="{21D06DAA-244C-4EFB-828E-2639D863D803}" type="pres">
      <dgm:prSet presAssocID="{6D5C8E62-86C3-4971-938B-120822B1B0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285CDB-26BA-465B-803D-58168B0BBB26}" type="pres">
      <dgm:prSet presAssocID="{6D5C8E62-86C3-4971-938B-120822B1B090}" presName="parentText" presStyleLbl="node1" presStyleIdx="0" presStyleCnt="3" custScaleX="142857" custScaleY="130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CB75-9690-4263-89D7-CCB67BE9C972}" type="pres">
      <dgm:prSet presAssocID="{6D5C8E62-86C3-4971-938B-120822B1B090}" presName="negativeSpace" presStyleCnt="0"/>
      <dgm:spPr/>
      <dgm:t>
        <a:bodyPr/>
        <a:lstStyle/>
        <a:p>
          <a:endParaRPr lang="ru-RU"/>
        </a:p>
      </dgm:t>
    </dgm:pt>
    <dgm:pt modelId="{614E7457-CE1E-4E73-86D6-3A4E0791BBBC}" type="pres">
      <dgm:prSet presAssocID="{6D5C8E62-86C3-4971-938B-120822B1B0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A1C3C-F4E0-4504-9AB6-4FCEE57883DA}" type="pres">
      <dgm:prSet presAssocID="{718DB2E2-B6EC-45EF-9736-A4E65BF1882A}" presName="spaceBetweenRectangles" presStyleCnt="0"/>
      <dgm:spPr/>
      <dgm:t>
        <a:bodyPr/>
        <a:lstStyle/>
        <a:p>
          <a:endParaRPr lang="ru-RU"/>
        </a:p>
      </dgm:t>
    </dgm:pt>
    <dgm:pt modelId="{DA12DC19-5434-4582-B019-54383DDC3609}" type="pres">
      <dgm:prSet presAssocID="{6114BA5B-3118-429F-8F33-122E63F32CED}" presName="parentLin" presStyleCnt="0"/>
      <dgm:spPr/>
      <dgm:t>
        <a:bodyPr/>
        <a:lstStyle/>
        <a:p>
          <a:endParaRPr lang="ru-RU"/>
        </a:p>
      </dgm:t>
    </dgm:pt>
    <dgm:pt modelId="{1447E777-209D-45B4-9E1C-F6B0B67E713C}" type="pres">
      <dgm:prSet presAssocID="{6114BA5B-3118-429F-8F33-122E63F32C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ECCC21-646B-4031-967B-0F69E4186A4C}" type="pres">
      <dgm:prSet presAssocID="{6114BA5B-3118-429F-8F33-122E63F32CED}" presName="parentText" presStyleLbl="node1" presStyleIdx="1" presStyleCnt="3" custScaleX="135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F50AC-E46E-42A3-8871-CE688330F12C}" type="pres">
      <dgm:prSet presAssocID="{6114BA5B-3118-429F-8F33-122E63F32CED}" presName="negativeSpace" presStyleCnt="0"/>
      <dgm:spPr/>
      <dgm:t>
        <a:bodyPr/>
        <a:lstStyle/>
        <a:p>
          <a:endParaRPr lang="ru-RU"/>
        </a:p>
      </dgm:t>
    </dgm:pt>
    <dgm:pt modelId="{363ADD99-07CA-4406-B875-3BF470D95BB7}" type="pres">
      <dgm:prSet presAssocID="{6114BA5B-3118-429F-8F33-122E63F32CED}" presName="childText" presStyleLbl="conFgAcc1" presStyleIdx="1" presStyleCnt="3" custLinFactNeighborY="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87D63-FB2E-414E-90B4-9488440BE4A1}" type="pres">
      <dgm:prSet presAssocID="{F7137F34-32E9-47B5-8B1C-85DA2F2767B8}" presName="spaceBetweenRectangles" presStyleCnt="0"/>
      <dgm:spPr/>
      <dgm:t>
        <a:bodyPr/>
        <a:lstStyle/>
        <a:p>
          <a:endParaRPr lang="ru-RU"/>
        </a:p>
      </dgm:t>
    </dgm:pt>
    <dgm:pt modelId="{7B70618D-5089-454D-A670-477211E7648F}" type="pres">
      <dgm:prSet presAssocID="{07C75AA0-EDC3-4C0D-B792-16416CE99929}" presName="parentLin" presStyleCnt="0"/>
      <dgm:spPr/>
      <dgm:t>
        <a:bodyPr/>
        <a:lstStyle/>
        <a:p>
          <a:endParaRPr lang="ru-RU"/>
        </a:p>
      </dgm:t>
    </dgm:pt>
    <dgm:pt modelId="{8AF30E6B-8B73-45E0-99FB-7261AC2632F6}" type="pres">
      <dgm:prSet presAssocID="{07C75AA0-EDC3-4C0D-B792-16416CE999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0560386-8D51-4FF2-B99E-0B2CFA47A8ED}" type="pres">
      <dgm:prSet presAssocID="{07C75AA0-EDC3-4C0D-B792-16416CE99929}" presName="parentText" presStyleLbl="node1" presStyleIdx="2" presStyleCnt="3" custScaleX="137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48BEA-D471-4722-A68F-1DA363921BC1}" type="pres">
      <dgm:prSet presAssocID="{07C75AA0-EDC3-4C0D-B792-16416CE99929}" presName="negativeSpace" presStyleCnt="0"/>
      <dgm:spPr/>
      <dgm:t>
        <a:bodyPr/>
        <a:lstStyle/>
        <a:p>
          <a:endParaRPr lang="ru-RU"/>
        </a:p>
      </dgm:t>
    </dgm:pt>
    <dgm:pt modelId="{A02F352F-E7B3-4BB1-8FA5-E9BA7FF282FA}" type="pres">
      <dgm:prSet presAssocID="{07C75AA0-EDC3-4C0D-B792-16416CE9992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6E099-88B3-44F6-89CC-7EF08D903206}" type="presOf" srcId="{6D5C8E62-86C3-4971-938B-120822B1B090}" destId="{95285CDB-26BA-465B-803D-58168B0BBB26}" srcOrd="1" destOrd="0" presId="urn:microsoft.com/office/officeart/2005/8/layout/list1"/>
    <dgm:cxn modelId="{B6241E29-BD86-4211-8219-B1C27F56FF57}" type="presOf" srcId="{9586EF04-8BB7-4373-9F50-E8C8A5FAAC23}" destId="{E618B4D6-918B-4D82-8EB1-604E8933EBCB}" srcOrd="0" destOrd="0" presId="urn:microsoft.com/office/officeart/2005/8/layout/list1"/>
    <dgm:cxn modelId="{530AA159-502B-45E0-8C23-E1942F5165F7}" type="presOf" srcId="{6114BA5B-3118-429F-8F33-122E63F32CED}" destId="{48ECCC21-646B-4031-967B-0F69E4186A4C}" srcOrd="1" destOrd="0" presId="urn:microsoft.com/office/officeart/2005/8/layout/list1"/>
    <dgm:cxn modelId="{451DBD90-C577-409D-AFF4-D34FAB75C6B6}" type="presOf" srcId="{6114BA5B-3118-429F-8F33-122E63F32CED}" destId="{1447E777-209D-45B4-9E1C-F6B0B67E713C}" srcOrd="0" destOrd="0" presId="urn:microsoft.com/office/officeart/2005/8/layout/list1"/>
    <dgm:cxn modelId="{AED24F54-A1CE-43E5-A30C-624B08C67C10}" type="presOf" srcId="{6D5C8E62-86C3-4971-938B-120822B1B090}" destId="{21D06DAA-244C-4EFB-828E-2639D863D803}" srcOrd="0" destOrd="0" presId="urn:microsoft.com/office/officeart/2005/8/layout/list1"/>
    <dgm:cxn modelId="{9C1B529B-C74A-4659-8BDE-3654AC19BE4A}" srcId="{9586EF04-8BB7-4373-9F50-E8C8A5FAAC23}" destId="{6D5C8E62-86C3-4971-938B-120822B1B090}" srcOrd="0" destOrd="0" parTransId="{42983BCE-71C1-4AC7-AD16-7B79D50838CF}" sibTransId="{718DB2E2-B6EC-45EF-9736-A4E65BF1882A}"/>
    <dgm:cxn modelId="{89E46AAA-3931-48DD-B34C-EC1ACB18C3DB}" srcId="{9586EF04-8BB7-4373-9F50-E8C8A5FAAC23}" destId="{6114BA5B-3118-429F-8F33-122E63F32CED}" srcOrd="1" destOrd="0" parTransId="{0BDA0DEC-7B97-4E42-8D03-9AB2CE4BE10E}" sibTransId="{F7137F34-32E9-47B5-8B1C-85DA2F2767B8}"/>
    <dgm:cxn modelId="{58766BE0-3C5D-47CC-A3F4-85BCE5373101}" srcId="{9586EF04-8BB7-4373-9F50-E8C8A5FAAC23}" destId="{07C75AA0-EDC3-4C0D-B792-16416CE99929}" srcOrd="2" destOrd="0" parTransId="{3BBCFAC6-8A32-4F19-A88D-D5B981FDD20E}" sibTransId="{3CF1C3BF-E597-4EEB-9449-BD2BE2CCF304}"/>
    <dgm:cxn modelId="{307B930F-3AE5-45EA-86B6-A0C4080AB982}" type="presOf" srcId="{07C75AA0-EDC3-4C0D-B792-16416CE99929}" destId="{8AF30E6B-8B73-45E0-99FB-7261AC2632F6}" srcOrd="0" destOrd="0" presId="urn:microsoft.com/office/officeart/2005/8/layout/list1"/>
    <dgm:cxn modelId="{13368B27-544B-4D15-9BF0-7ED5F94E8A6D}" type="presOf" srcId="{07C75AA0-EDC3-4C0D-B792-16416CE99929}" destId="{30560386-8D51-4FF2-B99E-0B2CFA47A8ED}" srcOrd="1" destOrd="0" presId="urn:microsoft.com/office/officeart/2005/8/layout/list1"/>
    <dgm:cxn modelId="{7BF25E91-116E-4DD1-94F9-BD49BA5789AB}" type="presParOf" srcId="{E618B4D6-918B-4D82-8EB1-604E8933EBCB}" destId="{E94B5BFD-8D55-48CA-B0C2-9B478F9FE3A5}" srcOrd="0" destOrd="0" presId="urn:microsoft.com/office/officeart/2005/8/layout/list1"/>
    <dgm:cxn modelId="{4B762062-C281-431E-A59B-BF2194239A8A}" type="presParOf" srcId="{E94B5BFD-8D55-48CA-B0C2-9B478F9FE3A5}" destId="{21D06DAA-244C-4EFB-828E-2639D863D803}" srcOrd="0" destOrd="0" presId="urn:microsoft.com/office/officeart/2005/8/layout/list1"/>
    <dgm:cxn modelId="{4C75ECEE-DA34-4BE2-BBC9-8E625B00430A}" type="presParOf" srcId="{E94B5BFD-8D55-48CA-B0C2-9B478F9FE3A5}" destId="{95285CDB-26BA-465B-803D-58168B0BBB26}" srcOrd="1" destOrd="0" presId="urn:microsoft.com/office/officeart/2005/8/layout/list1"/>
    <dgm:cxn modelId="{7602255F-AB64-498E-86C0-380A5AC8EC08}" type="presParOf" srcId="{E618B4D6-918B-4D82-8EB1-604E8933EBCB}" destId="{99F3CB75-9690-4263-89D7-CCB67BE9C972}" srcOrd="1" destOrd="0" presId="urn:microsoft.com/office/officeart/2005/8/layout/list1"/>
    <dgm:cxn modelId="{CBD96143-264D-4A1A-8A3A-C4DDF0C7F65E}" type="presParOf" srcId="{E618B4D6-918B-4D82-8EB1-604E8933EBCB}" destId="{614E7457-CE1E-4E73-86D6-3A4E0791BBBC}" srcOrd="2" destOrd="0" presId="urn:microsoft.com/office/officeart/2005/8/layout/list1"/>
    <dgm:cxn modelId="{5D6A317C-15FC-4C6F-9134-3C13228DD1E1}" type="presParOf" srcId="{E618B4D6-918B-4D82-8EB1-604E8933EBCB}" destId="{962A1C3C-F4E0-4504-9AB6-4FCEE57883DA}" srcOrd="3" destOrd="0" presId="urn:microsoft.com/office/officeart/2005/8/layout/list1"/>
    <dgm:cxn modelId="{35171337-90B8-4D1E-88C8-92AF058D411C}" type="presParOf" srcId="{E618B4D6-918B-4D82-8EB1-604E8933EBCB}" destId="{DA12DC19-5434-4582-B019-54383DDC3609}" srcOrd="4" destOrd="0" presId="urn:microsoft.com/office/officeart/2005/8/layout/list1"/>
    <dgm:cxn modelId="{2AD65E10-F497-4DA0-A0D2-1C80392B0781}" type="presParOf" srcId="{DA12DC19-5434-4582-B019-54383DDC3609}" destId="{1447E777-209D-45B4-9E1C-F6B0B67E713C}" srcOrd="0" destOrd="0" presId="urn:microsoft.com/office/officeart/2005/8/layout/list1"/>
    <dgm:cxn modelId="{EDE8E863-D50A-410F-94A1-AA2ECF26934E}" type="presParOf" srcId="{DA12DC19-5434-4582-B019-54383DDC3609}" destId="{48ECCC21-646B-4031-967B-0F69E4186A4C}" srcOrd="1" destOrd="0" presId="urn:microsoft.com/office/officeart/2005/8/layout/list1"/>
    <dgm:cxn modelId="{33468276-EF33-4862-AFF9-77A47E9D63C6}" type="presParOf" srcId="{E618B4D6-918B-4D82-8EB1-604E8933EBCB}" destId="{E34F50AC-E46E-42A3-8871-CE688330F12C}" srcOrd="5" destOrd="0" presId="urn:microsoft.com/office/officeart/2005/8/layout/list1"/>
    <dgm:cxn modelId="{84ED4F1C-8C5E-4EE5-9AA3-A3AFDACBF44A}" type="presParOf" srcId="{E618B4D6-918B-4D82-8EB1-604E8933EBCB}" destId="{363ADD99-07CA-4406-B875-3BF470D95BB7}" srcOrd="6" destOrd="0" presId="urn:microsoft.com/office/officeart/2005/8/layout/list1"/>
    <dgm:cxn modelId="{A250AB08-A3CC-4933-80D8-43A2C6182F66}" type="presParOf" srcId="{E618B4D6-918B-4D82-8EB1-604E8933EBCB}" destId="{98087D63-FB2E-414E-90B4-9488440BE4A1}" srcOrd="7" destOrd="0" presId="urn:microsoft.com/office/officeart/2005/8/layout/list1"/>
    <dgm:cxn modelId="{3D0C4A20-BE7D-44F6-80A3-D39498911D85}" type="presParOf" srcId="{E618B4D6-918B-4D82-8EB1-604E8933EBCB}" destId="{7B70618D-5089-454D-A670-477211E7648F}" srcOrd="8" destOrd="0" presId="urn:microsoft.com/office/officeart/2005/8/layout/list1"/>
    <dgm:cxn modelId="{D1093EAC-7CA9-4FC7-9164-FCBC9F38A388}" type="presParOf" srcId="{7B70618D-5089-454D-A670-477211E7648F}" destId="{8AF30E6B-8B73-45E0-99FB-7261AC2632F6}" srcOrd="0" destOrd="0" presId="urn:microsoft.com/office/officeart/2005/8/layout/list1"/>
    <dgm:cxn modelId="{84F57524-F87F-4A85-8E8F-C9CFB3CB58DF}" type="presParOf" srcId="{7B70618D-5089-454D-A670-477211E7648F}" destId="{30560386-8D51-4FF2-B99E-0B2CFA47A8ED}" srcOrd="1" destOrd="0" presId="urn:microsoft.com/office/officeart/2005/8/layout/list1"/>
    <dgm:cxn modelId="{BE40AC8F-1C56-430D-A1D6-AEA988AA2A4D}" type="presParOf" srcId="{E618B4D6-918B-4D82-8EB1-604E8933EBCB}" destId="{44448BEA-D471-4722-A68F-1DA363921BC1}" srcOrd="9" destOrd="0" presId="urn:microsoft.com/office/officeart/2005/8/layout/list1"/>
    <dgm:cxn modelId="{81F2846E-85A6-4934-8BC3-8582876365C1}" type="presParOf" srcId="{E618B4D6-918B-4D82-8EB1-604E8933EBCB}" destId="{A02F352F-E7B3-4BB1-8FA5-E9BA7FF282FA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103;&#1103;&#1103;&#1103;&#1103;&#1103;\&#1044;&#1054;&#1050;&#1059;&#1052;&#1045;&#1053;&#1058;&#1040;&#1062;&#1048;&#1071;%20&#1055;&#1054;%20&#1056;&#1040;&#1041;&#1054;&#1058;&#1045;\2023-2024%20&#1043;.%202%20&#1084;&#1083;%20&#1075;&#1088;\&#1055;&#1045;&#1044;&#1040;&#1043;&#1054;&#1043;%20&#1043;&#1054;&#1044;&#1040;-2024\&#1079;&#1072;&#1087;&#1080;&#1089;&#1100;%20&#1101;&#1082;&#1088;&#1072;&#1085;&#1072;\&#1082;&#1088;&#1086;&#1090;&#1082;&#1080;&#1081;111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2086" y="2500306"/>
            <a:ext cx="7151914" cy="28095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64" y="142852"/>
            <a:ext cx="8358278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6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"Детский сад №106 </a:t>
            </a:r>
          </a:p>
          <a:p>
            <a:pPr algn="ctr"/>
            <a:r>
              <a:rPr lang="ru-RU" sz="16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"Анютины глазки" комбинированного вида" г. Орска</a:t>
            </a:r>
            <a:endParaRPr lang="ru-RU" sz="16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572141"/>
            <a:ext cx="581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</a:t>
            </a:r>
            <a:b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Овчинникова Анастасия Юрьевна  </a:t>
            </a:r>
            <a:endParaRPr lang="ru-RU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071538" y="2357430"/>
            <a:ext cx="7643866" cy="2571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педагогическая находка: «Использование  компьютерной программы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 Notebook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-технологии в ДОУ»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роткий1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Создавайте QR - коды онлайн прямо в редакторе Flyvi | Fly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norebbo.com/wp-content/uploads/2011/09/qr_code_te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norebbo.com/wp-content/uploads/2011/09/qr_code_te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Создать QR код на квита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www.norebbo.com/wp-content/uploads/2011/09/qr_code_te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QR-код – это квадратная картинка, в которую закодирована какая-либо информация  (от английского Quick Response,  «быстрый ответ», «быстрая реакция» ). Создатель – японец Масахиро Хара Один QR-код может содержать 7089 цифр или 4296 букв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E:\яяяяяя\ДОКУМЕНТАЦИЯ ПО РАБОТЕ\2023-2024 Г. 2 мл гр\ПЕДАГОГ ГОДА-2024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4-02-21_09-28-23 (2).jpg"/>
          <p:cNvPicPr>
            <a:picLocks noChangeAspect="1"/>
          </p:cNvPicPr>
          <p:nvPr/>
        </p:nvPicPr>
        <p:blipFill>
          <a:blip r:embed="rId2"/>
          <a:srcRect t="18750" b="11458"/>
          <a:stretch>
            <a:fillRect/>
          </a:stretch>
        </p:blipFill>
        <p:spPr>
          <a:xfrm>
            <a:off x="4714876" y="714356"/>
            <a:ext cx="4243621" cy="5786478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hoto_2024-02-21_09-27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4214842" cy="578647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0"/>
            <a:ext cx="5929354" cy="642918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28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_2024-02-21_09-27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857232"/>
            <a:ext cx="4286280" cy="581030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6" descr="photo_2024-02-22_08-59-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4357718" cy="5810290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5929354" cy="642918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Папки-передвижки </a:t>
            </a:r>
            <a:endParaRPr lang="ru-RU" sz="28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photo_2024-02-21_09-28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5189010" cy="3891757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5929354" cy="642918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Консультации  </a:t>
            </a:r>
            <a:endParaRPr lang="ru-RU" sz="28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024-02-21_09-29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5362259" cy="4021695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4-02-21_09-27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64" y="761959"/>
            <a:ext cx="4395098" cy="595318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8" descr="photo_2024-02-21_12-31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52"/>
            <a:ext cx="4288789" cy="57865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413" t="21484" r="51684" b="9179"/>
          <a:stretch>
            <a:fillRect/>
          </a:stretch>
        </p:blipFill>
        <p:spPr bwMode="auto">
          <a:xfrm>
            <a:off x="285720" y="214290"/>
            <a:ext cx="3857652" cy="6417711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907" t="22569" r="60779" b="11774"/>
          <a:stretch>
            <a:fillRect/>
          </a:stretch>
        </p:blipFill>
        <p:spPr bwMode="auto">
          <a:xfrm>
            <a:off x="4357686" y="428604"/>
            <a:ext cx="2357454" cy="5638839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3060" t="25390" r="54429" b="13086"/>
          <a:stretch>
            <a:fillRect/>
          </a:stretch>
        </p:blipFill>
        <p:spPr bwMode="auto">
          <a:xfrm>
            <a:off x="6357950" y="785794"/>
            <a:ext cx="2597849" cy="5857916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pushinka.top/uploads/posts/2023-08/1692607420_pushinka-top-p-prirodnie-yavleniya-kartinki-vkontak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130924" cy="5929354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23060" t="22461" r="58821" b="11132"/>
          <a:stretch>
            <a:fillRect/>
          </a:stretch>
        </p:blipFill>
        <p:spPr bwMode="auto">
          <a:xfrm>
            <a:off x="357158" y="428604"/>
            <a:ext cx="2357454" cy="4857784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49834" t="21161" r="31709" b="13182"/>
          <a:stretch>
            <a:fillRect/>
          </a:stretch>
        </p:blipFill>
        <p:spPr bwMode="auto">
          <a:xfrm>
            <a:off x="2285984" y="1785926"/>
            <a:ext cx="2428892" cy="4857784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l="27489" t="33398" r="55491" b="23633"/>
          <a:stretch>
            <a:fillRect/>
          </a:stretch>
        </p:blipFill>
        <p:spPr bwMode="auto">
          <a:xfrm>
            <a:off x="3143240" y="357166"/>
            <a:ext cx="1428760" cy="1785926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tranadetstva.ru/wp-content/uploads/2015/09/dikie_zhivotnye_kartochk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090300" cy="5786454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47767" t="21484" r="33016" b="9179"/>
          <a:stretch>
            <a:fillRect/>
          </a:stretch>
        </p:blipFill>
        <p:spPr bwMode="auto">
          <a:xfrm>
            <a:off x="214282" y="714356"/>
            <a:ext cx="2500330" cy="5072098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1449" t="21679" r="62079" b="8008"/>
          <a:stretch>
            <a:fillRect/>
          </a:stretch>
        </p:blipFill>
        <p:spPr bwMode="auto">
          <a:xfrm>
            <a:off x="2285984" y="1357298"/>
            <a:ext cx="2143140" cy="5143536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school74.edu.yar.ru/bezopasnost/informatsionnaya_bezopasnost/informatsionnaya_bezopasn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741"/>
            <a:ext cx="9001156" cy="634877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643182"/>
            <a:ext cx="1571636" cy="428628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Arial Black" pitchFamily="34" charset="0"/>
              </a:rPr>
              <a:t>ИКТ</a:t>
            </a:r>
            <a:endParaRPr lang="ru-RU" b="1" dirty="0"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159058" cy="88293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 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57224" y="1357298"/>
            <a:ext cx="7643866" cy="2571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     Как с помощью ИКТ можно повысить интерес детей к познанию и увеличить заинтересованность родителей к воспитательно-образовательному процессу?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4374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brakadabra.fun/uploads/posts/2022-02/1644441064_5-abrakadabra-fun-p-deti-na-prozrachnom-fon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97984"/>
            <a:ext cx="5572164" cy="2760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ка для родителей &quot;Ребенок и компьюте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214546" y="1714488"/>
            <a:ext cx="5000660" cy="3500462"/>
          </a:xfrm>
          <a:prstGeom prst="roundRect">
            <a:avLst/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Интерактивные средства: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расширяют возможности предъявляемого познавательного материала,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увеличивают заинтересованность родителей во взаимодействии с педагогом,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позволяют повысить мотивацию ребёнка к овладению новыми знаниями.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4000528" cy="4000528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5143512"/>
            <a:ext cx="4643470" cy="1428760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Страница  воспитателя ВКК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МДОАУ «Детский сад № 106» г. Орска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Овчинниковой Анастасии Юрьевны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159058" cy="882937"/>
          </a:xfr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4294967295"/>
          </p:nvPr>
        </p:nvSpPr>
        <p:spPr>
          <a:xfrm>
            <a:off x="1000100" y="1428736"/>
            <a:ext cx="7643866" cy="2928958"/>
          </a:xfr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     Информационные технологии позволяют детям развивать интеллектуальные, творческие способности и что очень важно в раннем детстве - умение самостоятельно приобретать новые знания.</a:t>
            </a:r>
            <a:endParaRPr lang="ru-RU" sz="30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43174" y="4571984"/>
            <a:ext cx="39255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59058" cy="88293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Аргументы  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00232" y="214290"/>
          <a:ext cx="6786611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:\яяяяяя\ДОКУМЕНТАЦИЯ ПО РАБОТЕ\2023-2024 Г. 2 мл гр\ПЕДАГОГ ГОДА-2024\картинки\146851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3116"/>
            <a:ext cx="1876871" cy="1214446"/>
          </a:xfrm>
          <a:prstGeom prst="rect">
            <a:avLst/>
          </a:prstGeom>
          <a:noFill/>
        </p:spPr>
      </p:pic>
      <p:pic>
        <p:nvPicPr>
          <p:cNvPr id="3075" name="Picture 3" descr="E:\яяяяяя\ДОКУМЕНТАЦИЯ ПО РАБОТЕ\2023-2024 Г. 2 мл гр\ПЕДАГОГ ГОДА-2024\картинки\14118325_b962ca01131ea6eaaa715107b37e595d_80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1714263" cy="1095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87620" cy="88293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6858048" cy="2928958"/>
          </a:xfr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1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      Внедрить информационные технологии в организованную образовательную деятельность  ДОУ через создание интерактивных игр, с помощью компьютерной программы </a:t>
            </a:r>
            <a:r>
              <a:rPr lang="en-US" sz="41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SMART Notebook</a:t>
            </a:r>
            <a:r>
              <a:rPr lang="ru-RU" sz="41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3600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достижение качественных результатов в работе с родителями  посредством применения </a:t>
            </a:r>
            <a:r>
              <a:rPr lang="en-US" sz="4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42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-технологии.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E:\яяяяяя\ДОКУМЕНТАЦИЯ ПО РАБОТЕ\2023-2024 Г. 2 мл гр\ПЕДАГОГ ГОДА-2024\картинки\b6a63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95507"/>
            <a:ext cx="3643338" cy="2462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4143380"/>
            <a:ext cx="8072494" cy="12003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4. Использовать компьютерные  развивающие игры  и </a:t>
            </a:r>
            <a:r>
              <a:rPr lang="en-US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-картотеки в образовательной деятельности с детьми.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658992" cy="88293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935288" y="21579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935288" y="29961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1428736"/>
            <a:ext cx="8072494" cy="12003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1. Ознакомиться с основными направлениями информационных технологий в системе обучения детей; дошкольного возраста; </a:t>
            </a:r>
            <a:endParaRPr lang="en-US" sz="24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285992"/>
            <a:ext cx="8072494" cy="12003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2. Разработать компьютерные  развивающие игры, с использованием интерактивной программы </a:t>
            </a:r>
            <a:r>
              <a:rPr lang="en-US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endParaRPr lang="ru-RU" sz="24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071810"/>
            <a:ext cx="8072494" cy="12003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3. Внедрить инновационную QR-технологию в образовательное пространство для обмена и быстрого поиска информации в работе с родителями;</a:t>
            </a:r>
            <a:endParaRPr lang="ru-RU" sz="24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narisyu.cdnbro.com/posts/52091524-rebenok-za-kompiuterom-risunok-26.jpg"/>
          <p:cNvPicPr>
            <a:picLocks noChangeAspect="1" noChangeArrowheads="1"/>
          </p:cNvPicPr>
          <p:nvPr/>
        </p:nvPicPr>
        <p:blipFill>
          <a:blip r:embed="rId2" cstate="print"/>
          <a:srcRect b="39999"/>
          <a:stretch>
            <a:fillRect/>
          </a:stretch>
        </p:blipFill>
        <p:spPr bwMode="auto">
          <a:xfrm>
            <a:off x="4572000" y="5506173"/>
            <a:ext cx="2928958" cy="135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0"/>
            <a:ext cx="6659124" cy="88293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Прогнозируемый результат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928670"/>
          <a:ext cx="8429685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4-02-19_11-30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130" t="22917" r="19166" b="18750"/>
          <a:stretch>
            <a:fillRect/>
          </a:stretch>
        </p:blipFill>
        <p:spPr>
          <a:xfrm>
            <a:off x="214282" y="285728"/>
            <a:ext cx="5875775" cy="3500462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hoto_2024-02-19_11-31-20.jpg"/>
          <p:cNvPicPr>
            <a:picLocks noChangeAspect="1"/>
          </p:cNvPicPr>
          <p:nvPr/>
        </p:nvPicPr>
        <p:blipFill>
          <a:blip r:embed="rId3"/>
          <a:srcRect l="11739" t="18376"/>
          <a:stretch>
            <a:fillRect/>
          </a:stretch>
        </p:blipFill>
        <p:spPr>
          <a:xfrm>
            <a:off x="3071802" y="2654133"/>
            <a:ext cx="5905510" cy="3876657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яяяяяя\ДОКУМЕНТАЦИЯ ПО РАБОТЕ\2023-2024 Г. 2 мл гр\ПЕДАГОГ ГОДА-2024\фото\photo_2024-02-15_11-14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5213422" cy="3500438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E:\яяяяяя\ДОКУМЕНТАЦИЯ ПО РАБОТЕ\2023-2024 Г. 2 мл гр\ПЕДАГОГ ГОДА-2024\фото\photo_2024-02-15_11-14-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5426216" cy="3643314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321</Words>
  <Application>Microsoft Office PowerPoint</Application>
  <PresentationFormat>Экран (4:3)</PresentationFormat>
  <Paragraphs>39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</vt:lpstr>
      <vt:lpstr>Проблема  </vt:lpstr>
      <vt:lpstr>Актуальность </vt:lpstr>
      <vt:lpstr>Аргументы  </vt:lpstr>
      <vt:lpstr>Цель:</vt:lpstr>
      <vt:lpstr>Задачи: </vt:lpstr>
      <vt:lpstr>Прогнозируемый результат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ZZZ</cp:lastModifiedBy>
  <cp:revision>1228</cp:revision>
  <dcterms:created xsi:type="dcterms:W3CDTF">2018-02-25T09:09:03Z</dcterms:created>
  <dcterms:modified xsi:type="dcterms:W3CDTF">2024-02-25T14:53:38Z</dcterms:modified>
</cp:coreProperties>
</file>