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20.11.2022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20.11.2022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2.png" /><Relationship Id="rId4" Type="http://schemas.openxmlformats.org/officeDocument/2006/relationships/image" Target="../media/image1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9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.png" /><Relationship Id="rId4" Type="http://schemas.openxmlformats.org/officeDocument/2006/relationships/image" Target="../media/image29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4.pn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.png" /><Relationship Id="rId5" Type="http://schemas.openxmlformats.org/officeDocument/2006/relationships/image" Target="../media/image38.jpeg" /><Relationship Id="rId4" Type="http://schemas.openxmlformats.org/officeDocument/2006/relationships/image" Target="../media/image37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3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7.jpeg" /><Relationship Id="rId4" Type="http://schemas.openxmlformats.org/officeDocument/2006/relationships/image" Target="../media/image46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.png" /><Relationship Id="rId5" Type="http://schemas.openxmlformats.org/officeDocument/2006/relationships/image" Target="../media/image51.jpeg" /><Relationship Id="rId4" Type="http://schemas.openxmlformats.org/officeDocument/2006/relationships/image" Target="../media/image50.jpe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1.png" /><Relationship Id="rId5" Type="http://schemas.openxmlformats.org/officeDocument/2006/relationships/image" Target="../media/image4.png" /><Relationship Id="rId4" Type="http://schemas.openxmlformats.org/officeDocument/2006/relationships/image" Target="../media/image10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/>
          <p:nvPr/>
        </p:nvPicPr>
        <p:blipFill>
          <a:blip r:embed="rId2"/>
          <a:srcRect b="15709"/>
          <a:stretch/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523999" y="2484778"/>
            <a:ext cx="9144000" cy="2383435"/>
          </a:xfrm>
          <a:prstGeom prst="rect">
            <a:avLst/>
          </a:prstGeom>
          <a:solidFill>
            <a:srgbClr val="E9E4D1"/>
          </a:solidFill>
          <a:ln>
            <a:solidFill>
              <a:schemeClr val="tx1"/>
            </a:solidFill>
            <a:prstDash val="solid"/>
          </a:ln>
        </p:spPr>
        <p:txBody>
          <a:bodyPr>
            <a:normAutofit/>
          </a:bodyPr>
          <a:lstStyle>
            <a:defPPr/>
            <a:lvl1pPr lvl="0"/>
          </a:lstStyle>
          <a:p>
            <a:r>
              <a:rPr dirty="0">
                <a:latin typeface="Times New Roman"/>
                <a:ea typeface="Times New Roman"/>
                <a:cs typeface="Times New Roman"/>
              </a:rPr>
              <a:t>Презентация к проекту </a:t>
            </a:r>
            <a:br>
              <a:rPr dirty="0">
                <a:latin typeface="Times New Roman"/>
                <a:ea typeface="Times New Roman"/>
                <a:cs typeface="Times New Roman"/>
              </a:rPr>
            </a:br>
            <a:r>
              <a:rPr dirty="0">
                <a:latin typeface="Times New Roman"/>
                <a:ea typeface="Times New Roman"/>
                <a:cs typeface="Times New Roman"/>
              </a:rPr>
              <a:t>«Эх, яблочки...»</a:t>
            </a:r>
            <a:endParaRPr sz="8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3245892" y="198059"/>
            <a:ext cx="5700215" cy="443386"/>
          </a:xfrm>
          <a:prstGeom prst="rect">
            <a:avLst/>
          </a:prstGeom>
          <a:solidFill>
            <a:srgbClr val="E9E4D1"/>
          </a:solidFill>
          <a:ln>
            <a:solidFill>
              <a:schemeClr val="tx1"/>
            </a:solidFill>
            <a:prstDash val="solid"/>
          </a:ln>
        </p:spPr>
        <p:txBody>
          <a:bodyPr/>
          <a:lstStyle>
            <a:defPPr/>
            <a:lvl1pPr lvl="0"/>
          </a:lstStyle>
          <a:p>
            <a:r>
              <a:rPr dirty="0">
                <a:latin typeface="Times New Roman"/>
                <a:ea typeface="Times New Roman"/>
                <a:cs typeface="Times New Roman"/>
              </a:rPr>
              <a:t>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Б</a:t>
            </a:r>
            <a:r>
              <a:rPr dirty="0">
                <a:latin typeface="Times New Roman"/>
                <a:ea typeface="Times New Roman"/>
                <a:cs typeface="Times New Roman"/>
              </a:rPr>
              <a:t>ДОУ Детский сад 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7</a:t>
            </a:r>
            <a:endParaRPr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8120418" y="5940991"/>
            <a:ext cx="3935104" cy="46166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r"/>
            <a:r>
              <a:rPr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Воспитател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ь</a:t>
            </a:r>
            <a:r>
              <a:rPr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Семернюк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Г.Н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5" name="Picture 155"/>
          <p:cNvPicPr/>
          <p:nvPr/>
        </p:nvPicPr>
        <p:blipFill>
          <a:blip r:embed="rId2"/>
          <a:stretch/>
        </p:blipFill>
        <p:spPr>
          <a:xfrm>
            <a:off x="4610637" y="790440"/>
            <a:ext cx="7036158" cy="5277119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sp>
        <p:nvSpPr>
          <p:cNvPr id="156" name="Shape 156"/>
          <p:cNvSpPr/>
          <p:nvPr/>
        </p:nvSpPr>
        <p:spPr>
          <a:xfrm>
            <a:off x="225378" y="643942"/>
            <a:ext cx="3986013" cy="1184857"/>
          </a:xfrm>
          <a:prstGeom prst="ellipseRibbon2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727655" y="790440"/>
            <a:ext cx="29750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Оригами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476517" y="1975297"/>
            <a:ext cx="3477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«Наливное яблочко»</a:t>
            </a:r>
          </a:p>
        </p:txBody>
      </p:sp>
      <p:pic>
        <p:nvPicPr>
          <p:cNvPr id="160" name="Picture 160"/>
          <p:cNvPicPr/>
          <p:nvPr/>
        </p:nvPicPr>
        <p:blipFill>
          <a:blip r:embed="rId3"/>
          <a:stretch/>
        </p:blipFill>
        <p:spPr>
          <a:xfrm>
            <a:off x="476517" y="3618964"/>
            <a:ext cx="3801737" cy="26862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64" name="Picture 164"/>
          <p:cNvPicPr/>
          <p:nvPr/>
        </p:nvPicPr>
        <p:blipFill>
          <a:blip r:embed="rId2"/>
          <a:stretch/>
        </p:blipFill>
        <p:spPr>
          <a:xfrm>
            <a:off x="1030310" y="194987"/>
            <a:ext cx="4752304" cy="35642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66" name="Picture 166"/>
          <p:cNvPicPr/>
          <p:nvPr/>
        </p:nvPicPr>
        <p:blipFill>
          <a:blip r:embed="rId3"/>
          <a:stretch/>
        </p:blipFill>
        <p:spPr>
          <a:xfrm>
            <a:off x="385569" y="4018386"/>
            <a:ext cx="3444930" cy="2583699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68" name="Picture 168"/>
          <p:cNvPicPr/>
          <p:nvPr/>
        </p:nvPicPr>
        <p:blipFill>
          <a:blip r:embed="rId4"/>
          <a:stretch/>
        </p:blipFill>
        <p:spPr>
          <a:xfrm>
            <a:off x="6693903" y="482235"/>
            <a:ext cx="5194479" cy="3895859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70" name="Picture 170"/>
          <p:cNvPicPr/>
          <p:nvPr/>
        </p:nvPicPr>
        <p:blipFill>
          <a:blip r:embed="rId5"/>
          <a:stretch/>
        </p:blipFill>
        <p:spPr>
          <a:xfrm flipH="1" flipV="1">
            <a:off x="4369193" y="2332156"/>
            <a:ext cx="8278451" cy="4824528"/>
          </a:xfrm>
          <a:prstGeom prst="rect">
            <a:avLst/>
          </a:prstGeom>
        </p:spPr>
      </p:pic>
      <p:sp>
        <p:nvSpPr>
          <p:cNvPr id="171" name="Shape 171"/>
          <p:cNvSpPr txBox="1"/>
          <p:nvPr/>
        </p:nvSpPr>
        <p:spPr>
          <a:xfrm>
            <a:off x="7923080" y="4627380"/>
            <a:ext cx="2034861" cy="830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Рисование пластилином</a:t>
            </a:r>
          </a:p>
        </p:txBody>
      </p:sp>
      <p:sp>
        <p:nvSpPr>
          <p:cNvPr id="172" name="Shape 172"/>
          <p:cNvSpPr/>
          <p:nvPr/>
        </p:nvSpPr>
        <p:spPr>
          <a:xfrm>
            <a:off x="7070929" y="4546236"/>
            <a:ext cx="3593205" cy="993287"/>
          </a:xfrm>
          <a:prstGeom prst="frame">
            <a:avLst>
              <a:gd name="adj1" fmla="val 7292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76" name="Picture 176"/>
          <p:cNvPicPr/>
          <p:nvPr/>
        </p:nvPicPr>
        <p:blipFill>
          <a:blip r:embed="rId2"/>
          <a:stretch/>
        </p:blipFill>
        <p:spPr>
          <a:xfrm>
            <a:off x="7480478" y="347730"/>
            <a:ext cx="4318714" cy="3239036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pic>
        <p:nvPicPr>
          <p:cNvPr id="178" name="Picture 178"/>
          <p:cNvPicPr/>
          <p:nvPr/>
        </p:nvPicPr>
        <p:blipFill>
          <a:blip r:embed="rId3"/>
          <a:stretch/>
        </p:blipFill>
        <p:spPr>
          <a:xfrm>
            <a:off x="7894750" y="3934496"/>
            <a:ext cx="3494466" cy="2620849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pic>
        <p:nvPicPr>
          <p:cNvPr id="180" name="Picture 180"/>
          <p:cNvPicPr/>
          <p:nvPr/>
        </p:nvPicPr>
        <p:blipFill>
          <a:blip r:embed="rId4"/>
          <a:stretch/>
        </p:blipFill>
        <p:spPr>
          <a:xfrm>
            <a:off x="684724" y="632674"/>
            <a:ext cx="6402947" cy="4802210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sp>
        <p:nvSpPr>
          <p:cNvPr id="181" name="Shape 181"/>
          <p:cNvSpPr/>
          <p:nvPr/>
        </p:nvSpPr>
        <p:spPr>
          <a:xfrm>
            <a:off x="561836" y="5244920"/>
            <a:ext cx="6648721" cy="1310424"/>
          </a:xfrm>
          <a:prstGeom prst="ellipseRibbon2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2443762" y="5421227"/>
            <a:ext cx="28848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Драматизация сказки </a:t>
            </a:r>
          </a:p>
          <a:p>
            <a:pPr marL="0" indent="0" algn="ctr"/>
            <a:r>
              <a:rPr sz="1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В. Сутеева «Мешок яблок»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86" name="Picture 186"/>
          <p:cNvPicPr/>
          <p:nvPr/>
        </p:nvPicPr>
        <p:blipFill>
          <a:blip r:embed="rId2"/>
          <a:stretch/>
        </p:blipFill>
        <p:spPr>
          <a:xfrm>
            <a:off x="626772" y="2176530"/>
            <a:ext cx="5469228" cy="4101921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88" name="Picture 188"/>
          <p:cNvPicPr/>
          <p:nvPr/>
        </p:nvPicPr>
        <p:blipFill>
          <a:blip r:embed="rId3"/>
          <a:stretch/>
        </p:blipFill>
        <p:spPr>
          <a:xfrm>
            <a:off x="6598276" y="554631"/>
            <a:ext cx="5091448" cy="3818586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90" name="Picture 190"/>
          <p:cNvPicPr/>
          <p:nvPr/>
        </p:nvPicPr>
        <p:blipFill>
          <a:blip r:embed="rId4"/>
          <a:stretch/>
        </p:blipFill>
        <p:spPr>
          <a:xfrm>
            <a:off x="6803380" y="4116470"/>
            <a:ext cx="4681239" cy="2655946"/>
          </a:xfrm>
          <a:prstGeom prst="rect">
            <a:avLst/>
          </a:prstGeom>
        </p:spPr>
      </p:pic>
      <p:sp>
        <p:nvSpPr>
          <p:cNvPr id="191" name="Shape 191"/>
          <p:cNvSpPr/>
          <p:nvPr/>
        </p:nvSpPr>
        <p:spPr>
          <a:xfrm>
            <a:off x="626772" y="244699"/>
            <a:ext cx="5349025" cy="1558342"/>
          </a:xfrm>
          <a:prstGeom prst="frame">
            <a:avLst>
              <a:gd name="adj1" fmla="val 6715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1403797" y="466291"/>
            <a:ext cx="39151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Познавательно-исследовательская деятельность (экспериментирование)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96" name="Picture 196"/>
          <p:cNvPicPr/>
          <p:nvPr/>
        </p:nvPicPr>
        <p:blipFill>
          <a:blip r:embed="rId2"/>
          <a:stretch/>
        </p:blipFill>
        <p:spPr>
          <a:xfrm>
            <a:off x="770585" y="324547"/>
            <a:ext cx="6503831" cy="2926724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pic>
        <p:nvPicPr>
          <p:cNvPr id="198" name="Picture 198"/>
          <p:cNvPicPr/>
          <p:nvPr/>
        </p:nvPicPr>
        <p:blipFill>
          <a:blip r:embed="rId3"/>
          <a:stretch/>
        </p:blipFill>
        <p:spPr>
          <a:xfrm>
            <a:off x="5355465" y="3575818"/>
            <a:ext cx="6516709" cy="2932520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sp>
        <p:nvSpPr>
          <p:cNvPr id="199" name="Shape 199"/>
          <p:cNvSpPr/>
          <p:nvPr/>
        </p:nvSpPr>
        <p:spPr>
          <a:xfrm>
            <a:off x="476518" y="3575818"/>
            <a:ext cx="4288664" cy="2837861"/>
          </a:xfrm>
          <a:prstGeom prst="frame">
            <a:avLst>
              <a:gd name="adj1" fmla="val 4331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687945" y="4025252"/>
            <a:ext cx="3865809" cy="1938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sz="2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Экспериментирование (опыты):</a:t>
            </a:r>
          </a:p>
          <a:p>
            <a:pPr marL="285750" indent="-285750">
              <a:buFont typeface="Arial"/>
              <a:buChar char="•"/>
            </a:pPr>
            <a:r>
              <a:rPr sz="2000">
                <a:latin typeface="Times New Roman"/>
                <a:ea typeface="Times New Roman"/>
                <a:cs typeface="Times New Roman"/>
              </a:rPr>
              <a:t>«Что находится внутри яблока?»</a:t>
            </a:r>
          </a:p>
          <a:p>
            <a:pPr marL="285750" indent="-285750">
              <a:buFont typeface="Arial"/>
              <a:buChar char="•"/>
            </a:pPr>
            <a:r>
              <a:rPr sz="2000">
                <a:latin typeface="Times New Roman"/>
                <a:ea typeface="Times New Roman"/>
                <a:cs typeface="Times New Roman"/>
              </a:rPr>
              <a:t>Определение наличия железа в яблоках</a:t>
            </a:r>
          </a:p>
          <a:p>
            <a:pPr marL="285750" indent="-285750">
              <a:buFont typeface="Arial"/>
              <a:buChar char="•"/>
            </a:pPr>
            <a:r>
              <a:rPr sz="2000">
                <a:latin typeface="Times New Roman"/>
                <a:ea typeface="Times New Roman"/>
                <a:cs typeface="Times New Roman"/>
              </a:rPr>
              <a:t>«Из чего состоит яблоко?»</a:t>
            </a:r>
          </a:p>
        </p:txBody>
      </p:sp>
      <p:pic>
        <p:nvPicPr>
          <p:cNvPr id="202" name="Picture 202"/>
          <p:cNvPicPr/>
          <p:nvPr/>
        </p:nvPicPr>
        <p:blipFill>
          <a:blip r:embed="rId4"/>
          <a:stretch/>
        </p:blipFill>
        <p:spPr>
          <a:xfrm>
            <a:off x="8045001" y="746973"/>
            <a:ext cx="3512175" cy="24791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0" y="0"/>
            <a:ext cx="122864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Домашнее задание: совместное приготовление блюд из яблок детей и родителей</a:t>
            </a:r>
          </a:p>
        </p:txBody>
      </p:sp>
      <p:pic>
        <p:nvPicPr>
          <p:cNvPr id="207" name="Picture 207"/>
          <p:cNvPicPr/>
          <p:nvPr/>
        </p:nvPicPr>
        <p:blipFill>
          <a:blip r:embed="rId2"/>
          <a:srcRect t="4159"/>
          <a:stretch/>
        </p:blipFill>
        <p:spPr>
          <a:xfrm>
            <a:off x="1676366" y="644363"/>
            <a:ext cx="8933712" cy="5803658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pic>
        <p:nvPicPr>
          <p:cNvPr id="209" name="Picture 209"/>
          <p:cNvPicPr/>
          <p:nvPr/>
        </p:nvPicPr>
        <p:blipFill>
          <a:blip r:embed="rId3"/>
          <a:stretch/>
        </p:blipFill>
        <p:spPr>
          <a:xfrm>
            <a:off x="94444" y="4596561"/>
            <a:ext cx="3422496" cy="23527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13" name="Picture 213"/>
          <p:cNvPicPr/>
          <p:nvPr/>
        </p:nvPicPr>
        <p:blipFill>
          <a:blip r:embed="rId2"/>
          <a:stretch/>
        </p:blipFill>
        <p:spPr>
          <a:xfrm>
            <a:off x="670909" y="1970466"/>
            <a:ext cx="3391705" cy="4522273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15" name="Picture 215"/>
          <p:cNvPicPr/>
          <p:nvPr/>
        </p:nvPicPr>
        <p:blipFill>
          <a:blip r:embed="rId3"/>
          <a:stretch/>
        </p:blipFill>
        <p:spPr>
          <a:xfrm>
            <a:off x="3430073" y="115909"/>
            <a:ext cx="5331852" cy="3998890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17" name="Picture 217"/>
          <p:cNvPicPr/>
          <p:nvPr/>
        </p:nvPicPr>
        <p:blipFill>
          <a:blip r:embed="rId4"/>
          <a:stretch/>
        </p:blipFill>
        <p:spPr>
          <a:xfrm>
            <a:off x="8442905" y="2586327"/>
            <a:ext cx="3078185" cy="4104247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18" name="Shape 218"/>
          <p:cNvSpPr txBox="1"/>
          <p:nvPr/>
        </p:nvSpPr>
        <p:spPr>
          <a:xfrm>
            <a:off x="4559187" y="4426607"/>
            <a:ext cx="3387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Фруктовый салат</a:t>
            </a:r>
          </a:p>
        </p:txBody>
      </p:sp>
      <p:pic>
        <p:nvPicPr>
          <p:cNvPr id="220" name="Picture 220"/>
          <p:cNvPicPr/>
          <p:nvPr/>
        </p:nvPicPr>
        <p:blipFill>
          <a:blip r:embed="rId5"/>
          <a:stretch/>
        </p:blipFill>
        <p:spPr>
          <a:xfrm>
            <a:off x="4648017" y="5000451"/>
            <a:ext cx="3209484" cy="18209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24" name="Picture 224"/>
          <p:cNvPicPr/>
          <p:nvPr/>
        </p:nvPicPr>
        <p:blipFill>
          <a:blip r:embed="rId2"/>
          <a:stretch/>
        </p:blipFill>
        <p:spPr>
          <a:xfrm>
            <a:off x="6181208" y="2673437"/>
            <a:ext cx="2650070" cy="35334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26" name="Picture 226"/>
          <p:cNvPicPr/>
          <p:nvPr/>
        </p:nvPicPr>
        <p:blipFill>
          <a:blip r:embed="rId3"/>
          <a:stretch/>
        </p:blipFill>
        <p:spPr>
          <a:xfrm>
            <a:off x="3281292" y="1662286"/>
            <a:ext cx="2650070" cy="3533427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28" name="Picture 228"/>
          <p:cNvPicPr/>
          <p:nvPr/>
        </p:nvPicPr>
        <p:blipFill>
          <a:blip r:embed="rId4"/>
          <a:stretch/>
        </p:blipFill>
        <p:spPr>
          <a:xfrm>
            <a:off x="376966" y="2673437"/>
            <a:ext cx="2654481" cy="353930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30" name="Picture 230"/>
          <p:cNvPicPr/>
          <p:nvPr/>
        </p:nvPicPr>
        <p:blipFill>
          <a:blip r:embed="rId5"/>
          <a:stretch/>
        </p:blipFill>
        <p:spPr>
          <a:xfrm>
            <a:off x="9081124" y="1894825"/>
            <a:ext cx="2728024" cy="3637366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31" name="Shape 231"/>
          <p:cNvSpPr txBox="1"/>
          <p:nvPr/>
        </p:nvSpPr>
        <p:spPr>
          <a:xfrm>
            <a:off x="575240" y="259501"/>
            <a:ext cx="40310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Блинчики с яблочной начинкой</a:t>
            </a:r>
          </a:p>
        </p:txBody>
      </p:sp>
      <p:sp>
        <p:nvSpPr>
          <p:cNvPr id="232" name="Shape 232"/>
          <p:cNvSpPr/>
          <p:nvPr/>
        </p:nvSpPr>
        <p:spPr>
          <a:xfrm flipH="1">
            <a:off x="7881870" y="193183"/>
            <a:ext cx="2704565" cy="2082221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3" name="Shape 233"/>
          <p:cNvSpPr txBox="1"/>
          <p:nvPr/>
        </p:nvSpPr>
        <p:spPr>
          <a:xfrm rot="20807332">
            <a:off x="7987690" y="634130"/>
            <a:ext cx="25371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Блины пекла мама, а начинку делала я!</a:t>
            </a:r>
            <a:endParaRPr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476518" y="193183"/>
            <a:ext cx="4237150" cy="1236372"/>
          </a:xfrm>
          <a:prstGeom prst="fram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6" name="Picture 236"/>
          <p:cNvPicPr/>
          <p:nvPr/>
        </p:nvPicPr>
        <p:blipFill>
          <a:blip r:embed="rId6"/>
          <a:stretch/>
        </p:blipFill>
        <p:spPr>
          <a:xfrm>
            <a:off x="3383912" y="5293672"/>
            <a:ext cx="2444829" cy="16806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40" name="Picture 240"/>
          <p:cNvPicPr/>
          <p:nvPr/>
        </p:nvPicPr>
        <p:blipFill>
          <a:blip r:embed="rId2"/>
          <a:stretch/>
        </p:blipFill>
        <p:spPr>
          <a:xfrm>
            <a:off x="330481" y="1399181"/>
            <a:ext cx="2643527" cy="35334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42" name="Picture 242"/>
          <p:cNvPicPr/>
          <p:nvPr/>
        </p:nvPicPr>
        <p:blipFill>
          <a:blip r:embed="rId3"/>
          <a:stretch/>
        </p:blipFill>
        <p:spPr>
          <a:xfrm>
            <a:off x="3304489" y="2612102"/>
            <a:ext cx="2643527" cy="35334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44" name="Picture 244"/>
          <p:cNvPicPr/>
          <p:nvPr/>
        </p:nvPicPr>
        <p:blipFill>
          <a:blip r:embed="rId4"/>
          <a:stretch/>
        </p:blipFill>
        <p:spPr>
          <a:xfrm>
            <a:off x="6278496" y="1399181"/>
            <a:ext cx="2643527" cy="35334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46" name="Picture 246"/>
          <p:cNvPicPr/>
          <p:nvPr/>
        </p:nvPicPr>
        <p:blipFill>
          <a:blip r:embed="rId5"/>
          <a:stretch/>
        </p:blipFill>
        <p:spPr>
          <a:xfrm>
            <a:off x="9252505" y="2612102"/>
            <a:ext cx="2643527" cy="353342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47" name="Shape 247"/>
          <p:cNvSpPr txBox="1"/>
          <p:nvPr/>
        </p:nvSpPr>
        <p:spPr>
          <a:xfrm>
            <a:off x="1084562" y="351944"/>
            <a:ext cx="70833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Дима с мамой приготовили вкуснейшую «Шарлотку»!!</a:t>
            </a:r>
          </a:p>
        </p:txBody>
      </p:sp>
      <p:pic>
        <p:nvPicPr>
          <p:cNvPr id="249" name="Picture 249"/>
          <p:cNvPicPr/>
          <p:nvPr/>
        </p:nvPicPr>
        <p:blipFill>
          <a:blip r:embed="rId6"/>
          <a:stretch/>
        </p:blipFill>
        <p:spPr>
          <a:xfrm flipH="1">
            <a:off x="8328580" y="-188909"/>
            <a:ext cx="3863420" cy="25843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53" name="Picture 253"/>
          <p:cNvPicPr/>
          <p:nvPr/>
        </p:nvPicPr>
        <p:blipFill>
          <a:blip r:embed="rId2"/>
          <a:stretch/>
        </p:blipFill>
        <p:spPr>
          <a:xfrm>
            <a:off x="528035" y="420354"/>
            <a:ext cx="4494994" cy="5993325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55" name="Picture 255"/>
          <p:cNvPicPr/>
          <p:nvPr/>
        </p:nvPicPr>
        <p:blipFill>
          <a:blip r:embed="rId3"/>
          <a:srcRect l="5956" r="6158"/>
          <a:stretch/>
        </p:blipFill>
        <p:spPr>
          <a:xfrm>
            <a:off x="5658877" y="239233"/>
            <a:ext cx="4185635" cy="4762501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57" name="Picture 257"/>
          <p:cNvPicPr/>
          <p:nvPr/>
        </p:nvPicPr>
        <p:blipFill>
          <a:blip r:embed="rId4"/>
          <a:stretch/>
        </p:blipFill>
        <p:spPr>
          <a:xfrm>
            <a:off x="5436642" y="5240966"/>
            <a:ext cx="4630107" cy="1514740"/>
          </a:xfrm>
          <a:prstGeom prst="rect">
            <a:avLst/>
          </a:prstGeom>
        </p:spPr>
      </p:pic>
      <p:sp>
        <p:nvSpPr>
          <p:cNvPr id="258" name="Shape 258"/>
          <p:cNvSpPr txBox="1"/>
          <p:nvPr/>
        </p:nvSpPr>
        <p:spPr>
          <a:xfrm>
            <a:off x="10066749" y="2062145"/>
            <a:ext cx="198787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Бабушкины пирожки с яблочной начинкой и яблочное пюре, приготовленное Лизой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5" name="Picture 85"/>
          <p:cNvPicPr/>
          <p:nvPr/>
        </p:nvPicPr>
        <p:blipFill>
          <a:blip r:embed="rId2"/>
          <a:stretch/>
        </p:blipFill>
        <p:spPr>
          <a:xfrm rot="10458504">
            <a:off x="1934818" y="1096618"/>
            <a:ext cx="10733055" cy="6255026"/>
          </a:xfrm>
          <a:prstGeom prst="rect">
            <a:avLst/>
          </a:prstGeom>
        </p:spPr>
      </p:pic>
      <p:sp>
        <p:nvSpPr>
          <p:cNvPr id="86" name="Shape 86"/>
          <p:cNvSpPr txBox="1"/>
          <p:nvPr/>
        </p:nvSpPr>
        <p:spPr>
          <a:xfrm>
            <a:off x="334852" y="296213"/>
            <a:ext cx="8680360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Тип проекта: познавательно-исследовательский, творческий</a:t>
            </a:r>
          </a:p>
          <a:p>
            <a:pPr marL="0" indent="0" algn="l"/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l"/>
            <a:r>
              <a:rPr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количеству участников: коллективный</a:t>
            </a:r>
          </a:p>
          <a:p>
            <a:pPr marL="0" indent="0" algn="l"/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l"/>
            <a:r>
              <a:rPr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Участники проекта: дети подготовительной группы, воспитатели, родители воспитанников</a:t>
            </a:r>
          </a:p>
          <a:p>
            <a:pPr marL="0" indent="0" algn="l"/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l"/>
            <a:r>
              <a:rPr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Срок реализации проекта: краткосрочный (четвертая неделя октября – первая неделя ноября)</a:t>
            </a:r>
          </a:p>
          <a:p>
            <a:pPr marL="0" indent="0" algn="l"/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l"/>
            <a:r>
              <a:rPr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Проблема проекта: недостаток у детей знаний о здоровом образе жизни, помочь больше узнать о пользе яблок, как о ценном продукте для детского организма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980350" y="4685854"/>
            <a:ext cx="2949261" cy="707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r"/>
            <a:r>
              <a:rPr sz="2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Исследуемый фрукт - яблоко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62" name="Picture 262"/>
          <p:cNvPicPr/>
          <p:nvPr/>
        </p:nvPicPr>
        <p:blipFill>
          <a:blip r:embed="rId2"/>
          <a:stretch/>
        </p:blipFill>
        <p:spPr>
          <a:xfrm>
            <a:off x="4268646" y="1826577"/>
            <a:ext cx="3612721" cy="4816962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64" name="Picture 264"/>
          <p:cNvPicPr/>
          <p:nvPr/>
        </p:nvPicPr>
        <p:blipFill>
          <a:blip r:embed="rId3"/>
          <a:stretch/>
        </p:blipFill>
        <p:spPr>
          <a:xfrm>
            <a:off x="327962" y="395341"/>
            <a:ext cx="3612722" cy="4816962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66" name="Picture 266"/>
          <p:cNvPicPr/>
          <p:nvPr/>
        </p:nvPicPr>
        <p:blipFill>
          <a:blip r:embed="rId4"/>
          <a:stretch/>
        </p:blipFill>
        <p:spPr>
          <a:xfrm>
            <a:off x="8253991" y="392028"/>
            <a:ext cx="3612720" cy="4816962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67" name="Shape 267"/>
          <p:cNvSpPr txBox="1"/>
          <p:nvPr/>
        </p:nvSpPr>
        <p:spPr>
          <a:xfrm>
            <a:off x="4268646" y="392028"/>
            <a:ext cx="36127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6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«Шарлотка» от Миланы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71" name="Picture 271"/>
          <p:cNvPicPr/>
          <p:nvPr/>
        </p:nvPicPr>
        <p:blipFill>
          <a:blip r:embed="rId2"/>
          <a:stretch/>
        </p:blipFill>
        <p:spPr>
          <a:xfrm>
            <a:off x="3263492" y="1275009"/>
            <a:ext cx="2696304" cy="479737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73" name="Picture 273"/>
          <p:cNvPicPr/>
          <p:nvPr/>
        </p:nvPicPr>
        <p:blipFill>
          <a:blip r:embed="rId3"/>
          <a:stretch/>
        </p:blipFill>
        <p:spPr>
          <a:xfrm>
            <a:off x="366065" y="1275009"/>
            <a:ext cx="2696304" cy="479737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75" name="Picture 275"/>
          <p:cNvPicPr/>
          <p:nvPr/>
        </p:nvPicPr>
        <p:blipFill>
          <a:blip r:embed="rId4"/>
          <a:stretch/>
        </p:blipFill>
        <p:spPr>
          <a:xfrm>
            <a:off x="9058346" y="1275009"/>
            <a:ext cx="2696303" cy="479737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77" name="Picture 277"/>
          <p:cNvPicPr/>
          <p:nvPr/>
        </p:nvPicPr>
        <p:blipFill>
          <a:blip r:embed="rId5"/>
          <a:stretch/>
        </p:blipFill>
        <p:spPr>
          <a:xfrm>
            <a:off x="6160919" y="1275009"/>
            <a:ext cx="2696304" cy="4797378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78" name="Shape 278"/>
          <p:cNvSpPr txBox="1"/>
          <p:nvPr/>
        </p:nvSpPr>
        <p:spPr>
          <a:xfrm>
            <a:off x="1916805" y="129672"/>
            <a:ext cx="83583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6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Яблочные кренделя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82" name="Picture 282"/>
          <p:cNvPicPr/>
          <p:nvPr/>
        </p:nvPicPr>
        <p:blipFill>
          <a:blip r:embed="rId2"/>
          <a:stretch/>
        </p:blipFill>
        <p:spPr>
          <a:xfrm>
            <a:off x="7892767" y="1495681"/>
            <a:ext cx="4039651" cy="3596985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84" name="Picture 284"/>
          <p:cNvPicPr/>
          <p:nvPr/>
        </p:nvPicPr>
        <p:blipFill>
          <a:blip r:embed="rId3"/>
          <a:stretch/>
        </p:blipFill>
        <p:spPr>
          <a:xfrm>
            <a:off x="265043" y="1495681"/>
            <a:ext cx="3961295" cy="3596985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86" name="Picture 286"/>
          <p:cNvPicPr/>
          <p:nvPr/>
        </p:nvPicPr>
        <p:blipFill>
          <a:blip r:embed="rId4"/>
          <a:stretch/>
        </p:blipFill>
        <p:spPr>
          <a:xfrm>
            <a:off x="4491381" y="3685108"/>
            <a:ext cx="3152912" cy="2849676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288" name="Picture 288"/>
          <p:cNvPicPr/>
          <p:nvPr/>
        </p:nvPicPr>
        <p:blipFill>
          <a:blip r:embed="rId5"/>
          <a:stretch/>
        </p:blipFill>
        <p:spPr>
          <a:xfrm>
            <a:off x="4557089" y="211950"/>
            <a:ext cx="3090376" cy="3149944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sp>
        <p:nvSpPr>
          <p:cNvPr id="289" name="Shape 289"/>
          <p:cNvSpPr txBox="1"/>
          <p:nvPr/>
        </p:nvSpPr>
        <p:spPr>
          <a:xfrm>
            <a:off x="0" y="94985"/>
            <a:ext cx="45057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Познавательно-исследовательская деятельность детей и родителей</a:t>
            </a:r>
          </a:p>
        </p:txBody>
      </p:sp>
      <p:pic>
        <p:nvPicPr>
          <p:cNvPr id="291" name="Picture 291"/>
          <p:cNvPicPr/>
          <p:nvPr/>
        </p:nvPicPr>
        <p:blipFill>
          <a:blip r:embed="rId6"/>
          <a:stretch/>
        </p:blipFill>
        <p:spPr>
          <a:xfrm>
            <a:off x="8797232" y="5172037"/>
            <a:ext cx="2496317" cy="14163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latin typeface="Times New Roman"/>
                <a:ea typeface="Times New Roman"/>
                <a:cs typeface="Times New Roman"/>
              </a:rPr>
              <a:t>Вывод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>
              <a:buNone/>
            </a:pPr>
            <a:r>
              <a:rPr>
                <a:latin typeface="Times New Roman"/>
                <a:ea typeface="Times New Roman"/>
                <a:cs typeface="Times New Roman"/>
              </a:rPr>
              <a:t>Участники проекта активно, с большим интересом проявили себя во всех мероприятиях. Детям дано представление о пользе яблока, расширены знания об их месте произрастания, форме, цвете, величине, сортах яблока, свойствах. Дети посмотрели виртуальную экскурсию на завод по производству сока. Все участники получили массу удовольствия и хорошее настроение.</a:t>
            </a:r>
          </a:p>
        </p:txBody>
      </p:sp>
      <p:pic>
        <p:nvPicPr>
          <p:cNvPr id="297" name="Picture 297"/>
          <p:cNvPicPr/>
          <p:nvPr/>
        </p:nvPicPr>
        <p:blipFill>
          <a:blip r:embed="rId2"/>
          <a:stretch/>
        </p:blipFill>
        <p:spPr>
          <a:xfrm>
            <a:off x="2791942" y="4355636"/>
            <a:ext cx="6608116" cy="21618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300"/>
          <p:cNvPicPr/>
          <p:nvPr/>
        </p:nvPicPr>
        <p:blipFill>
          <a:blip r:embed="rId2"/>
          <a:srcRect b="15709"/>
          <a:stretch/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sp>
        <p:nvSpPr>
          <p:cNvPr id="301" name="Shape 301"/>
          <p:cNvSpPr txBox="1"/>
          <p:nvPr/>
        </p:nvSpPr>
        <p:spPr>
          <a:xfrm>
            <a:off x="1524000" y="2195234"/>
            <a:ext cx="9144000" cy="2460708"/>
          </a:xfrm>
          <a:prstGeom prst="rect">
            <a:avLst/>
          </a:prstGeom>
          <a:solidFill>
            <a:srgbClr val="E9E4D1"/>
          </a:solidFill>
          <a:ln>
            <a:solidFill>
              <a:schemeClr val="tx1"/>
            </a:solidFill>
            <a:prstDash val="solid"/>
          </a:ln>
        </p:spPr>
        <p:txBody>
          <a:bodyPr lIns="91440" tIns="45720" rIns="91440" bIns="45720"/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8800">
                <a:latin typeface="Times New Roman"/>
                <a:ea typeface="Times New Roman"/>
                <a:cs typeface="Times New Roman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1" name="Picture 91"/>
          <p:cNvPicPr/>
          <p:nvPr/>
        </p:nvPicPr>
        <p:blipFill>
          <a:blip r:embed="rId2"/>
          <a:stretch/>
        </p:blipFill>
        <p:spPr>
          <a:xfrm>
            <a:off x="-394953" y="-178841"/>
            <a:ext cx="9274185" cy="5404823"/>
          </a:xfrm>
          <a:prstGeom prst="rect">
            <a:avLst/>
          </a:prstGeom>
        </p:spPr>
      </p:pic>
      <p:sp>
        <p:nvSpPr>
          <p:cNvPr id="92" name="Shape 92"/>
          <p:cNvSpPr txBox="1"/>
          <p:nvPr/>
        </p:nvSpPr>
        <p:spPr>
          <a:xfrm>
            <a:off x="1224192" y="1938796"/>
            <a:ext cx="5137972" cy="584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Актуальность проекта:  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1667814" y="2791536"/>
            <a:ext cx="10219386" cy="3785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just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Сегодня перед дошкольным образованием стоит актуальная задача по приобщению детей к национальным, культурным традициям. С давних времен на Руси прославляли самый древний известный и распространенный фрукт – яблоко. Яблоки широко применялись в кулинарии, косметологии, лечении, про яблоки упоминается в сказках, поговорках, песнях. Современный ребенок нередко больше любит «заморские» фрукты – банан, ананас, манго, пренебрегая таким простым фруктом – яблоком. Мы считаем, что, изучая такой, казалось бы, знакомый фрукт, как яблоко, дети больше узнают о пользе яблока для человека, о кулинарных традициях в использовании яблок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146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38200" y="345192"/>
            <a:ext cx="5181600" cy="80204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>
                <a:latin typeface="Times New Roman"/>
                <a:ea typeface="Times New Roman"/>
                <a:cs typeface="Times New Roman"/>
              </a:rPr>
              <a:t>Цели проекта: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838200" y="1253477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>
                <a:latin typeface="Times New Roman"/>
                <a:ea typeface="Times New Roman"/>
                <a:cs typeface="Times New Roman"/>
              </a:rPr>
              <a:t>Обогатить и расширить знания детей о яблоках, как о ценном и полезном продукте для детского организма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6019800" y="1253477"/>
            <a:ext cx="6019800" cy="4897147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400">
                <a:latin typeface="Times New Roman"/>
                <a:ea typeface="Times New Roman"/>
                <a:cs typeface="Times New Roman"/>
              </a:rPr>
              <a:t>Систематизировать и расширить знания детей о яблоке, как появились навыки на Руси</a:t>
            </a: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Формировать у детей исследовательские навыки (поиск информации в различных источниках)</a:t>
            </a: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Развивать познавательные и творческие способности детей , речь</a:t>
            </a: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Развивать интерес к исследовательской деятельности, желание познать новое</a:t>
            </a: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Формировать у детей осознанное отношение к здоровому питанию</a:t>
            </a: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Обогащать отношения родителей и детей с совместной работе приготовления пищи.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6096000" y="339133"/>
            <a:ext cx="5181600" cy="802045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>
                <a:latin typeface="Times New Roman"/>
                <a:ea typeface="Times New Roman"/>
                <a:cs typeface="Times New Roman"/>
              </a:rPr>
              <a:t>Задачи проекта:</a:t>
            </a:r>
          </a:p>
        </p:txBody>
      </p:sp>
      <p:pic>
        <p:nvPicPr>
          <p:cNvPr id="101" name="Picture 101"/>
          <p:cNvPicPr/>
          <p:nvPr/>
        </p:nvPicPr>
        <p:blipFill>
          <a:blip r:embed="rId2"/>
          <a:stretch/>
        </p:blipFill>
        <p:spPr>
          <a:xfrm>
            <a:off x="581722" y="3232599"/>
            <a:ext cx="5285678" cy="29988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838200" y="146"/>
            <a:ext cx="10515600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>
                <a:latin typeface="Times New Roman"/>
                <a:ea typeface="Times New Roman"/>
                <a:cs typeface="Times New Roman"/>
              </a:rPr>
              <a:t>Ожидаемый результат по проекту: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92746" y="1115178"/>
            <a:ext cx="10515600" cy="349497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000">
                <a:latin typeface="Times New Roman"/>
                <a:ea typeface="Times New Roman"/>
                <a:cs typeface="Times New Roman"/>
              </a:rPr>
              <a:t>Проект «Эх, яблочко...» поможет детям узнать больше о пользе яблок, о значимости их в организме человека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Дети больше узнают о истории появления яблок на Руси, о кулинарных национальных традициях в использовании яблок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У детей расширятся коммуникативные творческие способности, повысится интерес к экспериментальной деятельности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У родителей повысится интерес к жизни и деятельности детей в группе, повысится активность в познавательно-исследовательской деятельности с детьми; совместное приготовление блюд из блок и создание книжек-малышек «Рецепты блюд из яблок», «Загадки, пословицы и поговорки о яблоках», «История яблок на Руси. Интересные факты о яблоках»</a:t>
            </a:r>
          </a:p>
        </p:txBody>
      </p:sp>
      <p:pic>
        <p:nvPicPr>
          <p:cNvPr id="107" name="Picture 107"/>
          <p:cNvPicPr/>
          <p:nvPr/>
        </p:nvPicPr>
        <p:blipFill>
          <a:blip r:embed="rId2"/>
          <a:stretch/>
        </p:blipFill>
        <p:spPr>
          <a:xfrm>
            <a:off x="2446241" y="4399625"/>
            <a:ext cx="7299517" cy="23880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38200" y="2"/>
            <a:ext cx="10515600" cy="463637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rPr sz="2800">
                <a:latin typeface="Times New Roman"/>
                <a:ea typeface="Times New Roman"/>
                <a:cs typeface="Times New Roman"/>
              </a:rPr>
              <a:t>Метод трех вопросов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261297" y="1712889"/>
            <a:ext cx="3669405" cy="4947847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>
            <a:noAutofit/>
          </a:bodyPr>
          <a:lstStyle>
            <a:defPPr/>
            <a:lvl1pPr lvl="0"/>
          </a:lstStyle>
          <a:p>
            <a:r>
              <a:rPr sz="1800">
                <a:latin typeface="Times New Roman"/>
                <a:ea typeface="Times New Roman"/>
                <a:cs typeface="Times New Roman"/>
              </a:rPr>
              <a:t>Почему яблоки разного цвета?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Какие витамины есть в яблоках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Почему надкусанное яблоко темнеет?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Что происходит с опавшими яблоками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Как называется профессия человека, который выращивает яблоки?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Как яблоко попало к нам на стол?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Какие сорта яблок бывают?</a:t>
            </a:r>
          </a:p>
          <a:p>
            <a:r>
              <a:rPr sz="1800">
                <a:latin typeface="Times New Roman"/>
                <a:ea typeface="Times New Roman"/>
                <a:cs typeface="Times New Roman"/>
              </a:rPr>
              <a:t>Какие блюда можно приготовить из яблок?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8226648" y="1712889"/>
            <a:ext cx="3669405" cy="4947847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vert="horz" lIns="91440" tIns="45720" rIns="91440" bIns="45720">
            <a:normAutofit/>
          </a:bodyPr>
          <a:lstStyle>
            <a:defPPr/>
            <a:lvl1pPr marL="228600" lvl="0" indent="-22860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>
                <a:latin typeface="Times New Roman"/>
                <a:ea typeface="Times New Roman"/>
                <a:cs typeface="Times New Roman"/>
              </a:rPr>
              <a:t>Спросить у родителей, воспитателей, взрослых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Каждый день наблюдать, внимательно смотреть вокруг себя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Прочитать в книгах о природе, энциклопедиях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Посмотреть в интернете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Сходить в магазин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Провести опыты, эксперименты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295946" y="1712889"/>
            <a:ext cx="3669405" cy="493904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vert="horz" lIns="91440" tIns="45720" rIns="91440" bIns="45720">
            <a:normAutofit/>
          </a:bodyPr>
          <a:lstStyle>
            <a:defPPr/>
            <a:lvl1pPr marL="228600" lvl="0" indent="-22860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>
                <a:latin typeface="Times New Roman"/>
                <a:ea typeface="Times New Roman"/>
                <a:cs typeface="Times New Roman"/>
              </a:rPr>
              <a:t>Яблоки растут на яблоне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В них есть витамины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Яблоки полезные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На вкус сладкие, кислые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Яблоки бывают разного размера и цвета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Внутри яблок есть семечки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95946" y="708337"/>
            <a:ext cx="3638011" cy="46166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Что знаем?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4261297" y="756662"/>
            <a:ext cx="3669402" cy="46166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Что хотим узнать?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8226646" y="756662"/>
            <a:ext cx="3669405" cy="8309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Как можно узнать ответы на свои вопросы?</a:t>
            </a:r>
          </a:p>
        </p:txBody>
      </p:sp>
      <p:sp>
        <p:nvSpPr>
          <p:cNvPr id="117" name="Shape 117"/>
          <p:cNvSpPr/>
          <p:nvPr/>
        </p:nvSpPr>
        <p:spPr>
          <a:xfrm flipH="1">
            <a:off x="3452504" y="349652"/>
            <a:ext cx="822906" cy="218941"/>
          </a:xfrm>
          <a:prstGeom prst="straightConnector1">
            <a:avLst/>
          </a:prstGeom>
          <a:ln w="6350">
            <a:solidFill>
              <a:schemeClr val="tx1"/>
            </a:solidFill>
            <a:prstDash val="solid"/>
            <a:tailEnd type="triangle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118" name="Shape 118"/>
          <p:cNvSpPr/>
          <p:nvPr/>
        </p:nvSpPr>
        <p:spPr>
          <a:xfrm>
            <a:off x="7836725" y="380568"/>
            <a:ext cx="779843" cy="197684"/>
          </a:xfrm>
          <a:prstGeom prst="straightConnector1">
            <a:avLst/>
          </a:prstGeom>
          <a:ln w="6350">
            <a:solidFill>
              <a:schemeClr val="tx1"/>
            </a:solidFill>
            <a:prstDash val="solid"/>
            <a:tailEnd type="triangle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119" name="Shape 119"/>
          <p:cNvSpPr/>
          <p:nvPr/>
        </p:nvSpPr>
        <p:spPr>
          <a:xfrm>
            <a:off x="6088150" y="424346"/>
            <a:ext cx="7847" cy="246009"/>
          </a:xfrm>
          <a:prstGeom prst="straightConnector1">
            <a:avLst/>
          </a:prstGeom>
          <a:ln w="6350">
            <a:solidFill>
              <a:schemeClr val="tx1"/>
            </a:solidFill>
            <a:prstDash val="solid"/>
            <a:tailEnd type="triangle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121" name="Picture 121"/>
          <p:cNvPicPr/>
          <p:nvPr/>
        </p:nvPicPr>
        <p:blipFill>
          <a:blip r:embed="rId2"/>
          <a:stretch/>
        </p:blipFill>
        <p:spPr>
          <a:xfrm>
            <a:off x="73830" y="4414746"/>
            <a:ext cx="3790127" cy="24432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92727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>
                <a:latin typeface="Times New Roman"/>
                <a:ea typeface="Times New Roman"/>
                <a:cs typeface="Times New Roman"/>
              </a:rPr>
              <a:t>Приемы реализации проекта: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48048" y="1191631"/>
            <a:ext cx="10237631" cy="5402016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>
                <a:latin typeface="Times New Roman"/>
                <a:ea typeface="Times New Roman"/>
                <a:cs typeface="Times New Roman"/>
              </a:rPr>
              <a:t>ЧХЛ: В.Г. Сутеев «Яблоко», «Мешок яблок»; И. Полянская «Яблоки»; Е. Елина «Яблоки на полдник»; «Сказка о молодильных яблоках и живой воде»; Н. Грибачев «Ёж, Кирюха и яблоко»; Яков Аким «Яблоко»; загадки, пословицы и поговорки о яблоках</a:t>
            </a:r>
          </a:p>
          <a:p>
            <a:r>
              <a:rPr>
                <a:latin typeface="Times New Roman"/>
                <a:ea typeface="Times New Roman"/>
                <a:cs typeface="Times New Roman"/>
              </a:rPr>
              <a:t>Рассматривание энциклопедий, иллюстраций, наглядного материала</a:t>
            </a:r>
          </a:p>
          <a:p>
            <a:r>
              <a:rPr>
                <a:latin typeface="Times New Roman"/>
                <a:ea typeface="Times New Roman"/>
                <a:cs typeface="Times New Roman"/>
              </a:rPr>
              <a:t>Наблюдение и рассматривание разных видов яблок</a:t>
            </a:r>
          </a:p>
          <a:p>
            <a:r>
              <a:rPr>
                <a:latin typeface="Times New Roman"/>
                <a:ea typeface="Times New Roman"/>
                <a:cs typeface="Times New Roman"/>
              </a:rPr>
              <a:t>Экспериментирование: «Почему яблоко темнеет?», «Тонет – не тонет», «Определение вкусовых качеств яблок», «Где живет червячок?»</a:t>
            </a:r>
          </a:p>
          <a:p>
            <a:r>
              <a:rPr>
                <a:latin typeface="Times New Roman"/>
                <a:ea typeface="Times New Roman"/>
                <a:cs typeface="Times New Roman"/>
              </a:rPr>
              <a:t>Виртуальная экскурсия на завод по производству сока</a:t>
            </a:r>
          </a:p>
          <a:p>
            <a:r>
              <a:rPr>
                <a:latin typeface="Times New Roman"/>
                <a:ea typeface="Times New Roman"/>
                <a:cs typeface="Times New Roman"/>
              </a:rPr>
              <a:t>Подвижные игры «Ходит яблочко по кругу», «Яблочко для Машеньки»</a:t>
            </a:r>
          </a:p>
        </p:txBody>
      </p:sp>
      <p:pic>
        <p:nvPicPr>
          <p:cNvPr id="127" name="Picture 127"/>
          <p:cNvPicPr/>
          <p:nvPr/>
        </p:nvPicPr>
        <p:blipFill>
          <a:blip r:embed="rId2"/>
          <a:stretch/>
        </p:blipFill>
        <p:spPr>
          <a:xfrm>
            <a:off x="9414456" y="4838997"/>
            <a:ext cx="2944969" cy="20245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566669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>
                <a:latin typeface="Times New Roman"/>
                <a:ea typeface="Times New Roman"/>
                <a:cs typeface="Times New Roman"/>
              </a:rPr>
              <a:t>Реализации проекта:</a:t>
            </a:r>
          </a:p>
        </p:txBody>
      </p:sp>
      <p:pic>
        <p:nvPicPr>
          <p:cNvPr id="132" name="Picture 132"/>
          <p:cNvPicPr/>
          <p:nvPr/>
        </p:nvPicPr>
        <p:blipFill>
          <a:blip r:embed="rId2"/>
          <a:stretch/>
        </p:blipFill>
        <p:spPr>
          <a:xfrm>
            <a:off x="735169" y="869476"/>
            <a:ext cx="7306613" cy="5479961"/>
          </a:xfrm>
          <a:prstGeom prst="rect">
            <a:avLst/>
          </a:prstGeom>
          <a:ln w="38100">
            <a:solidFill>
              <a:srgbClr val="000000"/>
            </a:solidFill>
            <a:prstDash val="solid"/>
          </a:ln>
        </p:spPr>
      </p:pic>
      <p:pic>
        <p:nvPicPr>
          <p:cNvPr id="134" name="Picture 134"/>
          <p:cNvPicPr/>
          <p:nvPr/>
        </p:nvPicPr>
        <p:blipFill>
          <a:blip r:embed="rId3"/>
          <a:stretch/>
        </p:blipFill>
        <p:spPr>
          <a:xfrm flipH="1">
            <a:off x="7276563" y="-1"/>
            <a:ext cx="4786928" cy="3203774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8281114" y="3769233"/>
            <a:ext cx="3782376" cy="1085995"/>
          </a:xfrm>
          <a:prstGeom prst="ribbon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8779240" y="4155592"/>
            <a:ext cx="28463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Рисование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9002333" y="5025616"/>
            <a:ext cx="2623277" cy="830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«Какие разные бывают яблоки?»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C8E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41" name="Picture 141"/>
          <p:cNvPicPr/>
          <p:nvPr/>
        </p:nvPicPr>
        <p:blipFill>
          <a:blip r:embed="rId2"/>
          <a:stretch/>
        </p:blipFill>
        <p:spPr>
          <a:xfrm>
            <a:off x="249792" y="133617"/>
            <a:ext cx="4222123" cy="3166592"/>
          </a:xfrm>
          <a:prstGeom prst="snip2Diag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43" name="Picture 143"/>
          <p:cNvPicPr/>
          <p:nvPr/>
        </p:nvPicPr>
        <p:blipFill>
          <a:blip r:embed="rId3"/>
          <a:stretch/>
        </p:blipFill>
        <p:spPr>
          <a:xfrm>
            <a:off x="249792" y="3549941"/>
            <a:ext cx="4149945" cy="3112459"/>
          </a:xfrm>
          <a:prstGeom prst="round2DiagRect">
            <a:avLst>
              <a:gd name="adj1" fmla="val 16667"/>
              <a:gd name="adj2" fmla="val 0"/>
            </a:avLst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45" name="Picture 145"/>
          <p:cNvPicPr/>
          <p:nvPr/>
        </p:nvPicPr>
        <p:blipFill>
          <a:blip r:embed="rId4"/>
          <a:stretch/>
        </p:blipFill>
        <p:spPr>
          <a:xfrm>
            <a:off x="8351402" y="1065010"/>
            <a:ext cx="3352797" cy="4470397"/>
          </a:xfrm>
          <a:prstGeom prst="rect">
            <a:avLst/>
          </a:prstGeom>
          <a:ln w="88900">
            <a:solidFill>
              <a:srgbClr val="FFFFFF"/>
            </a:solidFill>
            <a:prstDash val="solid"/>
          </a:ln>
        </p:spPr>
      </p:pic>
      <p:pic>
        <p:nvPicPr>
          <p:cNvPr id="147" name="Picture 147"/>
          <p:cNvPicPr/>
          <p:nvPr/>
        </p:nvPicPr>
        <p:blipFill>
          <a:blip r:embed="rId5"/>
          <a:stretch/>
        </p:blipFill>
        <p:spPr>
          <a:xfrm>
            <a:off x="8597620" y="0"/>
            <a:ext cx="2860364" cy="935768"/>
          </a:xfrm>
          <a:prstGeom prst="rect">
            <a:avLst/>
          </a:prstGeom>
        </p:spPr>
      </p:pic>
      <p:sp>
        <p:nvSpPr>
          <p:cNvPr id="148" name="Shape 148"/>
          <p:cNvSpPr txBox="1"/>
          <p:nvPr/>
        </p:nvSpPr>
        <p:spPr>
          <a:xfrm>
            <a:off x="5372232" y="1202584"/>
            <a:ext cx="216962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Объемная аппликация</a:t>
            </a:r>
          </a:p>
          <a:p>
            <a:pPr marL="0" indent="0"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«Яблочко с червячком»</a:t>
            </a:r>
          </a:p>
        </p:txBody>
      </p:sp>
      <p:pic>
        <p:nvPicPr>
          <p:cNvPr id="150" name="Picture 150"/>
          <p:cNvPicPr/>
          <p:nvPr/>
        </p:nvPicPr>
        <p:blipFill>
          <a:blip r:embed="rId6"/>
          <a:stretch/>
        </p:blipFill>
        <p:spPr>
          <a:xfrm>
            <a:off x="4802671" y="3804546"/>
            <a:ext cx="3145798" cy="2603248"/>
          </a:xfrm>
          <a:prstGeom prst="rect">
            <a:avLst/>
          </a:prstGeom>
        </p:spPr>
      </p:pic>
      <p:sp>
        <p:nvSpPr>
          <p:cNvPr id="151" name="Shape 151"/>
          <p:cNvSpPr/>
          <p:nvPr/>
        </p:nvSpPr>
        <p:spPr>
          <a:xfrm>
            <a:off x="4874849" y="801710"/>
            <a:ext cx="3164389" cy="2617631"/>
          </a:xfrm>
          <a:prstGeom prst="frame">
            <a:avLst>
              <a:gd name="adj1" fmla="val 512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0</TotalTime>
  <Application>Microsoft Office PowerPoint</Application>
  <DocSecurity>0</DocSecurity>
  <PresentationFormat>Широкоэкранный</PresentationFormat>
  <Slides>24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к проекту  «Эх, яблочки...»</vt:lpstr>
      <vt:lpstr>Презентация PowerPoint</vt:lpstr>
      <vt:lpstr>Презентация PowerPoint</vt:lpstr>
      <vt:lpstr>Цели проекта:</vt:lpstr>
      <vt:lpstr>Ожидаемый результат по проекту:</vt:lpstr>
      <vt:lpstr>Метод трех вопросов</vt:lpstr>
      <vt:lpstr>Приемы реализации проекта:</vt:lpstr>
      <vt:lpstr>Реализации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проекту  «Эх, яблочки...»</dc:title>
  <cp:lastModifiedBy>g.alekseeva057@gmail.com</cp:lastModifiedBy>
  <cp:revision>1</cp:revision>
  <dcterms:modified xsi:type="dcterms:W3CDTF">2024-01-21T14:58:59Z</dcterms:modified>
</cp:coreProperties>
</file>