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D0EF66-2B24-4EBD-A9A2-EA03E5B4931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99CBF5C-E184-4095-9C36-386D866955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8.wd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10.wdp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THE</a:t>
            </a: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SECRET</a:t>
            </a:r>
            <a:b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en-US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 </a:t>
            </a: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LIFE 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               </a:t>
            </a:r>
            <a:b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en-US" sz="44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         </a:t>
            </a:r>
            <a:r>
              <a:rPr lang="en-US" sz="4400" dirty="0" err="1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Pe</a:t>
            </a:r>
            <a:r>
              <a:rPr lang="en-US" sz="4800" dirty="0" err="1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T</a:t>
            </a:r>
            <a:r>
              <a:rPr lang="en-US" sz="4000" dirty="0" err="1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s</a:t>
            </a:r>
            <a:r>
              <a:rPr lang="en-US" sz="44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              </a:t>
            </a:r>
            <a:endParaRPr lang="ru-RU" sz="4400" dirty="0">
              <a:solidFill>
                <a:srgbClr val="00B0F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6552728" cy="36248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4437112"/>
            <a:ext cx="2520280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Present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Continuous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25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7667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T</a:t>
            </a:r>
            <a:r>
              <a:rPr lang="en-US" sz="5400" b="1" dirty="0" smtClean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</a:rPr>
              <a:t>e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s</a:t>
            </a:r>
            <a:r>
              <a:rPr lang="en-US" sz="5400" b="1" dirty="0" smtClean="0">
                <a:solidFill>
                  <a:srgbClr val="FFFF00"/>
                </a:solidFill>
                <a:latin typeface="Adobe Heiti Std R" pitchFamily="34" charset="-128"/>
                <a:ea typeface="Adobe Heiti Std R" pitchFamily="34" charset="-128"/>
              </a:rPr>
              <a:t>t</a:t>
            </a:r>
            <a:r>
              <a:rPr lang="en-US" sz="5400" b="1" dirty="0" smtClean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5400" b="1" dirty="0" smtClean="0">
                <a:solidFill>
                  <a:srgbClr val="92D050"/>
                </a:solidFill>
                <a:latin typeface="Adobe Heiti Std R" pitchFamily="34" charset="-128"/>
                <a:ea typeface="Adobe Heiti Std R" pitchFamily="34" charset="-128"/>
              </a:rPr>
              <a:t>y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</a:t>
            </a:r>
            <a:r>
              <a:rPr lang="en-US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u</a:t>
            </a:r>
            <a:r>
              <a:rPr lang="en-US" sz="5400" b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r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s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e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l</a:t>
            </a:r>
            <a:r>
              <a:rPr lang="en-US" sz="5400" b="1" dirty="0" smtClean="0">
                <a:solidFill>
                  <a:srgbClr val="92D050"/>
                </a:solidFill>
                <a:latin typeface="Adobe Heiti Std R" pitchFamily="34" charset="-128"/>
                <a:ea typeface="Adobe Heiti Std R" pitchFamily="34" charset="-128"/>
              </a:rPr>
              <a:t>f</a:t>
            </a:r>
            <a:r>
              <a:rPr lang="en-US" sz="5400" b="1" dirty="0" smtClean="0">
                <a:solidFill>
                  <a:srgbClr val="FF3399"/>
                </a:solidFill>
                <a:latin typeface="Adobe Heiti Std R" pitchFamily="34" charset="-128"/>
                <a:ea typeface="Adobe Heiti Std R" pitchFamily="34" charset="-128"/>
              </a:rPr>
              <a:t>!</a:t>
            </a:r>
            <a:endParaRPr lang="ru-RU" sz="5400" b="1" dirty="0">
              <a:solidFill>
                <a:srgbClr val="FF3399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748109"/>
            <a:ext cx="5616624" cy="29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78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3452"/>
            <a:ext cx="2416333" cy="1360625"/>
          </a:xfrm>
        </p:spPr>
      </p:pic>
      <p:sp>
        <p:nvSpPr>
          <p:cNvPr id="6" name="TextBox 5"/>
          <p:cNvSpPr txBox="1"/>
          <p:nvPr/>
        </p:nvSpPr>
        <p:spPr>
          <a:xfrm>
            <a:off x="3419873" y="6755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……………… having fun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7003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am/is/are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6" r="2639"/>
          <a:stretch/>
        </p:blipFill>
        <p:spPr>
          <a:xfrm>
            <a:off x="459867" y="1802481"/>
            <a:ext cx="2417885" cy="1380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4883" y="22048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……………… playing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2211651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am/is/are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2"/>
          <a:stretch/>
        </p:blipFill>
        <p:spPr>
          <a:xfrm>
            <a:off x="459640" y="3356992"/>
            <a:ext cx="2418112" cy="15515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31840" y="3861048"/>
            <a:ext cx="3309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Hey! I </a:t>
            </a:r>
            <a:r>
              <a:rPr lang="en-US" dirty="0"/>
              <a:t>……………… </a:t>
            </a:r>
            <a:r>
              <a:rPr lang="en-US" dirty="0" smtClean="0"/>
              <a:t>listening to you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65459" y="3869813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am/is/are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99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88640"/>
            <a:ext cx="2736303" cy="1469625"/>
          </a:xfrm>
        </p:spPr>
      </p:pic>
      <p:sp>
        <p:nvSpPr>
          <p:cNvPr id="5" name="TextBox 4"/>
          <p:cNvSpPr txBox="1"/>
          <p:nvPr/>
        </p:nvSpPr>
        <p:spPr>
          <a:xfrm>
            <a:off x="4207958" y="65204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Katie …………..   …………………………. at Max.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40106" y="11247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0" y="1819717"/>
            <a:ext cx="2736304" cy="14782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75683" y="2265602"/>
            <a:ext cx="404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</a:t>
            </a:r>
            <a:r>
              <a:rPr lang="ru-RU" dirty="0" smtClean="0"/>
              <a:t>х </a:t>
            </a:r>
            <a:r>
              <a:rPr lang="en-US" dirty="0" smtClean="0"/>
              <a:t> </a:t>
            </a:r>
            <a:r>
              <a:rPr lang="en-US" dirty="0"/>
              <a:t>…………..   …………………………. </a:t>
            </a:r>
            <a:r>
              <a:rPr lang="en-US" dirty="0" smtClean="0"/>
              <a:t>Liam.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40106" y="2819853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lick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74" b="15356"/>
          <a:stretch/>
        </p:blipFill>
        <p:spPr>
          <a:xfrm>
            <a:off x="557246" y="3429000"/>
            <a:ext cx="2699792" cy="14795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07958" y="3799454"/>
            <a:ext cx="4612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They …………..   …………………………. on the sofa.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40106" y="43651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598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1" t="528" r="14779"/>
          <a:stretch/>
        </p:blipFill>
        <p:spPr>
          <a:xfrm>
            <a:off x="464699" y="928346"/>
            <a:ext cx="2523392" cy="2564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6" r="16840"/>
          <a:stretch/>
        </p:blipFill>
        <p:spPr>
          <a:xfrm>
            <a:off x="3237455" y="912087"/>
            <a:ext cx="2444262" cy="25779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23" t="528" r="12869" b="-528"/>
          <a:stretch/>
        </p:blipFill>
        <p:spPr>
          <a:xfrm>
            <a:off x="6000527" y="906946"/>
            <a:ext cx="2704487" cy="25779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5" b="98952" l="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81" y="3375135"/>
            <a:ext cx="1653072" cy="169046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99592" y="980728"/>
            <a:ext cx="11521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</a:t>
            </a:r>
            <a:endParaRPr lang="ru-RU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96196" y="980728"/>
            <a:ext cx="575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963460"/>
            <a:ext cx="9621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50191" y="3366401"/>
            <a:ext cx="487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89773" y="4220366"/>
            <a:ext cx="7665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3" b="96835" l="7524" r="89969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9" y="266070"/>
            <a:ext cx="1341245" cy="6643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3" b="96835" l="7524" r="89969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1341245" cy="6643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3" b="96835" l="7524" r="89969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562"/>
            <a:ext cx="1341245" cy="6643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3" b="96835" l="7524" r="89969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9533" y="476672"/>
            <a:ext cx="1341245" cy="6643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3" b="96835" l="7524" r="89969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91" y="72009"/>
            <a:ext cx="1341245" cy="6643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3" b="96835" l="7524" r="89969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8366" y="629072"/>
            <a:ext cx="1341245" cy="6643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3" b="96835" l="7524" r="89969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4226" y="83312"/>
            <a:ext cx="1341245" cy="664316"/>
          </a:xfrm>
          <a:prstGeom prst="rect">
            <a:avLst/>
          </a:prstGeom>
        </p:spPr>
      </p:pic>
      <p:sp>
        <p:nvSpPr>
          <p:cNvPr id="1024" name="Прямоугольник 1023"/>
          <p:cNvSpPr/>
          <p:nvPr/>
        </p:nvSpPr>
        <p:spPr>
          <a:xfrm>
            <a:off x="3048162" y="600880"/>
            <a:ext cx="472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/>
                <a:solidFill>
                  <a:schemeClr val="bg1"/>
                </a:solidFill>
              </a:rPr>
              <a:t>he</a:t>
            </a:r>
            <a:endParaRPr lang="ru-RU" sz="20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4992954" y="62416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bg1"/>
                </a:solidFill>
              </a:rPr>
              <a:t>it</a:t>
            </a:r>
            <a:endParaRPr lang="ru-RU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028" name="Прямоугольник 1027"/>
          <p:cNvSpPr/>
          <p:nvPr/>
        </p:nvSpPr>
        <p:spPr>
          <a:xfrm>
            <a:off x="3881528" y="211282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bg1"/>
                </a:solidFill>
              </a:rPr>
              <a:t>she</a:t>
            </a:r>
            <a:endParaRPr lang="ru-RU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029" name="Прямоугольник 1028"/>
          <p:cNvSpPr/>
          <p:nvPr/>
        </p:nvSpPr>
        <p:spPr>
          <a:xfrm>
            <a:off x="6194956" y="561054"/>
            <a:ext cx="45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/>
                <a:solidFill>
                  <a:schemeClr val="bg1"/>
                </a:solidFill>
              </a:rPr>
              <a:t>w</a:t>
            </a:r>
            <a:r>
              <a:rPr lang="en-US" b="1" dirty="0" smtClean="0">
                <a:ln/>
                <a:solidFill>
                  <a:schemeClr val="bg1"/>
                </a:solidFill>
              </a:rPr>
              <a:t>e</a:t>
            </a:r>
            <a:endParaRPr lang="ru-RU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030" name="Прямоугольник 1029"/>
          <p:cNvSpPr/>
          <p:nvPr/>
        </p:nvSpPr>
        <p:spPr>
          <a:xfrm>
            <a:off x="7352771" y="254832"/>
            <a:ext cx="523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bg1"/>
                </a:solidFill>
              </a:rPr>
              <a:t>you</a:t>
            </a:r>
            <a:endParaRPr lang="ru-RU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031" name="Прямоугольник 1030"/>
          <p:cNvSpPr/>
          <p:nvPr/>
        </p:nvSpPr>
        <p:spPr>
          <a:xfrm>
            <a:off x="8247839" y="771656"/>
            <a:ext cx="592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bg1"/>
                </a:solidFill>
              </a:rPr>
              <a:t>they</a:t>
            </a:r>
            <a:endParaRPr lang="ru-RU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032" name="Прямоугольник 1031"/>
          <p:cNvSpPr/>
          <p:nvPr/>
        </p:nvSpPr>
        <p:spPr>
          <a:xfrm>
            <a:off x="638946" y="352167"/>
            <a:ext cx="2616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1570214" y="5157192"/>
            <a:ext cx="6243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 is raining </a:t>
            </a:r>
            <a:r>
              <a:rPr lang="en-US" dirty="0" smtClean="0">
                <a:solidFill>
                  <a:srgbClr val="FF0000"/>
                </a:solidFill>
              </a:rPr>
              <a:t>now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Mushrooms can’t grow without rain.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 can’t rain without clouds.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All mushrooms consist of caps and stipes.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So don’t forget all these parts while using Present Continuous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69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520940" cy="4176464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rPr>
              <a:t>I </a:t>
            </a:r>
            <a:r>
              <a:rPr lang="en-US" sz="33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                 am</a:t>
            </a:r>
          </a:p>
          <a:p>
            <a:endParaRPr lang="en-US" sz="3300" dirty="0">
              <a:latin typeface="Adobe Heiti Std R" pitchFamily="34" charset="-128"/>
              <a:ea typeface="Adobe Heiti Std R" pitchFamily="34" charset="-128"/>
            </a:endParaRPr>
          </a:p>
          <a:p>
            <a:r>
              <a:rPr lang="en-US" sz="33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He</a:t>
            </a:r>
          </a:p>
          <a:p>
            <a:r>
              <a:rPr lang="en-US" sz="33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She  </a:t>
            </a:r>
            <a:r>
              <a:rPr lang="en-US" sz="3300" dirty="0" smtClean="0">
                <a:latin typeface="Adobe Heiti Std R" pitchFamily="34" charset="-128"/>
                <a:ea typeface="Adobe Heiti Std R" pitchFamily="34" charset="-128"/>
              </a:rPr>
              <a:t>           </a:t>
            </a:r>
            <a:r>
              <a:rPr lang="en-US" sz="33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is                                     </a:t>
            </a:r>
          </a:p>
          <a:p>
            <a:r>
              <a:rPr lang="en-US" sz="33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It                                        play</a:t>
            </a:r>
            <a:r>
              <a:rPr lang="en-US" sz="33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ing</a:t>
            </a:r>
          </a:p>
          <a:p>
            <a:endParaRPr lang="en-US" sz="3300" dirty="0">
              <a:latin typeface="Adobe Heiti Std R" pitchFamily="34" charset="-128"/>
              <a:ea typeface="Adobe Heiti Std R" pitchFamily="34" charset="-128"/>
            </a:endParaRPr>
          </a:p>
          <a:p>
            <a:r>
              <a:rPr lang="en-US" sz="3300" dirty="0" smtClean="0">
                <a:solidFill>
                  <a:srgbClr val="7030A0"/>
                </a:solidFill>
                <a:latin typeface="Adobe Heiti Std R" pitchFamily="34" charset="-128"/>
                <a:ea typeface="Adobe Heiti Std R" pitchFamily="34" charset="-128"/>
              </a:rPr>
              <a:t>We </a:t>
            </a:r>
          </a:p>
          <a:p>
            <a:r>
              <a:rPr lang="en-US" sz="3300" dirty="0" smtClean="0">
                <a:solidFill>
                  <a:srgbClr val="7030A0"/>
                </a:solidFill>
                <a:latin typeface="Adobe Heiti Std R" pitchFamily="34" charset="-128"/>
                <a:ea typeface="Adobe Heiti Std R" pitchFamily="34" charset="-128"/>
              </a:rPr>
              <a:t>You              </a:t>
            </a:r>
            <a:r>
              <a:rPr lang="en-US" sz="33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are</a:t>
            </a:r>
          </a:p>
          <a:p>
            <a:r>
              <a:rPr lang="en-US" sz="3300" dirty="0" smtClean="0">
                <a:solidFill>
                  <a:srgbClr val="7030A0"/>
                </a:solidFill>
                <a:latin typeface="Adobe Heiti Std R" pitchFamily="34" charset="-128"/>
                <a:ea typeface="Adobe Heiti Std R" pitchFamily="34" charset="-128"/>
              </a:rPr>
              <a:t>They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284" y="5487615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Now</a:t>
            </a:r>
          </a:p>
          <a:p>
            <a:r>
              <a:rPr lang="en-US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At the moment</a:t>
            </a:r>
          </a:p>
          <a:p>
            <a:r>
              <a:rPr lang="en-US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This week</a:t>
            </a:r>
            <a:endParaRPr lang="ru-RU" dirty="0">
              <a:solidFill>
                <a:srgbClr val="FF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0" b="98331" l="22779" r="89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116632"/>
            <a:ext cx="2954178" cy="45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3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0561" y="5625279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Meet the characters</a:t>
            </a:r>
            <a:endParaRPr lang="ru-RU" sz="3200" dirty="0">
              <a:solidFill>
                <a:srgbClr val="00B0F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28894"/>
            <a:ext cx="1582974" cy="23762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51" l="17209" r="8360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14074"/>
          <a:stretch/>
        </p:blipFill>
        <p:spPr>
          <a:xfrm>
            <a:off x="467544" y="374800"/>
            <a:ext cx="1839867" cy="1728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1440160" cy="21602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28" y="2946016"/>
            <a:ext cx="1659815" cy="18722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961042"/>
            <a:ext cx="1591275" cy="15685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79912" y="10070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Max</a:t>
            </a:r>
            <a:endParaRPr lang="ru-RU" sz="2400" b="1" dirty="0">
              <a:solidFill>
                <a:srgbClr val="00B0F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96444" y="2472187"/>
            <a:ext cx="952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/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Mel</a:t>
            </a:r>
            <a:endParaRPr lang="ru-RU" sz="2400" b="1" cap="none" spc="0" dirty="0">
              <a:ln/>
              <a:solidFill>
                <a:srgbClr val="00B0F0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5436" y="4555945"/>
            <a:ext cx="1545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Snowball</a:t>
            </a:r>
            <a:endParaRPr lang="ru-RU" sz="2400" b="1" dirty="0">
              <a:solidFill>
                <a:srgbClr val="00B0F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96335" y="190134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Gidget</a:t>
            </a:r>
            <a:endParaRPr lang="ru-RU" sz="2400" b="1" dirty="0">
              <a:solidFill>
                <a:srgbClr val="00B0F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81017" y="374800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Chloe</a:t>
            </a:r>
            <a:endParaRPr lang="ru-RU" sz="2400" b="1" dirty="0">
              <a:solidFill>
                <a:srgbClr val="00B0F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873239" cy="3579812"/>
          </a:xfrm>
        </p:spPr>
      </p:pic>
      <p:sp>
        <p:nvSpPr>
          <p:cNvPr id="5" name="TextBox 4"/>
          <p:cNvSpPr txBox="1"/>
          <p:nvPr/>
        </p:nvSpPr>
        <p:spPr>
          <a:xfrm>
            <a:off x="467544" y="5408549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Max </a:t>
            </a:r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is</a:t>
            </a:r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 smil</a:t>
            </a:r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ing</a:t>
            </a:r>
            <a:endParaRPr lang="ru-RU" sz="4000" dirty="0">
              <a:solidFill>
                <a:srgbClr val="FF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379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002567" cy="3579812"/>
          </a:xfrm>
        </p:spPr>
      </p:pic>
      <p:sp>
        <p:nvSpPr>
          <p:cNvPr id="2" name="TextBox 1"/>
          <p:cNvSpPr txBox="1"/>
          <p:nvPr/>
        </p:nvSpPr>
        <p:spPr>
          <a:xfrm>
            <a:off x="1922285" y="549533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Chloe </a:t>
            </a:r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is</a:t>
            </a:r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 sitt</a:t>
            </a:r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ing</a:t>
            </a:r>
            <a:endParaRPr lang="ru-RU" sz="4000" dirty="0">
              <a:solidFill>
                <a:srgbClr val="FF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3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727699" cy="3579812"/>
          </a:xfrm>
        </p:spPr>
      </p:pic>
      <p:sp>
        <p:nvSpPr>
          <p:cNvPr id="5" name="TextBox 4"/>
          <p:cNvSpPr txBox="1"/>
          <p:nvPr/>
        </p:nvSpPr>
        <p:spPr>
          <a:xfrm>
            <a:off x="1763688" y="551723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Max </a:t>
            </a:r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is</a:t>
            </a:r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 wait</a:t>
            </a:r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ing</a:t>
            </a:r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 for Katie</a:t>
            </a:r>
            <a:endParaRPr lang="ru-RU" sz="4000" dirty="0">
              <a:solidFill>
                <a:srgbClr val="00B0F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334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364110" cy="3579812"/>
          </a:xfrm>
        </p:spPr>
      </p:pic>
      <p:sp>
        <p:nvSpPr>
          <p:cNvPr id="9" name="TextBox 8"/>
          <p:cNvSpPr txBox="1"/>
          <p:nvPr/>
        </p:nvSpPr>
        <p:spPr>
          <a:xfrm>
            <a:off x="323528" y="55892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They </a:t>
            </a:r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are</a:t>
            </a:r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 look</a:t>
            </a:r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ing</a:t>
            </a:r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 out of the window</a:t>
            </a:r>
            <a:endParaRPr lang="ru-RU" sz="4000" dirty="0">
              <a:solidFill>
                <a:srgbClr val="00B0F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7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364110" cy="3579812"/>
          </a:xfrm>
        </p:spPr>
      </p:pic>
      <p:sp>
        <p:nvSpPr>
          <p:cNvPr id="5" name="TextBox 4"/>
          <p:cNvSpPr txBox="1"/>
          <p:nvPr/>
        </p:nvSpPr>
        <p:spPr>
          <a:xfrm>
            <a:off x="1043608" y="537321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Look! I </a:t>
            </a:r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am</a:t>
            </a:r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 eat</a:t>
            </a:r>
            <a:r>
              <a:rPr lang="en-US" sz="4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ing</a:t>
            </a:r>
            <a:r>
              <a:rPr lang="en-US" sz="40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</a:rPr>
              <a:t>!</a:t>
            </a:r>
            <a:endParaRPr lang="ru-RU" sz="4000" dirty="0">
              <a:solidFill>
                <a:srgbClr val="00B0F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965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3115</TotalTime>
  <Words>145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THE SECRET     LIFE OF                          PeTs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Лифанов А.В.</dc:creator>
  <cp:lastModifiedBy>Лифанов А.В.</cp:lastModifiedBy>
  <cp:revision>18</cp:revision>
  <dcterms:created xsi:type="dcterms:W3CDTF">2020-11-04T08:58:11Z</dcterms:created>
  <dcterms:modified xsi:type="dcterms:W3CDTF">2020-11-06T15:27:56Z</dcterms:modified>
</cp:coreProperties>
</file>