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70" r:id="rId4"/>
    <p:sldId id="264" r:id="rId5"/>
    <p:sldId id="259" r:id="rId6"/>
    <p:sldId id="268" r:id="rId7"/>
    <p:sldId id="260" r:id="rId8"/>
    <p:sldId id="272" r:id="rId9"/>
    <p:sldId id="274" r:id="rId10"/>
    <p:sldId id="267" r:id="rId11"/>
    <p:sldId id="261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5%20%20class__108.mp3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анг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3" y="0"/>
            <a:ext cx="9111774" cy="6858000"/>
          </a:xfrm>
          <a:prstGeom prst="rect">
            <a:avLst/>
          </a:prstGeom>
        </p:spPr>
      </p:pic>
      <p:sp>
        <p:nvSpPr>
          <p:cNvPr id="6" name="Подзаголовок 5"/>
          <p:cNvSpPr>
            <a:spLocks noGrp="1"/>
          </p:cNvSpPr>
          <p:nvPr>
            <p:ph idx="1"/>
          </p:nvPr>
        </p:nvSpPr>
        <p:spPr>
          <a:xfrm>
            <a:off x="2071670" y="2857496"/>
            <a:ext cx="6615130" cy="3268667"/>
          </a:xfrm>
        </p:spPr>
        <p:txBody>
          <a:bodyPr/>
          <a:lstStyle/>
          <a:p>
            <a:pPr>
              <a:buNone/>
            </a:pPr>
            <a:r>
              <a:rPr lang="ru-RU" sz="4000" b="1" i="1" dirty="0" smtClean="0">
                <a:solidFill>
                  <a:srgbClr val="002060"/>
                </a:solidFill>
              </a:rPr>
              <a:t>Тема: «</a:t>
            </a:r>
            <a:r>
              <a:rPr lang="en-US" sz="4000" b="1" i="1" dirty="0" smtClean="0">
                <a:solidFill>
                  <a:srgbClr val="002060"/>
                </a:solidFill>
              </a:rPr>
              <a:t>Wh-questions in Past Simple Tense</a:t>
            </a:r>
            <a:r>
              <a:rPr lang="ru-RU" sz="4000" b="1" i="1" dirty="0" smtClean="0">
                <a:solidFill>
                  <a:srgbClr val="002060"/>
                </a:solidFill>
              </a:rPr>
              <a:t>»</a:t>
            </a:r>
            <a:endParaRPr lang="en-US" sz="4000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b="1" i="1" dirty="0"/>
          </a:p>
        </p:txBody>
      </p:sp>
      <p:pic>
        <p:nvPicPr>
          <p:cNvPr id="7" name="Рисунок 6" descr="questions-2245264_960_7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4357694"/>
            <a:ext cx="7858180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1000108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Wh- words 0r question words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857232"/>
          <a:ext cx="9144000" cy="671198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71934"/>
                <a:gridCol w="5072066"/>
              </a:tblGrid>
              <a:tr h="77352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What?</a:t>
                      </a:r>
                      <a:r>
                        <a:rPr lang="en-US" sz="2400" baseline="0" dirty="0" smtClean="0"/>
                        <a:t>  -   </a:t>
                      </a:r>
                      <a:r>
                        <a:rPr lang="ru-RU" sz="2400" baseline="0" dirty="0" smtClean="0"/>
                        <a:t>Что</a:t>
                      </a:r>
                      <a:r>
                        <a:rPr lang="en-US" sz="2400" baseline="0" dirty="0" smtClean="0"/>
                        <a:t>?</a:t>
                      </a:r>
                      <a:r>
                        <a:rPr lang="ru-RU" sz="2400" baseline="0" dirty="0" smtClean="0"/>
                        <a:t> Какой?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</a:t>
                      </a:r>
                      <a:r>
                        <a:rPr lang="en-US" sz="1800" dirty="0" smtClean="0"/>
                        <a:t>What </a:t>
                      </a:r>
                      <a:r>
                        <a:rPr lang="en-US" sz="1800" baseline="0" dirty="0" smtClean="0"/>
                        <a:t> happened to  Bonehead? But!        What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smtClean="0"/>
                        <a:t>did Vincent do on the beach?</a:t>
                      </a:r>
                    </a:p>
                  </a:txBody>
                  <a:tcPr/>
                </a:tc>
              </a:tr>
              <a:tr h="67683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When?</a:t>
                      </a:r>
                      <a:r>
                        <a:rPr lang="ru-RU" sz="2400" dirty="0" smtClean="0"/>
                        <a:t> -</a:t>
                      </a:r>
                      <a:r>
                        <a:rPr lang="ru-RU" sz="2400" baseline="0" dirty="0" smtClean="0"/>
                        <a:t>  Когда?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When</a:t>
                      </a:r>
                      <a:r>
                        <a:rPr lang="en-US" sz="1800" baseline="0" dirty="0" smtClean="0"/>
                        <a:t> did the Glows have the a day out at the seaside?</a:t>
                      </a:r>
                      <a:endParaRPr lang="ru-RU" sz="1800" dirty="0"/>
                    </a:p>
                  </a:txBody>
                  <a:tcPr/>
                </a:tc>
              </a:tr>
              <a:tr h="50573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Where?</a:t>
                      </a:r>
                      <a:r>
                        <a:rPr lang="ru-RU" sz="2400" dirty="0" smtClean="0"/>
                        <a:t> – Где?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Where</a:t>
                      </a:r>
                      <a:r>
                        <a:rPr lang="en-US" sz="1800" baseline="0" dirty="0" smtClean="0"/>
                        <a:t> did they go? Where did Rudolph hang out?</a:t>
                      </a:r>
                      <a:endParaRPr lang="ru-RU" sz="1800" dirty="0"/>
                    </a:p>
                  </a:txBody>
                  <a:tcPr/>
                </a:tc>
              </a:tr>
              <a:tr h="50573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Which?</a:t>
                      </a:r>
                      <a:r>
                        <a:rPr lang="ru-RU" sz="2400" dirty="0" smtClean="0"/>
                        <a:t> -</a:t>
                      </a:r>
                      <a:r>
                        <a:rPr lang="ru-RU" sz="2400" baseline="0" dirty="0" smtClean="0"/>
                        <a:t> Который?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ru-RU" sz="2400" baseline="0" dirty="0" smtClean="0"/>
                        <a:t>Какой?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Which sandcastle was the biggest?</a:t>
                      </a:r>
                      <a:endParaRPr lang="ru-RU" sz="1800" dirty="0"/>
                    </a:p>
                  </a:txBody>
                  <a:tcPr/>
                </a:tc>
              </a:tr>
              <a:tr h="67683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Who?</a:t>
                      </a:r>
                      <a:r>
                        <a:rPr lang="ru-RU" sz="2400" dirty="0" smtClean="0"/>
                        <a:t> – Кто?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Who rode a donkey?</a:t>
                      </a:r>
                      <a:r>
                        <a:rPr lang="en-US" sz="1800" baseline="0" dirty="0" smtClean="0"/>
                        <a:t> Who swam in the sea?</a:t>
                      </a:r>
                      <a:endParaRPr lang="en-US" sz="1800" dirty="0" smtClean="0"/>
                    </a:p>
                    <a:p>
                      <a:endParaRPr lang="ru-RU" sz="1800" dirty="0"/>
                    </a:p>
                  </a:txBody>
                  <a:tcPr/>
                </a:tc>
              </a:tr>
              <a:tr h="505732">
                <a:tc>
                  <a:txBody>
                    <a:bodyPr/>
                    <a:lstStyle/>
                    <a:p>
                      <a:r>
                        <a:rPr lang="en-US" sz="2400" smtClean="0"/>
                        <a:t>Whom?</a:t>
                      </a:r>
                      <a:r>
                        <a:rPr lang="ru-RU" sz="2400" dirty="0" smtClean="0"/>
                        <a:t>- Кого? Кому?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Whom did Helga speak to?</a:t>
                      </a:r>
                      <a:endParaRPr lang="ru-RU" sz="1800" dirty="0"/>
                    </a:p>
                  </a:txBody>
                  <a:tcPr/>
                </a:tc>
              </a:tr>
              <a:tr h="50573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Whose?</a:t>
                      </a:r>
                      <a:r>
                        <a:rPr lang="ru-RU" sz="2400" dirty="0" smtClean="0"/>
                        <a:t> – Чей?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Whose umbrella </a:t>
                      </a:r>
                      <a:r>
                        <a:rPr lang="en-US" sz="1800" baseline="0" dirty="0" smtClean="0"/>
                        <a:t>did Vera use?</a:t>
                      </a:r>
                      <a:endParaRPr lang="ru-RU" sz="1800" dirty="0"/>
                    </a:p>
                  </a:txBody>
                  <a:tcPr/>
                </a:tc>
              </a:tr>
              <a:tr h="50573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Why?</a:t>
                      </a:r>
                      <a:r>
                        <a:rPr lang="ru-RU" sz="2400" dirty="0" smtClean="0"/>
                        <a:t> – Почему?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Why did Cynthia wear a wetsuit?</a:t>
                      </a:r>
                      <a:endParaRPr lang="ru-RU" sz="1800" dirty="0"/>
                    </a:p>
                  </a:txBody>
                  <a:tcPr/>
                </a:tc>
              </a:tr>
              <a:tr h="50573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How?</a:t>
                      </a:r>
                      <a:r>
                        <a:rPr lang="ru-RU" sz="2400" dirty="0" smtClean="0"/>
                        <a:t> – Как?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How did Rudolph</a:t>
                      </a:r>
                      <a:r>
                        <a:rPr lang="en-US" sz="1800" baseline="0" dirty="0" smtClean="0"/>
                        <a:t> spend his time?</a:t>
                      </a:r>
                      <a:endParaRPr lang="ru-RU" sz="1800" dirty="0"/>
                    </a:p>
                  </a:txBody>
                  <a:tcPr/>
                </a:tc>
              </a:tr>
              <a:tr h="91031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How long?</a:t>
                      </a:r>
                      <a:r>
                        <a:rPr lang="ru-RU" sz="2400" dirty="0" smtClean="0"/>
                        <a:t> – Как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dirty="0" smtClean="0"/>
                        <a:t>долго? Сколько?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How long were  the Glows  on the beach?</a:t>
                      </a:r>
                      <a:endParaRPr lang="ru-RU" sz="1800" dirty="0"/>
                    </a:p>
                  </a:txBody>
                  <a:tcPr/>
                </a:tc>
              </a:tr>
              <a:tr h="50573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How many/much?</a:t>
                      </a:r>
                      <a:r>
                        <a:rPr lang="ru-RU" sz="2400" dirty="0" smtClean="0"/>
                        <a:t> -Сколько?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How many postcards did Mandy write?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анг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3" y="0"/>
            <a:ext cx="9111774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Make </a:t>
            </a:r>
            <a:r>
              <a:rPr lang="en-US" sz="2800" b="1" dirty="0" err="1" smtClean="0">
                <a:solidFill>
                  <a:srgbClr val="002060"/>
                </a:solidFill>
              </a:rPr>
              <a:t>wh</a:t>
            </a:r>
            <a:r>
              <a:rPr lang="en-US" sz="2800" b="1" dirty="0" smtClean="0">
                <a:solidFill>
                  <a:srgbClr val="002060"/>
                </a:solidFill>
              </a:rPr>
              <a:t>- questions to these sentences beginning with the question words in brackets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571604" y="1500174"/>
            <a:ext cx="7572396" cy="5357826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We moved to London in June. (When…?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Who …?)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We spent three weeks in London.(Where…? How long …  ?)</a:t>
            </a:r>
          </a:p>
          <a:p>
            <a:pPr lvl="0"/>
            <a:r>
              <a:rPr lang="en-US" sz="2800" dirty="0" smtClean="0">
                <a:solidFill>
                  <a:srgbClr val="002060"/>
                </a:solidFill>
              </a:rPr>
              <a:t>You were late again. (Why…?) </a:t>
            </a:r>
            <a:endParaRPr lang="ru-RU" sz="2800" dirty="0" smtClean="0">
              <a:solidFill>
                <a:srgbClr val="002060"/>
              </a:solidFill>
            </a:endParaRPr>
          </a:p>
          <a:p>
            <a:pPr lvl="0"/>
            <a:r>
              <a:rPr lang="en-US" sz="2800" dirty="0" smtClean="0">
                <a:solidFill>
                  <a:srgbClr val="002060"/>
                </a:solidFill>
              </a:rPr>
              <a:t>He did his homework yesterday.(When? What? Who?)</a:t>
            </a:r>
            <a:endParaRPr lang="ru-RU" sz="2800" dirty="0" smtClean="0">
              <a:solidFill>
                <a:srgbClr val="002060"/>
              </a:solidFill>
            </a:endParaRPr>
          </a:p>
          <a:p>
            <a:pPr lvl="0"/>
            <a:r>
              <a:rPr lang="en-US" sz="2800" dirty="0" smtClean="0">
                <a:solidFill>
                  <a:srgbClr val="002060"/>
                </a:solidFill>
              </a:rPr>
              <a:t>I read this book last summer. (Who? When? What?)</a:t>
            </a:r>
            <a:endParaRPr lang="ru-RU" sz="2800" dirty="0" smtClean="0">
              <a:solidFill>
                <a:srgbClr val="002060"/>
              </a:solidFill>
            </a:endParaRPr>
          </a:p>
          <a:p>
            <a:pPr lvl="0"/>
            <a:r>
              <a:rPr lang="en-US" sz="2800" dirty="0" smtClean="0">
                <a:solidFill>
                  <a:srgbClr val="002060"/>
                </a:solidFill>
              </a:rPr>
              <a:t>Mary's parents moved to London two years ago ( Whose? Who? Where?)</a:t>
            </a:r>
            <a:endParaRPr lang="ru-RU" sz="2800" dirty="0" smtClean="0">
              <a:solidFill>
                <a:srgbClr val="002060"/>
              </a:solidFill>
            </a:endParaRPr>
          </a:p>
          <a:p>
            <a:pPr lvl="0"/>
            <a:r>
              <a:rPr lang="en-US" sz="2800" dirty="0" smtClean="0">
                <a:solidFill>
                  <a:srgbClr val="002060"/>
                </a:solidFill>
              </a:rPr>
              <a:t>My brother give me a lot of interesting books about animals (How many? What? Who?)</a:t>
            </a:r>
            <a:endParaRPr lang="ru-RU" sz="2800" dirty="0" smtClean="0">
              <a:solidFill>
                <a:srgbClr val="002060"/>
              </a:solidFill>
            </a:endParaRPr>
          </a:p>
          <a:p>
            <a:pPr lvl="0"/>
            <a:r>
              <a:rPr lang="en-US" sz="2800" dirty="0" smtClean="0">
                <a:solidFill>
                  <a:srgbClr val="002060"/>
                </a:solidFill>
              </a:rPr>
              <a:t>Harry bought  his first car when he was nineteen(Who? What? When?)</a:t>
            </a:r>
            <a:endParaRPr lang="ru-RU" sz="2800" dirty="0" smtClean="0">
              <a:solidFill>
                <a:srgbClr val="002060"/>
              </a:solidFill>
            </a:endParaRPr>
          </a:p>
          <a:p>
            <a:pPr lvl="0"/>
            <a:r>
              <a:rPr lang="en-US" sz="2800" dirty="0" smtClean="0">
                <a:solidFill>
                  <a:srgbClr val="002060"/>
                </a:solidFill>
              </a:rPr>
              <a:t>He didn't like dogs because he was afraid of them (Why? What?)</a:t>
            </a:r>
            <a:endParaRPr lang="ru-RU" sz="2800" dirty="0" smtClean="0">
              <a:solidFill>
                <a:srgbClr val="002060"/>
              </a:solidFill>
            </a:endParaRPr>
          </a:p>
          <a:p>
            <a:pPr lvl="0"/>
            <a:r>
              <a:rPr lang="en-US" sz="2800" dirty="0" smtClean="0">
                <a:solidFill>
                  <a:srgbClr val="002060"/>
                </a:solidFill>
              </a:rPr>
              <a:t> Ann's garden was wonderful in summer .  (Whose? What</a:t>
            </a:r>
            <a:r>
              <a:rPr lang="ru-RU" sz="2800" dirty="0" smtClean="0">
                <a:solidFill>
                  <a:srgbClr val="002060"/>
                </a:solidFill>
              </a:rPr>
              <a:t>?</a:t>
            </a:r>
            <a:r>
              <a:rPr lang="en-US" sz="2800" dirty="0" smtClean="0">
                <a:solidFill>
                  <a:srgbClr val="002060"/>
                </a:solidFill>
              </a:rPr>
              <a:t>When?</a:t>
            </a:r>
            <a:r>
              <a:rPr lang="ru-RU" sz="2800" dirty="0" smtClean="0">
                <a:solidFill>
                  <a:srgbClr val="002060"/>
                </a:solidFill>
              </a:rPr>
              <a:t>)</a:t>
            </a:r>
          </a:p>
          <a:p>
            <a:pPr lvl="0"/>
            <a:r>
              <a:rPr lang="en-US" sz="2800" dirty="0" smtClean="0">
                <a:solidFill>
                  <a:srgbClr val="002060"/>
                </a:solidFill>
              </a:rPr>
              <a:t>Larry got up at half past ten on Saturday.  </a:t>
            </a:r>
            <a:r>
              <a:rPr lang="ru-RU" sz="2800" dirty="0" smtClean="0">
                <a:solidFill>
                  <a:srgbClr val="002060"/>
                </a:solidFill>
              </a:rPr>
              <a:t>(</a:t>
            </a:r>
            <a:r>
              <a:rPr lang="en-US" sz="2800" dirty="0" smtClean="0">
                <a:solidFill>
                  <a:srgbClr val="002060"/>
                </a:solidFill>
              </a:rPr>
              <a:t>What time</a:t>
            </a:r>
            <a:r>
              <a:rPr lang="ru-RU" sz="2800" dirty="0" smtClean="0">
                <a:solidFill>
                  <a:srgbClr val="002060"/>
                </a:solidFill>
              </a:rPr>
              <a:t> ? </a:t>
            </a:r>
            <a:r>
              <a:rPr lang="en-US" sz="2800" dirty="0" smtClean="0">
                <a:solidFill>
                  <a:srgbClr val="002060"/>
                </a:solidFill>
              </a:rPr>
              <a:t>Who</a:t>
            </a:r>
            <a:r>
              <a:rPr lang="ru-RU" sz="2800" dirty="0" smtClean="0">
                <a:solidFill>
                  <a:srgbClr val="002060"/>
                </a:solidFill>
              </a:rPr>
              <a:t>?)</a:t>
            </a:r>
          </a:p>
          <a:p>
            <a:pPr lvl="0"/>
            <a:r>
              <a:rPr lang="en-US" sz="2800" dirty="0" smtClean="0">
                <a:solidFill>
                  <a:srgbClr val="002060"/>
                </a:solidFill>
              </a:rPr>
              <a:t>We travelled to </a:t>
            </a:r>
            <a:r>
              <a:rPr lang="en-US" sz="2800" dirty="0" err="1" smtClean="0">
                <a:solidFill>
                  <a:srgbClr val="002060"/>
                </a:solidFill>
              </a:rPr>
              <a:t>Ahulgo</a:t>
            </a:r>
            <a:r>
              <a:rPr lang="en-US" sz="2800" dirty="0" smtClean="0">
                <a:solidFill>
                  <a:srgbClr val="002060"/>
                </a:solidFill>
              </a:rPr>
              <a:t> by bus (How?)</a:t>
            </a:r>
            <a:endParaRPr lang="ru-RU" sz="2800" dirty="0" smtClean="0">
              <a:solidFill>
                <a:srgbClr val="002060"/>
              </a:solidFill>
            </a:endParaRPr>
          </a:p>
          <a:p>
            <a:pPr lvl="0"/>
            <a:r>
              <a:rPr lang="en-US" sz="2800" dirty="0" smtClean="0">
                <a:solidFill>
                  <a:srgbClr val="002060"/>
                </a:solidFill>
              </a:rPr>
              <a:t>I have sandwich and cup of coffee for my breakfast (What? )</a:t>
            </a:r>
            <a:endParaRPr lang="ru-RU" sz="2800" dirty="0" smtClean="0">
              <a:solidFill>
                <a:srgbClr val="002060"/>
              </a:solidFill>
            </a:endParaRPr>
          </a:p>
          <a:p>
            <a:endParaRPr lang="ru-RU" sz="2800" dirty="0" smtClean="0">
              <a:solidFill>
                <a:srgbClr val="002060"/>
              </a:solidFill>
            </a:endParaRPr>
          </a:p>
          <a:p>
            <a:endParaRPr lang="en-US" sz="2800" dirty="0" smtClean="0">
              <a:solidFill>
                <a:srgbClr val="002060"/>
              </a:solidFill>
            </a:endParaRPr>
          </a:p>
          <a:p>
            <a:endParaRPr lang="en-US" sz="2800" dirty="0" smtClean="0">
              <a:solidFill>
                <a:srgbClr val="002060"/>
              </a:solidFill>
            </a:endParaRPr>
          </a:p>
          <a:p>
            <a:endParaRPr lang="en-US" sz="2800" dirty="0" smtClean="0">
              <a:solidFill>
                <a:srgbClr val="002060"/>
              </a:solidFill>
            </a:endParaRPr>
          </a:p>
          <a:p>
            <a:endParaRPr lang="en-US" sz="2800" dirty="0" smtClean="0">
              <a:solidFill>
                <a:srgbClr val="002060"/>
              </a:solidFill>
            </a:endParaRPr>
          </a:p>
          <a:p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анг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3" y="0"/>
            <a:ext cx="9111774" cy="6858000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598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        </a:t>
            </a:r>
          </a:p>
          <a:p>
            <a:pPr>
              <a:buNone/>
            </a:pPr>
            <a:r>
              <a:rPr lang="en-US" sz="9600" b="1" i="1" dirty="0" smtClean="0">
                <a:solidFill>
                  <a:srgbClr val="FF0000"/>
                </a:solidFill>
              </a:rPr>
              <a:t>      Goodbye!</a:t>
            </a:r>
            <a:endParaRPr lang="ru-RU" sz="9600" b="1" i="1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questions-1328351_960_7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3929066"/>
            <a:ext cx="5929354" cy="29289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 англ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1"/>
            <a:ext cx="6858016" cy="928669"/>
          </a:xfrm>
        </p:spPr>
        <p:txBody>
          <a:bodyPr>
            <a:normAutofit fontScale="90000"/>
          </a:bodyPr>
          <a:lstStyle/>
          <a:p>
            <a:r>
              <a:rPr lang="en-US" sz="6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Warming up</a:t>
            </a:r>
            <a:endParaRPr lang="ru-RU" sz="6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928670"/>
            <a:ext cx="7772400" cy="5929330"/>
          </a:xfrm>
        </p:spPr>
        <p:txBody>
          <a:bodyPr>
            <a:normAutofit lnSpcReduction="10000"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Речевая разминка</a:t>
            </a:r>
            <a:r>
              <a:rPr lang="en-US" sz="2800" i="1" dirty="0" smtClean="0">
                <a:solidFill>
                  <a:srgbClr val="002060"/>
                </a:solidFill>
              </a:rPr>
              <a:t>. </a:t>
            </a:r>
            <a:endParaRPr lang="ru-RU" sz="2800" i="1" dirty="0" smtClean="0">
              <a:solidFill>
                <a:srgbClr val="002060"/>
              </a:solidFill>
            </a:endParaRPr>
          </a:p>
          <a:p>
            <a:r>
              <a:rPr lang="en-US" sz="2400" i="1" dirty="0" smtClean="0">
                <a:solidFill>
                  <a:srgbClr val="002060"/>
                </a:solidFill>
              </a:rPr>
              <a:t>Let's remember the forms of irregular verbs. </a:t>
            </a:r>
            <a:endParaRPr lang="ru-RU" sz="2400" i="1" dirty="0" smtClean="0">
              <a:solidFill>
                <a:srgbClr val="002060"/>
              </a:solidFill>
            </a:endParaRPr>
          </a:p>
          <a:p>
            <a:r>
              <a:rPr lang="ru-RU" sz="2400" i="1" dirty="0" smtClean="0">
                <a:solidFill>
                  <a:srgbClr val="002060"/>
                </a:solidFill>
              </a:rPr>
              <a:t>Я кирпичик </a:t>
            </a:r>
            <a:r>
              <a:rPr lang="en-US" sz="2400" i="1" dirty="0" smtClean="0">
                <a:solidFill>
                  <a:srgbClr val="002060"/>
                </a:solidFill>
              </a:rPr>
              <a:t> throw- threw-thrown,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Он в окошко </a:t>
            </a:r>
            <a:r>
              <a:rPr lang="en-US" sz="2400" i="1" dirty="0" smtClean="0">
                <a:solidFill>
                  <a:srgbClr val="002060"/>
                </a:solidFill>
              </a:rPr>
              <a:t>fly-flew-flown,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Меня дядя </a:t>
            </a:r>
            <a:r>
              <a:rPr lang="en-US" sz="2400" i="1" dirty="0" smtClean="0">
                <a:solidFill>
                  <a:srgbClr val="002060"/>
                </a:solidFill>
              </a:rPr>
              <a:t>catch-caught-caught,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К папе с мамой </a:t>
            </a:r>
            <a:r>
              <a:rPr lang="en-US" sz="2400" i="1" dirty="0" smtClean="0">
                <a:solidFill>
                  <a:srgbClr val="002060"/>
                </a:solidFill>
              </a:rPr>
              <a:t>bring- brought-brought,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Я конечно </a:t>
            </a:r>
            <a:r>
              <a:rPr lang="en-US" sz="2400" i="1" dirty="0" smtClean="0">
                <a:solidFill>
                  <a:srgbClr val="002060"/>
                </a:solidFill>
              </a:rPr>
              <a:t>say-said-said,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Что разбил окно сосед</a:t>
            </a:r>
            <a:r>
              <a:rPr lang="en-US" sz="2400" i="1" dirty="0" smtClean="0">
                <a:solidFill>
                  <a:srgbClr val="002060"/>
                </a:solidFill>
              </a:rPr>
              <a:t>,</a:t>
            </a:r>
            <a:endParaRPr lang="ru-RU" sz="2400" i="1" dirty="0" smtClean="0">
              <a:solidFill>
                <a:srgbClr val="002060"/>
              </a:solidFill>
            </a:endParaRPr>
          </a:p>
          <a:p>
            <a:r>
              <a:rPr lang="ru-RU" sz="2400" i="1" dirty="0" smtClean="0">
                <a:solidFill>
                  <a:srgbClr val="002060"/>
                </a:solidFill>
              </a:rPr>
              <a:t>Он меня не </a:t>
            </a:r>
            <a:r>
              <a:rPr lang="en-US" sz="2400" i="1" dirty="0" smtClean="0">
                <a:solidFill>
                  <a:srgbClr val="002060"/>
                </a:solidFill>
              </a:rPr>
              <a:t>hear-heard-heard,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Как на казнь меня ведет</a:t>
            </a:r>
            <a:r>
              <a:rPr lang="en-US" sz="2400" i="1" dirty="0" smtClean="0">
                <a:solidFill>
                  <a:srgbClr val="002060"/>
                </a:solidFill>
              </a:rPr>
              <a:t>,</a:t>
            </a:r>
            <a:endParaRPr lang="ru-RU" sz="2400" i="1" dirty="0" smtClean="0">
              <a:solidFill>
                <a:srgbClr val="002060"/>
              </a:solidFill>
            </a:endParaRPr>
          </a:p>
          <a:p>
            <a:r>
              <a:rPr lang="ru-RU" sz="2400" i="1" dirty="0" smtClean="0">
                <a:solidFill>
                  <a:srgbClr val="002060"/>
                </a:solidFill>
              </a:rPr>
              <a:t>Я опасность </a:t>
            </a:r>
            <a:r>
              <a:rPr lang="en-US" sz="2400" i="1" dirty="0" smtClean="0">
                <a:solidFill>
                  <a:srgbClr val="002060"/>
                </a:solidFill>
              </a:rPr>
              <a:t>feel-felt-felt,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И готов был </a:t>
            </a:r>
            <a:r>
              <a:rPr lang="en-US" sz="2400" i="1" dirty="0" smtClean="0">
                <a:solidFill>
                  <a:srgbClr val="002060"/>
                </a:solidFill>
              </a:rPr>
              <a:t>kneel-knelt-knelt,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Ох и сильно мне попало,</a:t>
            </a:r>
          </a:p>
          <a:p>
            <a:r>
              <a:rPr lang="en-US" sz="2400" i="1" dirty="0" smtClean="0">
                <a:solidFill>
                  <a:srgbClr val="002060"/>
                </a:solidFill>
              </a:rPr>
              <a:t>Cost-cost-cost </a:t>
            </a:r>
            <a:r>
              <a:rPr lang="ru-RU" sz="2400" i="1" dirty="0" smtClean="0">
                <a:solidFill>
                  <a:srgbClr val="002060"/>
                </a:solidFill>
              </a:rPr>
              <a:t>стекло немало!!!</a:t>
            </a:r>
          </a:p>
        </p:txBody>
      </p:sp>
      <p:pic>
        <p:nvPicPr>
          <p:cNvPr id="8" name="Picture 2" descr="Картинки по запросу смешарики фо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48199"/>
            <a:ext cx="2066925" cy="2209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Содержимое 18" descr="IMG-20190217-WA009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28802"/>
            <a:ext cx="9143999" cy="4929198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The Forms of Past Simple tense</a:t>
            </a:r>
            <a:br>
              <a:rPr lang="en-US" b="1" i="1" dirty="0" smtClean="0">
                <a:solidFill>
                  <a:srgbClr val="FF0000"/>
                </a:solidFill>
              </a:rPr>
            </a:b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General questions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571604" y="3429017"/>
          <a:ext cx="1357322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</a:tblGrid>
              <a:tr h="1928827">
                <a:tc>
                  <a:txBody>
                    <a:bodyPr/>
                    <a:lstStyle/>
                    <a:p>
                      <a:r>
                        <a:rPr lang="en-US" dirty="0" smtClean="0"/>
                        <a:t>watched</a:t>
                      </a:r>
                    </a:p>
                    <a:p>
                      <a:r>
                        <a:rPr lang="en-US" dirty="0" smtClean="0"/>
                        <a:t>wanted</a:t>
                      </a:r>
                    </a:p>
                    <a:p>
                      <a:r>
                        <a:rPr lang="en-US" dirty="0" smtClean="0"/>
                        <a:t>listened</a:t>
                      </a:r>
                    </a:p>
                    <a:p>
                      <a:r>
                        <a:rPr lang="en-US" dirty="0" smtClean="0"/>
                        <a:t>asked</a:t>
                      </a:r>
                    </a:p>
                    <a:p>
                      <a:r>
                        <a:rPr lang="en-US" dirty="0" smtClean="0"/>
                        <a:t> </a:t>
                      </a:r>
                      <a:r>
                        <a:rPr lang="ru-RU" dirty="0" smtClean="0"/>
                        <a:t> </a:t>
                      </a:r>
                      <a:r>
                        <a:rPr lang="en-US" dirty="0" smtClean="0"/>
                        <a:t>went</a:t>
                      </a:r>
                    </a:p>
                    <a:p>
                      <a:r>
                        <a:rPr lang="en-US" dirty="0" smtClean="0"/>
                        <a:t>  saw</a:t>
                      </a:r>
                    </a:p>
                    <a:p>
                      <a:r>
                        <a:rPr lang="en-US" dirty="0" smtClean="0"/>
                        <a:t>  wrote</a:t>
                      </a:r>
                    </a:p>
                    <a:p>
                      <a:r>
                        <a:rPr lang="en-US" dirty="0" smtClean="0"/>
                        <a:t>  drank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4857752" y="3500438"/>
          <a:ext cx="1214446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6"/>
              </a:tblGrid>
              <a:tr h="1928827">
                <a:tc>
                  <a:txBody>
                    <a:bodyPr/>
                    <a:lstStyle/>
                    <a:p>
                      <a:r>
                        <a:rPr lang="en-US" dirty="0" smtClean="0"/>
                        <a:t>watch</a:t>
                      </a:r>
                    </a:p>
                    <a:p>
                      <a:r>
                        <a:rPr lang="en-US" dirty="0" smtClean="0"/>
                        <a:t>want</a:t>
                      </a:r>
                    </a:p>
                    <a:p>
                      <a:r>
                        <a:rPr lang="en-US" dirty="0" smtClean="0"/>
                        <a:t>listen</a:t>
                      </a:r>
                    </a:p>
                    <a:p>
                      <a:r>
                        <a:rPr lang="en-US" dirty="0" smtClean="0"/>
                        <a:t>ask</a:t>
                      </a:r>
                    </a:p>
                    <a:p>
                      <a:r>
                        <a:rPr lang="en-US" dirty="0" smtClean="0"/>
                        <a:t> </a:t>
                      </a:r>
                      <a:r>
                        <a:rPr lang="ru-RU" dirty="0" smtClean="0"/>
                        <a:t> </a:t>
                      </a:r>
                      <a:r>
                        <a:rPr lang="en-US" dirty="0" smtClean="0"/>
                        <a:t>go</a:t>
                      </a:r>
                    </a:p>
                    <a:p>
                      <a:r>
                        <a:rPr lang="en-US" dirty="0" smtClean="0"/>
                        <a:t>  see</a:t>
                      </a:r>
                    </a:p>
                    <a:p>
                      <a:r>
                        <a:rPr lang="en-US" dirty="0" smtClean="0"/>
                        <a:t>  write</a:t>
                      </a:r>
                    </a:p>
                    <a:p>
                      <a:r>
                        <a:rPr lang="en-US" dirty="0" smtClean="0"/>
                        <a:t>  drink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7500958" y="3500438"/>
          <a:ext cx="1428760" cy="2428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</a:tblGrid>
              <a:tr h="2428892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         watch</a:t>
                      </a:r>
                    </a:p>
                    <a:p>
                      <a:pPr algn="r"/>
                      <a:r>
                        <a:rPr lang="en-US" dirty="0" smtClean="0"/>
                        <a:t>             want</a:t>
                      </a:r>
                    </a:p>
                    <a:p>
                      <a:pPr algn="r"/>
                      <a:r>
                        <a:rPr lang="en-US" dirty="0" smtClean="0"/>
                        <a:t>           listen</a:t>
                      </a:r>
                    </a:p>
                    <a:p>
                      <a:pPr algn="r"/>
                      <a:r>
                        <a:rPr lang="en-US" dirty="0" smtClean="0"/>
                        <a:t>didn’t    ask        </a:t>
                      </a:r>
                      <a:r>
                        <a:rPr lang="en-US" baseline="0" dirty="0" smtClean="0"/>
                        <a:t>       </a:t>
                      </a:r>
                      <a:r>
                        <a:rPr lang="en-US" dirty="0" smtClean="0"/>
                        <a:t>              go</a:t>
                      </a:r>
                      <a:r>
                        <a:rPr lang="en-US" baseline="0" dirty="0" smtClean="0"/>
                        <a:t>                             </a:t>
                      </a:r>
                      <a:r>
                        <a:rPr lang="en-US" dirty="0" smtClean="0"/>
                        <a:t>      see</a:t>
                      </a:r>
                    </a:p>
                    <a:p>
                      <a:pPr algn="r"/>
                      <a:r>
                        <a:rPr lang="en-US" dirty="0" smtClean="0"/>
                        <a:t>            write</a:t>
                      </a:r>
                    </a:p>
                    <a:p>
                      <a:pPr algn="r"/>
                      <a:r>
                        <a:rPr lang="en-US" dirty="0" smtClean="0"/>
                        <a:t>           drink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анг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6" y="0"/>
            <a:ext cx="9111774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214422"/>
            <a:ext cx="9144000" cy="5643578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Wh- questions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or</a:t>
            </a: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 Special questions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  </a:t>
            </a:r>
            <a:r>
              <a:rPr lang="en-US" dirty="0" smtClean="0"/>
              <a:t>	</a:t>
            </a:r>
            <a:r>
              <a:rPr lang="ru-RU" sz="3600" dirty="0" smtClean="0">
                <a:solidFill>
                  <a:srgbClr val="002060"/>
                </a:solidFill>
              </a:rPr>
              <a:t>это вопросы которые задаются к </a:t>
            </a:r>
            <a:r>
              <a:rPr lang="en-US" sz="3600" dirty="0" smtClean="0">
                <a:solidFill>
                  <a:srgbClr val="002060"/>
                </a:solidFill>
              </a:rPr>
              <a:t>	</a:t>
            </a:r>
            <a:r>
              <a:rPr lang="ru-RU" sz="3600" dirty="0" smtClean="0">
                <a:solidFill>
                  <a:srgbClr val="002060"/>
                </a:solidFill>
              </a:rPr>
              <a:t>отдельным членам предложения: </a:t>
            </a:r>
            <a:r>
              <a:rPr lang="en-US" sz="3600" dirty="0" smtClean="0">
                <a:solidFill>
                  <a:srgbClr val="002060"/>
                </a:solidFill>
              </a:rPr>
              <a:t>	</a:t>
            </a:r>
            <a:r>
              <a:rPr lang="ru-RU" sz="3600" dirty="0" smtClean="0">
                <a:solidFill>
                  <a:srgbClr val="002060"/>
                </a:solidFill>
              </a:rPr>
              <a:t>подлежащему, сказуемому, дополнению, </a:t>
            </a:r>
            <a:r>
              <a:rPr lang="en-US" sz="3600" dirty="0" smtClean="0">
                <a:solidFill>
                  <a:srgbClr val="002060"/>
                </a:solidFill>
              </a:rPr>
              <a:t>	</a:t>
            </a:r>
            <a:r>
              <a:rPr lang="ru-RU" sz="3600" dirty="0" smtClean="0">
                <a:solidFill>
                  <a:srgbClr val="002060"/>
                </a:solidFill>
              </a:rPr>
              <a:t>определению, </a:t>
            </a:r>
            <a:r>
              <a:rPr lang="en-US" sz="3600" dirty="0" smtClean="0">
                <a:solidFill>
                  <a:srgbClr val="002060"/>
                </a:solidFill>
              </a:rPr>
              <a:t>	</a:t>
            </a:r>
            <a:r>
              <a:rPr lang="ru-RU" sz="3600" dirty="0" smtClean="0">
                <a:solidFill>
                  <a:srgbClr val="002060"/>
                </a:solidFill>
              </a:rPr>
              <a:t>обстоятельству</a:t>
            </a:r>
            <a:r>
              <a:rPr lang="ru-RU" sz="3600" dirty="0" smtClean="0"/>
              <a:t>. </a:t>
            </a:r>
            <a:r>
              <a:rPr lang="en-US" sz="3600" dirty="0" smtClean="0"/>
              <a:t>  	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Специальный вопрос (кроме вопроса к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подлежащему)начинается с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  	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вопросительного слова (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when, what, 	where, which, who, why, whose, whom, 	how, how long, how many/much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), за которым следует вспомогательный или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модальный глагол, подлежащее и смысловой глагол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 .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wh-questions-past-simple.pn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Скругленный прямоугольник 2"/>
          <p:cNvSpPr/>
          <p:nvPr/>
        </p:nvSpPr>
        <p:spPr>
          <a:xfrm>
            <a:off x="714348" y="4786322"/>
            <a:ext cx="1928826" cy="5715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How many</a:t>
            </a:r>
            <a:endParaRPr lang="ru-RU" sz="24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5786" y="5500702"/>
            <a:ext cx="1714512" cy="5715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Whose</a:t>
            </a:r>
            <a:endParaRPr lang="ru-RU" sz="2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57224" y="6229328"/>
            <a:ext cx="1643074" cy="62867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Which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00100" y="1857364"/>
            <a:ext cx="1428760" cy="62864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How</a:t>
            </a:r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00100" y="1071546"/>
            <a:ext cx="1428760" cy="5715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Whom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анг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3" y="0"/>
            <a:ext cx="9111774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the_past_simple_tense4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анг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3" y="0"/>
            <a:ext cx="9111774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2060"/>
                </a:solidFill>
              </a:rPr>
              <a:t>Subject questions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148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</a:t>
            </a:r>
            <a:r>
              <a:rPr lang="ru-RU" sz="2800" dirty="0" smtClean="0">
                <a:solidFill>
                  <a:srgbClr val="002060"/>
                </a:solidFill>
              </a:rPr>
              <a:t>Вопрос к подлежащему не требует                	изменения прямого порядка слов.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             Подлежащее заменяется     	вопросительным словом, которое 	выполняет в вопросе роль 	подлежащего. Вопросы к 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подлежащему начинаются с 	вопросительных местоимений :</a:t>
            </a:r>
            <a:endParaRPr lang="en-US" sz="2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/>
              <a:t>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1538" y="4786322"/>
          <a:ext cx="7858180" cy="1645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78144"/>
                <a:gridCol w="5080036"/>
              </a:tblGrid>
              <a:tr h="53578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Who – </a:t>
                      </a:r>
                      <a:r>
                        <a:rPr lang="ru-RU" sz="2400" dirty="0" smtClean="0"/>
                        <a:t>кто?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Who</a:t>
                      </a:r>
                      <a:r>
                        <a:rPr lang="en-US" sz="2400" baseline="0" dirty="0" smtClean="0"/>
                        <a:t> said him about it?</a:t>
                      </a:r>
                    </a:p>
                    <a:p>
                      <a:r>
                        <a:rPr lang="en-US" sz="2400" baseline="0" dirty="0" smtClean="0"/>
                        <a:t>Who woke up early yesterday?</a:t>
                      </a:r>
                    </a:p>
                  </a:txBody>
                  <a:tcPr/>
                </a:tc>
              </a:tr>
              <a:tr h="53578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What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- что?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What  was 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in his hands?</a:t>
                      </a:r>
                    </a:p>
                    <a:p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What happened to you yesterday?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Look at this picture then answer the questions 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Скан unit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142984"/>
            <a:ext cx="9144000" cy="5715016"/>
          </a:xfrm>
        </p:spPr>
      </p:pic>
      <p:pic>
        <p:nvPicPr>
          <p:cNvPr id="10" name="5  class__108.mp3">
            <a:hlinkClick r:id="" action="ppaction://media"/>
          </p:cNvPr>
          <p:cNvPicPr>
            <a:picLocks noGrp="1" noRot="1" noChangeAspect="1"/>
          </p:cNvPicPr>
          <p:nvPr>
            <p:ph sz="quarter" idx="4294967295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71472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6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 англ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643042" y="214291"/>
            <a:ext cx="6815158" cy="1357321"/>
          </a:xfrm>
        </p:spPr>
        <p:txBody>
          <a:bodyPr/>
          <a:lstStyle/>
          <a:p>
            <a:r>
              <a:rPr lang="ru-RU" dirty="0" smtClean="0">
                <a:solidFill>
                  <a:srgbClr val="0033CC"/>
                </a:solidFill>
              </a:rPr>
              <a:t>Текст к аудиозаписи</a:t>
            </a: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000232" y="1428736"/>
            <a:ext cx="6286544" cy="507209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Last summer the Glows had a day out at the seaside. Martha swam in the sea and Sam and Pam built a huge sandcastle. Vera read in the shade and Mandy wrote a lot of postcards. Rudolph hung out in the café and Helga spoke to two fishermen . Gordon rode a donkey and Vincent ran along the beach. Cynthia wore a wetsuit and Bernard threw balls for Bonehead.</a:t>
            </a:r>
            <a:endParaRPr lang="ru-RU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624</Words>
  <Application>Microsoft Office PowerPoint</Application>
  <PresentationFormat>Экран (4:3)</PresentationFormat>
  <Paragraphs>101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Warming up</vt:lpstr>
      <vt:lpstr>The Forms of Past Simple tense General questions.</vt:lpstr>
      <vt:lpstr>Wh- questions or  Special questions     это вопросы которые задаются к  отдельным членам предложения:  подлежащему, сказуемому, дополнению,  определению,  обстоятельству.    Специальный вопрос (кроме вопроса к  подлежащему)начинается с    вопросительного слова (when, what,  where, which, who, why, whose, whom,  how, how long, how many/much ), за которым следует вспомогательный или  модальный глагол, подлежащее и смысловой глагол .  </vt:lpstr>
      <vt:lpstr>Презентация PowerPoint</vt:lpstr>
      <vt:lpstr>Презентация PowerPoint</vt:lpstr>
      <vt:lpstr>Subject questions</vt:lpstr>
      <vt:lpstr>Look at this picture then answer the questions </vt:lpstr>
      <vt:lpstr>Текст к аудиозаписи</vt:lpstr>
      <vt:lpstr>Wh- words 0r question words</vt:lpstr>
      <vt:lpstr>Make wh- questions to these sentences beginning with the question words in brackets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Урок английского языка в 6 классе</dc:title>
  <dc:creator>Зарема</dc:creator>
  <cp:lastModifiedBy>User</cp:lastModifiedBy>
  <cp:revision>28</cp:revision>
  <dcterms:created xsi:type="dcterms:W3CDTF">2019-02-17T12:18:03Z</dcterms:created>
  <dcterms:modified xsi:type="dcterms:W3CDTF">2020-04-13T17:19:34Z</dcterms:modified>
</cp:coreProperties>
</file>