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0" r:id="rId3"/>
    <p:sldId id="267" r:id="rId4"/>
    <p:sldId id="265" r:id="rId5"/>
    <p:sldId id="276" r:id="rId6"/>
    <p:sldId id="271" r:id="rId7"/>
    <p:sldId id="272" r:id="rId8"/>
    <p:sldId id="273" r:id="rId9"/>
    <p:sldId id="274" r:id="rId10"/>
    <p:sldId id="278" r:id="rId11"/>
    <p:sldId id="279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56" r:id="rId27"/>
    <p:sldId id="295" r:id="rId28"/>
    <p:sldId id="257" r:id="rId29"/>
    <p:sldId id="296" r:id="rId30"/>
    <p:sldId id="297" r:id="rId31"/>
    <p:sldId id="298" r:id="rId32"/>
    <p:sldId id="299" r:id="rId33"/>
    <p:sldId id="302" r:id="rId34"/>
    <p:sldId id="303" r:id="rId35"/>
    <p:sldId id="304" r:id="rId36"/>
    <p:sldId id="307" r:id="rId37"/>
    <p:sldId id="308" r:id="rId38"/>
    <p:sldId id="305" r:id="rId39"/>
    <p:sldId id="301" r:id="rId40"/>
    <p:sldId id="262" r:id="rId41"/>
    <p:sldId id="309" r:id="rId42"/>
    <p:sldId id="263" r:id="rId43"/>
    <p:sldId id="310" r:id="rId44"/>
  </p:sldIdLst>
  <p:sldSz cx="1080135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13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39" autoAdjust="0"/>
    <p:restoredTop sz="94660"/>
  </p:normalViewPr>
  <p:slideViewPr>
    <p:cSldViewPr>
      <p:cViewPr varScale="1">
        <p:scale>
          <a:sx n="88" d="100"/>
          <a:sy n="88" d="100"/>
        </p:scale>
        <p:origin x="-732" y="-108"/>
      </p:cViewPr>
      <p:guideLst>
        <p:guide orient="horz" pos="2160"/>
        <p:guide pos="34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0101" y="2130426"/>
            <a:ext cx="9181148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20203" y="3886200"/>
            <a:ext cx="7560945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00A5-A2D1-4BA3-9754-097CDC43543E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50B31-26E1-480E-B26B-4A858E4A8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107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00A5-A2D1-4BA3-9754-097CDC43543E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50B31-26E1-480E-B26B-4A858E4A8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668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830979" y="274639"/>
            <a:ext cx="2430304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40067" y="274639"/>
            <a:ext cx="7110889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00A5-A2D1-4BA3-9754-097CDC43543E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50B31-26E1-480E-B26B-4A858E4A8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353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00A5-A2D1-4BA3-9754-097CDC43543E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50B31-26E1-480E-B26B-4A858E4A8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88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232" y="4406901"/>
            <a:ext cx="918114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53232" y="2906713"/>
            <a:ext cx="918114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00A5-A2D1-4BA3-9754-097CDC43543E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50B31-26E1-480E-B26B-4A858E4A8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18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40068" y="1600201"/>
            <a:ext cx="477059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90686" y="1600201"/>
            <a:ext cx="477059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00A5-A2D1-4BA3-9754-097CDC43543E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50B31-26E1-480E-B26B-4A858E4A8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363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0068" y="1535113"/>
            <a:ext cx="477247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0068" y="2174875"/>
            <a:ext cx="477247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86936" y="1535113"/>
            <a:ext cx="477434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86936" y="2174875"/>
            <a:ext cx="477434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00A5-A2D1-4BA3-9754-097CDC43543E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50B31-26E1-480E-B26B-4A858E4A8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573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00A5-A2D1-4BA3-9754-097CDC43543E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50B31-26E1-480E-B26B-4A858E4A8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124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00A5-A2D1-4BA3-9754-097CDC43543E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50B31-26E1-480E-B26B-4A858E4A8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771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068" y="273050"/>
            <a:ext cx="355357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23028" y="273051"/>
            <a:ext cx="603825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0068" y="1435101"/>
            <a:ext cx="355357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00A5-A2D1-4BA3-9754-097CDC43543E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50B31-26E1-480E-B26B-4A858E4A8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219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7140" y="4800600"/>
            <a:ext cx="648081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117140" y="612775"/>
            <a:ext cx="648081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17140" y="5367338"/>
            <a:ext cx="648081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00A5-A2D1-4BA3-9754-097CDC43543E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50B31-26E1-480E-B26B-4A858E4A8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666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068" y="274638"/>
            <a:ext cx="972121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0068" y="1600201"/>
            <a:ext cx="972121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40068" y="6356351"/>
            <a:ext cx="25203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800A5-A2D1-4BA3-9754-097CDC43543E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90461" y="6356351"/>
            <a:ext cx="34204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740968" y="6356351"/>
            <a:ext cx="25203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50B31-26E1-480E-B26B-4A858E4A8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69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26.jpe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26.jpe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4.jpeg"/><Relationship Id="rId7" Type="http://schemas.microsoft.com/office/2007/relationships/hdphoto" Target="../media/hdphoto5.wdp"/><Relationship Id="rId12" Type="http://schemas.openxmlformats.org/officeDocument/2006/relationships/image" Target="../media/image41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microsoft.com/office/2007/relationships/hdphoto" Target="../media/hdphoto4.wdp"/><Relationship Id="rId10" Type="http://schemas.openxmlformats.org/officeDocument/2006/relationships/image" Target="../media/image39.jpeg"/><Relationship Id="rId4" Type="http://schemas.openxmlformats.org/officeDocument/2006/relationships/image" Target="../media/image35.png"/><Relationship Id="rId9" Type="http://schemas.openxmlformats.org/officeDocument/2006/relationships/image" Target="../media/image3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imkl.in/fanart/78/7812080eef9b854b9_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0" b="52870" l="13828" r="69766">
                        <a14:foregroundMark x1="40547" y1="11481" x2="42474" y2="13565"/>
                        <a14:foregroundMark x1="43438" y1="11481" x2="40677" y2="13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5"/>
          <a:stretch/>
        </p:blipFill>
        <p:spPr bwMode="auto">
          <a:xfrm>
            <a:off x="0" y="0"/>
            <a:ext cx="10801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02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432514"/>
            <a:ext cx="107292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air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688" y="1268760"/>
            <a:ext cx="538162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645378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432514"/>
            <a:ext cx="107292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scared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pic>
        <p:nvPicPr>
          <p:cNvPr id="13314" name="Picture 2" descr="https://www.clipartmax.com/png/full/76-760364_big-image-scared-clipar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65" y="0"/>
            <a:ext cx="3924135" cy="43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7483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im0-tub-ru.yandex.net/i?id=3417d2da325608df5f1e3b263ac0d95a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1" y="0"/>
            <a:ext cx="109452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321004"/>
            <a:ext cx="108013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What’s </a:t>
            </a:r>
            <a:br>
              <a:rPr lang="en-US" sz="6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en-US" sz="6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missing?</a:t>
            </a:r>
            <a:endParaRPr lang="ru-RU" sz="7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1509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19140" y="5750004"/>
            <a:ext cx="3456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scared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72408" y="5705380"/>
            <a:ext cx="3456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juggle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76939" y="2264069"/>
            <a:ext cx="31684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man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1525" y="2204864"/>
            <a:ext cx="3456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seesaw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750004"/>
            <a:ext cx="30244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air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836" y="2204864"/>
            <a:ext cx="3456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circus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pic>
        <p:nvPicPr>
          <p:cNvPr id="8" name="Picture 2" descr="https://www.clipartmax.com/png/full/76-760364_big-image-scared-clipar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346" y="4158162"/>
            <a:ext cx="1422046" cy="159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22" y="4436978"/>
            <a:ext cx="2074565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https://storage.needpix.com/rsynced_images/man-1456923_128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354" y="607885"/>
            <a:ext cx="975596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webstockreview.net/images/cinema-clipart-performance-1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81" y="247845"/>
            <a:ext cx="2518115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ages.clipartpanda.com/stunt-clipart-circus-clipart-of-a-cartoon-elephant-jumping-on-a-see-saw-to-make-a-thin-stunt-man-fly-by-ron-leishman-1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63" y="376788"/>
            <a:ext cx="1793055" cy="182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img.clipartlook.com/vector-clip-art-illustration-juggler-clipart-518_8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697" y="3841931"/>
            <a:ext cx="1163057" cy="179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8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19140" y="5750004"/>
            <a:ext cx="3456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scared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72408" y="5705380"/>
            <a:ext cx="3456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juggle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76939" y="2264069"/>
            <a:ext cx="31684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man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1525" y="2204864"/>
            <a:ext cx="3456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seesaw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750004"/>
            <a:ext cx="30244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air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836" y="2204864"/>
            <a:ext cx="3456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circus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pic>
        <p:nvPicPr>
          <p:cNvPr id="8" name="Picture 2" descr="https://www.clipartmax.com/png/full/76-760364_big-image-scared-clipar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346" y="4158162"/>
            <a:ext cx="1422046" cy="159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22" y="4436978"/>
            <a:ext cx="2074565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s://webstockreview.net/images/cinema-clipart-performance-1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81" y="247845"/>
            <a:ext cx="2518115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ages.clipartpanda.com/stunt-clipart-circus-clipart-of-a-cartoon-elephant-jumping-on-a-see-saw-to-make-a-thin-stunt-man-fly-by-ron-leishman-1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63" y="376788"/>
            <a:ext cx="1793055" cy="182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img.clipartlook.com/vector-clip-art-illustration-juggler-clipart-518_8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697" y="3841931"/>
            <a:ext cx="1163057" cy="179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09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19140" y="5750004"/>
            <a:ext cx="3456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scared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72408" y="5705380"/>
            <a:ext cx="3456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juggle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76939" y="2264069"/>
            <a:ext cx="31684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man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1525" y="2204864"/>
            <a:ext cx="3456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seesaw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750004"/>
            <a:ext cx="30244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air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836" y="2204864"/>
            <a:ext cx="3456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circus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pic>
        <p:nvPicPr>
          <p:cNvPr id="8" name="Picture 2" descr="https://www.clipartmax.com/png/full/76-760364_big-image-scared-clipar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346" y="4158162"/>
            <a:ext cx="1422046" cy="159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webstockreview.net/images/cinema-clipart-performance-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81" y="247845"/>
            <a:ext cx="2518115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ages.clipartpanda.com/stunt-clipart-circus-clipart-of-a-cartoon-elephant-jumping-on-a-see-saw-to-make-a-thin-stunt-man-fly-by-ron-leishman-1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63" y="376788"/>
            <a:ext cx="1793055" cy="182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img.clipartlook.com/vector-clip-art-illustration-juggler-clipart-518_8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697" y="3841931"/>
            <a:ext cx="1163057" cy="179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60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19140" y="5750004"/>
            <a:ext cx="3456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scared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72408" y="5705380"/>
            <a:ext cx="3456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juggle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76939" y="2264069"/>
            <a:ext cx="31684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man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1525" y="2204864"/>
            <a:ext cx="3456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seesaw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750004"/>
            <a:ext cx="30244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air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836" y="2204864"/>
            <a:ext cx="3456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circus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pic>
        <p:nvPicPr>
          <p:cNvPr id="8" name="Picture 2" descr="https://www.clipartmax.com/png/full/76-760364_big-image-scared-clipar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346" y="4158162"/>
            <a:ext cx="1422046" cy="159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ages.clipartpanda.com/stunt-clipart-circus-clipart-of-a-cartoon-elephant-jumping-on-a-see-saw-to-make-a-thin-stunt-man-fly-by-ron-leishman-1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63" y="376788"/>
            <a:ext cx="1793055" cy="182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img.clipartlook.com/vector-clip-art-illustration-juggler-clipart-518_8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697" y="3841931"/>
            <a:ext cx="1163057" cy="179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60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19140" y="5750004"/>
            <a:ext cx="3456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scared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72408" y="5705380"/>
            <a:ext cx="3456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juggle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76939" y="2264069"/>
            <a:ext cx="31684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man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1525" y="2204864"/>
            <a:ext cx="3456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seesaw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750004"/>
            <a:ext cx="30244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air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836" y="2204864"/>
            <a:ext cx="3456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circus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pic>
        <p:nvPicPr>
          <p:cNvPr id="8" name="Picture 2" descr="https://www.clipartmax.com/png/full/76-760364_big-image-scared-clipar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346" y="4158162"/>
            <a:ext cx="1422046" cy="159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ages.clipartpanda.com/stunt-clipart-circus-clipart-of-a-cartoon-elephant-jumping-on-a-see-saw-to-make-a-thin-stunt-man-fly-by-ron-leishman-1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63" y="376788"/>
            <a:ext cx="1793055" cy="182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8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19140" y="5750004"/>
            <a:ext cx="3456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scared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72408" y="5705380"/>
            <a:ext cx="3456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juggle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76939" y="2264069"/>
            <a:ext cx="31684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man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1525" y="2204864"/>
            <a:ext cx="3456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seesaw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750004"/>
            <a:ext cx="30244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air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836" y="2204864"/>
            <a:ext cx="3456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circus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pic>
        <p:nvPicPr>
          <p:cNvPr id="8" name="Picture 2" descr="https://www.clipartmax.com/png/full/76-760364_big-image-scared-clipar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346" y="4158162"/>
            <a:ext cx="1422046" cy="159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68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19140" y="5750004"/>
            <a:ext cx="3456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scared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72408" y="5705380"/>
            <a:ext cx="3456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juggle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76939" y="2264069"/>
            <a:ext cx="31684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man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1525" y="2204864"/>
            <a:ext cx="3456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seesaw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750004"/>
            <a:ext cx="30244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air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836" y="2204864"/>
            <a:ext cx="3456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circus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5361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imkl.in/fanart/78/7812080eef9b854b9_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0" b="52870" l="13828" r="69766">
                        <a14:foregroundMark x1="40547" y1="11481" x2="42474" y2="13565"/>
                        <a14:foregroundMark x1="43438" y1="11481" x2="40677" y2="13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5"/>
          <a:stretch/>
        </p:blipFill>
        <p:spPr bwMode="auto">
          <a:xfrm>
            <a:off x="0" y="0"/>
            <a:ext cx="10801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clipartbest.com/cliparts/niX/pzx/niXpzx7G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14801" r="5777" b="17554"/>
          <a:stretch/>
        </p:blipFill>
        <p:spPr bwMode="auto">
          <a:xfrm>
            <a:off x="4608587" y="3418872"/>
            <a:ext cx="6048672" cy="331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32723" y="3846527"/>
            <a:ext cx="39964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Where is the elephant?</a:t>
            </a:r>
          </a:p>
          <a:p>
            <a:r>
              <a:rPr lang="en-US" sz="2800" b="1" dirty="0" smtClean="0">
                <a:solidFill>
                  <a:srgbClr val="F51349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1</a:t>
            </a:r>
            <a:r>
              <a:rPr lang="en-US" sz="2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– zoo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2</a:t>
            </a:r>
            <a:r>
              <a:rPr lang="en-US" sz="2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– park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3</a:t>
            </a:r>
            <a:r>
              <a:rPr lang="en-US" sz="2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– circus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4</a:t>
            </a:r>
            <a:r>
              <a:rPr lang="en-US" sz="2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2800" b="1" dirty="0">
                <a:latin typeface="David" panose="020E0502060401010101" pitchFamily="34" charset="-79"/>
                <a:cs typeface="David" panose="020E0502060401010101" pitchFamily="34" charset="-79"/>
              </a:rPr>
              <a:t>–</a:t>
            </a:r>
            <a:r>
              <a:rPr lang="en-US" sz="2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jungle</a:t>
            </a:r>
            <a:endParaRPr lang="ru-RU" sz="2800" b="1" dirty="0">
              <a:cs typeface="David" panose="020E0502060401010101" pitchFamily="34" charset="-79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8980708"/>
              </p:ext>
            </p:extLst>
          </p:nvPr>
        </p:nvGraphicFramePr>
        <p:xfrm>
          <a:off x="216099" y="6047130"/>
          <a:ext cx="2221961" cy="648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Объект упаковщика для оболочки" showAsIcon="1" r:id="rId6" imgW="2870280" imgH="686880" progId="Package">
                  <p:embed/>
                </p:oleObj>
              </mc:Choice>
              <mc:Fallback>
                <p:oleObj name="Объект упаковщика для оболочки" showAsIcon="1" r:id="rId6" imgW="2870280" imgH="6868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6099" y="6047130"/>
                        <a:ext cx="2221961" cy="6480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79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19140" y="5750004"/>
            <a:ext cx="3456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scared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72408" y="5705380"/>
            <a:ext cx="3456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juggle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76939" y="2264069"/>
            <a:ext cx="31684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man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1525" y="2204864"/>
            <a:ext cx="3456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seesaw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750004"/>
            <a:ext cx="30244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air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1698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19140" y="5750004"/>
            <a:ext cx="3456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scared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76939" y="2264069"/>
            <a:ext cx="31684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man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1525" y="2204864"/>
            <a:ext cx="3456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seesaw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750004"/>
            <a:ext cx="30244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air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6020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19140" y="5750004"/>
            <a:ext cx="3456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scared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1525" y="2204864"/>
            <a:ext cx="3456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seesaw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750004"/>
            <a:ext cx="30244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air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6906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19140" y="5750004"/>
            <a:ext cx="3456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scared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750004"/>
            <a:ext cx="30244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air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0647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19140" y="5750004"/>
            <a:ext cx="3456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scared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5587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im0-tub-ru.yandex.net/i?id=3417d2da325608df5f1e3b263ac0d95a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1" y="0"/>
            <a:ext cx="109452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916832"/>
            <a:ext cx="1080135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Listen</a:t>
            </a:r>
            <a:br>
              <a:rPr lang="en-US" sz="6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en-US" sz="6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and</a:t>
            </a:r>
            <a:br>
              <a:rPr lang="en-US" sz="6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en-US" sz="6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match</a:t>
            </a:r>
            <a:endParaRPr lang="ru-RU" sz="7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9083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174" y="148374"/>
            <a:ext cx="3375418" cy="27003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C0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7890">
            <a:off x="368037" y="3091471"/>
            <a:ext cx="2934174" cy="3379626"/>
          </a:xfrm>
          <a:prstGeom prst="rect">
            <a:avLst/>
          </a:prstGeom>
          <a:solidFill>
            <a:srgbClr val="FFFFFF">
              <a:shade val="85000"/>
            </a:srgbClr>
          </a:solidFill>
          <a:ln w="1270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7" t="3889" r="10025"/>
          <a:stretch/>
        </p:blipFill>
        <p:spPr bwMode="auto">
          <a:xfrm rot="713061">
            <a:off x="3905034" y="3033861"/>
            <a:ext cx="2860263" cy="3506230"/>
          </a:xfrm>
          <a:prstGeom prst="rect">
            <a:avLst/>
          </a:prstGeom>
          <a:solidFill>
            <a:srgbClr val="FFFFFF">
              <a:shade val="85000"/>
            </a:srgbClr>
          </a:solidFill>
          <a:ln w="139700">
            <a:solidFill>
              <a:srgbClr val="FFFF00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129" y="3861048"/>
            <a:ext cx="3152775" cy="2838450"/>
          </a:xfrm>
          <a:prstGeom prst="rect">
            <a:avLst/>
          </a:prstGeom>
          <a:solidFill>
            <a:srgbClr val="FFFFFF">
              <a:shade val="85000"/>
            </a:srgbClr>
          </a:solidFill>
          <a:ln w="1143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89" y="128362"/>
            <a:ext cx="4554860" cy="2445148"/>
          </a:xfrm>
          <a:prstGeom prst="rect">
            <a:avLst/>
          </a:prstGeom>
          <a:solidFill>
            <a:srgbClr val="FFFFFF">
              <a:shade val="85000"/>
            </a:srgbClr>
          </a:solidFill>
          <a:ln w="82550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AS1_U06_CD2_Track1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27125" y="332656"/>
            <a:ext cx="609600" cy="60960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3919761" y="1925438"/>
            <a:ext cx="792088" cy="64807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A</a:t>
            </a:r>
            <a:endParaRPr lang="ru-RU" sz="4400" b="1" dirty="0">
              <a:cs typeface="David" panose="020E0502060401010101" pitchFamily="34" charset="-79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 rot="21168384">
            <a:off x="9758615" y="1963875"/>
            <a:ext cx="792088" cy="64807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B</a:t>
            </a:r>
            <a:endParaRPr lang="ru-RU" sz="4400" b="1" dirty="0">
              <a:cs typeface="David" panose="020E0502060401010101" pitchFamily="34" charset="-79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 rot="271223">
            <a:off x="2352032" y="5805264"/>
            <a:ext cx="792088" cy="64807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C</a:t>
            </a:r>
            <a:endParaRPr lang="ru-RU" sz="4400" b="1" dirty="0">
              <a:cs typeface="David" panose="020E0502060401010101" pitchFamily="34" charset="-79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 rot="432894">
            <a:off x="5723154" y="5835470"/>
            <a:ext cx="792088" cy="64807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D</a:t>
            </a:r>
            <a:endParaRPr lang="ru-RU" sz="4400" b="1" dirty="0">
              <a:cs typeface="David" panose="020E0502060401010101" pitchFamily="34" charset="-79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9721155" y="6009687"/>
            <a:ext cx="792088" cy="64807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E</a:t>
            </a:r>
            <a:endParaRPr lang="ru-RU" sz="4400" b="1" dirty="0"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9301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im0-tub-ru.yandex.net/i?id=3417d2da325608df5f1e3b263ac0d95a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1" y="0"/>
            <a:ext cx="109452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953414"/>
            <a:ext cx="108013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Listen</a:t>
            </a:r>
          </a:p>
          <a:p>
            <a:pPr algn="ctr"/>
            <a:r>
              <a:rPr lang="en-US" sz="6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Open the boxes</a:t>
            </a:r>
            <a:endParaRPr lang="ru-RU" sz="7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258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clipartbest.com/cliparts/niX/pzx/niXpzx7G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" t="14801" r="5777" b="17554"/>
          <a:stretch/>
        </p:blipFill>
        <p:spPr bwMode="auto">
          <a:xfrm>
            <a:off x="0" y="665696"/>
            <a:ext cx="6408787" cy="54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S1_U06_CD2_Track1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43.6504" end="112760.914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99949" y="706602"/>
            <a:ext cx="609600" cy="6096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819" y="2986934"/>
            <a:ext cx="3807466" cy="30459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C0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792163" y="2507412"/>
            <a:ext cx="4968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David" panose="020E0502060401010101" pitchFamily="34" charset="-79"/>
                <a:cs typeface="David" panose="020E0502060401010101" pitchFamily="34" charset="-79"/>
              </a:rPr>
              <a:t>Look! The lion is on the ball.</a:t>
            </a:r>
          </a:p>
          <a:p>
            <a:r>
              <a:rPr lang="en-US" sz="3200" dirty="0" smtClean="0">
                <a:latin typeface="David" panose="020E0502060401010101" pitchFamily="34" charset="-79"/>
                <a:cs typeface="David" panose="020E0502060401010101" pitchFamily="34" charset="-79"/>
              </a:rPr>
              <a:t>The ball is big.</a:t>
            </a:r>
          </a:p>
          <a:p>
            <a:r>
              <a:rPr lang="en-US" sz="3200" dirty="0" smtClean="0">
                <a:latin typeface="David" panose="020E0502060401010101" pitchFamily="34" charset="-79"/>
                <a:cs typeface="David" panose="020E0502060401010101" pitchFamily="34" charset="-79"/>
              </a:rPr>
              <a:t>It’s on the seesaw.</a:t>
            </a:r>
            <a:endParaRPr lang="ru-RU" sz="3200" dirty="0">
              <a:cs typeface="David" panose="020E0502060401010101" pitchFamily="34" charset="-79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628329" y="3019456"/>
            <a:ext cx="756122" cy="48155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2</a:t>
            </a:r>
            <a:endParaRPr lang="ru-RU" sz="32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92325" y="3573016"/>
            <a:ext cx="1224136" cy="43204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3</a:t>
            </a:r>
            <a:endParaRPr lang="ru-RU" sz="3200" b="1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628329" y="2507412"/>
            <a:ext cx="756122" cy="42143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1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66836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7890">
            <a:off x="338249" y="1197700"/>
            <a:ext cx="3135113" cy="3611070"/>
          </a:xfrm>
          <a:prstGeom prst="rect">
            <a:avLst/>
          </a:prstGeom>
          <a:solidFill>
            <a:srgbClr val="FFFFFF">
              <a:shade val="85000"/>
            </a:srgbClr>
          </a:solidFill>
          <a:ln w="1270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" name="AS1_U06_CD2_Track1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356.1984" end="85071.103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5883" y="5461992"/>
            <a:ext cx="609600" cy="609600"/>
          </a:xfrm>
          <a:prstGeom prst="rect">
            <a:avLst/>
          </a:prstGeom>
        </p:spPr>
      </p:pic>
      <p:pic>
        <p:nvPicPr>
          <p:cNvPr id="6" name="Picture 2" descr="http://www.clipartbest.com/cliparts/niX/pzx/niXpzx7GT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" t="14801" r="5777" b="17554"/>
          <a:stretch/>
        </p:blipFill>
        <p:spPr bwMode="auto">
          <a:xfrm>
            <a:off x="3744491" y="764704"/>
            <a:ext cx="7056859" cy="54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08587" y="2073105"/>
            <a:ext cx="53285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David" panose="020E0502060401010101" pitchFamily="34" charset="-79"/>
                <a:cs typeface="David" panose="020E0502060401010101" pitchFamily="34" charset="-79"/>
              </a:rPr>
              <a:t>Look! It’s a swing. In the circus it’s called a ‘trapeze’.</a:t>
            </a:r>
          </a:p>
          <a:p>
            <a:r>
              <a:rPr lang="en-US" sz="3200" dirty="0" smtClean="0">
                <a:latin typeface="David" panose="020E0502060401010101" pitchFamily="34" charset="-79"/>
                <a:cs typeface="David" panose="020E0502060401010101" pitchFamily="34" charset="-79"/>
              </a:rPr>
              <a:t>A man is on the trapeze.</a:t>
            </a:r>
          </a:p>
          <a:p>
            <a:r>
              <a:rPr lang="en-US" sz="3200" dirty="0">
                <a:latin typeface="David" panose="020E0502060401010101" pitchFamily="34" charset="-79"/>
                <a:cs typeface="David" panose="020E0502060401010101" pitchFamily="34" charset="-79"/>
              </a:rPr>
              <a:t>A man is </a:t>
            </a:r>
            <a:r>
              <a:rPr lang="en-US" sz="3200" dirty="0" smtClean="0">
                <a:latin typeface="David" panose="020E0502060401010101" pitchFamily="34" charset="-79"/>
                <a:cs typeface="David" panose="020E0502060401010101" pitchFamily="34" charset="-79"/>
              </a:rPr>
              <a:t>under </a:t>
            </a:r>
            <a:r>
              <a:rPr lang="en-US" sz="3200" dirty="0">
                <a:latin typeface="David" panose="020E0502060401010101" pitchFamily="34" charset="-79"/>
                <a:cs typeface="David" panose="020E0502060401010101" pitchFamily="34" charset="-79"/>
              </a:rPr>
              <a:t>the trapeze</a:t>
            </a:r>
            <a:r>
              <a:rPr lang="en-US" sz="3200" dirty="0" smtClean="0">
                <a:latin typeface="David" panose="020E0502060401010101" pitchFamily="34" charset="-79"/>
                <a:cs typeface="David" panose="020E0502060401010101" pitchFamily="34" charset="-79"/>
              </a:rPr>
              <a:t>.</a:t>
            </a:r>
            <a:endParaRPr lang="en-US" sz="32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624811" y="2085980"/>
            <a:ext cx="1008112" cy="55093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1</a:t>
            </a:r>
            <a:endParaRPr lang="ru-RU" sz="32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040635" y="3087455"/>
            <a:ext cx="756122" cy="42143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2</a:t>
            </a:r>
            <a:endParaRPr lang="ru-RU" sz="32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192763" y="3655640"/>
            <a:ext cx="1026133" cy="42143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3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66245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3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imkl.in/fanart/78/7812080eef9b854b9_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"/>
          <a:stretch/>
        </p:blipFill>
        <p:spPr bwMode="auto">
          <a:xfrm>
            <a:off x="0" y="0"/>
            <a:ext cx="10801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81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7" t="3889" r="10025"/>
          <a:stretch/>
        </p:blipFill>
        <p:spPr bwMode="auto">
          <a:xfrm rot="713061">
            <a:off x="474468" y="1453691"/>
            <a:ext cx="2860263" cy="3506230"/>
          </a:xfrm>
          <a:prstGeom prst="rect">
            <a:avLst/>
          </a:prstGeom>
          <a:solidFill>
            <a:srgbClr val="FFFFFF">
              <a:shade val="85000"/>
            </a:srgbClr>
          </a:solidFill>
          <a:ln w="139700">
            <a:solidFill>
              <a:srgbClr val="FFFF00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" name="Picture 2" descr="http://www.clipartbest.com/cliparts/niX/pzx/niXpzx7G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" t="14801" r="5777" b="17554"/>
          <a:stretch/>
        </p:blipFill>
        <p:spPr bwMode="auto">
          <a:xfrm>
            <a:off x="3744491" y="764704"/>
            <a:ext cx="7056859" cy="54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S1_U06_CD2_Track1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045.1712" end="59049.35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81" y="5373216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80595" y="2303001"/>
            <a:ext cx="53285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David" panose="020E0502060401010101" pitchFamily="34" charset="-79"/>
                <a:cs typeface="David" panose="020E0502060401010101" pitchFamily="34" charset="-79"/>
              </a:rPr>
              <a:t>What are they? They’re tables.</a:t>
            </a:r>
          </a:p>
          <a:p>
            <a:r>
              <a:rPr lang="en-US" sz="3200" dirty="0" smtClean="0">
                <a:latin typeface="David" panose="020E0502060401010101" pitchFamily="34" charset="-79"/>
                <a:cs typeface="David" panose="020E0502060401010101" pitchFamily="34" charset="-79"/>
              </a:rPr>
              <a:t>They’re all on his head!</a:t>
            </a:r>
          </a:p>
          <a:p>
            <a:r>
              <a:rPr lang="en-US" sz="3200" dirty="0" smtClean="0">
                <a:latin typeface="David" panose="020E0502060401010101" pitchFamily="34" charset="-79"/>
                <a:cs typeface="David" panose="020E0502060401010101" pitchFamily="34" charset="-79"/>
              </a:rPr>
              <a:t>Can you see the bird?</a:t>
            </a:r>
          </a:p>
          <a:p>
            <a:r>
              <a:rPr lang="en-US" sz="3200" dirty="0" smtClean="0">
                <a:latin typeface="David" panose="020E0502060401010101" pitchFamily="34" charset="-79"/>
                <a:cs typeface="David" panose="020E0502060401010101" pitchFamily="34" charset="-79"/>
              </a:rPr>
              <a:t>Look! It’s on the tables.</a:t>
            </a:r>
            <a:endParaRPr lang="en-US" sz="32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344891" y="3278869"/>
            <a:ext cx="1008112" cy="55093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1</a:t>
            </a:r>
            <a:endParaRPr lang="ru-RU" sz="32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408787" y="3829801"/>
            <a:ext cx="504056" cy="55093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2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8921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6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891" y="1628800"/>
            <a:ext cx="3152775" cy="2838450"/>
          </a:xfrm>
          <a:prstGeom prst="rect">
            <a:avLst/>
          </a:prstGeom>
          <a:solidFill>
            <a:srgbClr val="FFFFFF">
              <a:shade val="85000"/>
            </a:srgbClr>
          </a:solidFill>
          <a:ln w="1143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" name="Picture 2" descr="http://www.clipartbest.com/cliparts/niX/pzx/niXpzx7G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" t="14801" r="5777" b="17554"/>
          <a:stretch/>
        </p:blipFill>
        <p:spPr bwMode="auto">
          <a:xfrm>
            <a:off x="0" y="1196752"/>
            <a:ext cx="7056859" cy="54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36179" y="2780928"/>
            <a:ext cx="55151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David" panose="020E0502060401010101" pitchFamily="34" charset="-79"/>
                <a:cs typeface="David" panose="020E0502060401010101" pitchFamily="34" charset="-79"/>
              </a:rPr>
              <a:t>The balls are in the air.</a:t>
            </a:r>
          </a:p>
          <a:p>
            <a:r>
              <a:rPr lang="en-US" sz="3200" dirty="0" smtClean="0">
                <a:latin typeface="David" panose="020E0502060401010101" pitchFamily="34" charset="-79"/>
                <a:cs typeface="David" panose="020E0502060401010101" pitchFamily="34" charset="-79"/>
              </a:rPr>
              <a:t>They’re red, yellow and blue.</a:t>
            </a:r>
          </a:p>
          <a:p>
            <a:r>
              <a:rPr lang="en-US" sz="3200" dirty="0" smtClean="0">
                <a:latin typeface="David" panose="020E0502060401010101" pitchFamily="34" charset="-79"/>
                <a:cs typeface="David" panose="020E0502060401010101" pitchFamily="34" charset="-79"/>
              </a:rPr>
              <a:t>This boy can juggle!</a:t>
            </a:r>
          </a:p>
          <a:p>
            <a:r>
              <a:rPr lang="en-US" sz="3200" dirty="0" smtClean="0">
                <a:latin typeface="David" panose="020E0502060401010101" pitchFamily="34" charset="-79"/>
                <a:cs typeface="David" panose="020E0502060401010101" pitchFamily="34" charset="-79"/>
              </a:rPr>
              <a:t>Can you juggle?</a:t>
            </a:r>
            <a:endParaRPr lang="en-US" sz="32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5" name="AS1_U06_CD2_Track1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400.5312" end="28357.029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1678" y="5013176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091" y="240898"/>
            <a:ext cx="8838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What’s this? It’s a circus school. It’s amazing!</a:t>
            </a:r>
            <a:endParaRPr lang="en-US" sz="3200" b="1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563315" y="240898"/>
            <a:ext cx="1197400" cy="55093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1</a:t>
            </a:r>
            <a:endParaRPr lang="ru-RU" sz="32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28267" y="2753006"/>
            <a:ext cx="792088" cy="55093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2</a:t>
            </a:r>
            <a:endParaRPr lang="ru-RU" sz="32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68627" y="3269106"/>
            <a:ext cx="792088" cy="55093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3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44472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10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clipartbest.com/cliparts/niX/pzx/niXpzx7G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" t="14801" r="5777" b="17554"/>
          <a:stretch/>
        </p:blipFill>
        <p:spPr bwMode="auto">
          <a:xfrm>
            <a:off x="0" y="-23758"/>
            <a:ext cx="7056859" cy="496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1674" y="609650"/>
            <a:ext cx="55151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David" panose="020E0502060401010101" pitchFamily="34" charset="-79"/>
                <a:cs typeface="David" panose="020E0502060401010101" pitchFamily="34" charset="-79"/>
              </a:rPr>
              <a:t>Where’s the girl?</a:t>
            </a:r>
          </a:p>
          <a:p>
            <a:r>
              <a:rPr lang="en-US" sz="3200" dirty="0" smtClean="0">
                <a:latin typeface="David" panose="020E0502060401010101" pitchFamily="34" charset="-79"/>
                <a:cs typeface="David" panose="020E0502060401010101" pitchFamily="34" charset="-79"/>
              </a:rPr>
              <a:t>She’s on the trapeze.</a:t>
            </a:r>
          </a:p>
          <a:p>
            <a:r>
              <a:rPr lang="en-US" sz="3200" dirty="0" smtClean="0">
                <a:latin typeface="David" panose="020E0502060401010101" pitchFamily="34" charset="-79"/>
                <a:cs typeface="David" panose="020E0502060401010101" pitchFamily="34" charset="-79"/>
              </a:rPr>
              <a:t>She’s happy!</a:t>
            </a:r>
          </a:p>
          <a:p>
            <a:endParaRPr lang="en-US" sz="32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r>
              <a:rPr lang="en-US" sz="3200" dirty="0" smtClean="0">
                <a:latin typeface="David" panose="020E0502060401010101" pitchFamily="34" charset="-79"/>
                <a:cs typeface="David" panose="020E0502060401010101" pitchFamily="34" charset="-79"/>
              </a:rPr>
              <a:t>The boy is on the bike.</a:t>
            </a:r>
          </a:p>
          <a:p>
            <a:r>
              <a:rPr lang="en-US" sz="3200" dirty="0" smtClean="0">
                <a:latin typeface="David" panose="020E0502060401010101" pitchFamily="34" charset="-79"/>
                <a:cs typeface="David" panose="020E0502060401010101" pitchFamily="34" charset="-79"/>
              </a:rPr>
              <a:t>He’s happy, too.</a:t>
            </a:r>
          </a:p>
          <a:p>
            <a:r>
              <a:rPr lang="en-US" sz="3200" dirty="0" smtClean="0">
                <a:latin typeface="David" panose="020E0502060401010101" pitchFamily="34" charset="-79"/>
                <a:cs typeface="David" panose="020E0502060401010101" pitchFamily="34" charset="-79"/>
              </a:rPr>
              <a:t>He isn’t scared!</a:t>
            </a:r>
            <a:endParaRPr lang="en-US" sz="32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5" name="AS1_U06_CD2_Track1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759.2448" end="4336.959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1035" y="332656"/>
            <a:ext cx="609600" cy="609600"/>
          </a:xfrm>
          <a:prstGeom prst="rect">
            <a:avLst/>
          </a:prstGeom>
        </p:spPr>
      </p:pic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747" y="4293096"/>
            <a:ext cx="4554860" cy="2445148"/>
          </a:xfrm>
          <a:prstGeom prst="rect">
            <a:avLst/>
          </a:prstGeom>
          <a:solidFill>
            <a:srgbClr val="FFFFFF">
              <a:shade val="85000"/>
            </a:srgbClr>
          </a:solidFill>
          <a:ln w="82550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Скругленный прямоугольник 6"/>
          <p:cNvSpPr/>
          <p:nvPr/>
        </p:nvSpPr>
        <p:spPr>
          <a:xfrm>
            <a:off x="1296219" y="609650"/>
            <a:ext cx="1368152" cy="55093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1</a:t>
            </a:r>
            <a:endParaRPr lang="ru-RU" sz="32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232323" y="1556792"/>
            <a:ext cx="1197400" cy="55093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2</a:t>
            </a:r>
            <a:endParaRPr lang="ru-RU" sz="32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04531" y="2491412"/>
            <a:ext cx="1197400" cy="55093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3</a:t>
            </a:r>
            <a:endParaRPr lang="ru-RU" sz="32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664371" y="3589169"/>
            <a:ext cx="1197400" cy="55093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4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41319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46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im0-tub-ru.yandex.net/i?id=3417d2da325608df5f1e3b263ac0d95a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1" y="0"/>
            <a:ext cx="109452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609036"/>
            <a:ext cx="108013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Label the photos</a:t>
            </a:r>
            <a:endParaRPr lang="ru-RU" sz="7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6061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583"/>
            <a:ext cx="3672483" cy="305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156" y="339417"/>
            <a:ext cx="3125139" cy="349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963" y="123393"/>
            <a:ext cx="3204170" cy="3475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3" y="3429000"/>
            <a:ext cx="3322328" cy="300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699" y="4369895"/>
            <a:ext cx="3548434" cy="248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 flipV="1">
            <a:off x="1656259" y="5085184"/>
            <a:ext cx="1080120" cy="5257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 flipV="1">
            <a:off x="720155" y="4509120"/>
            <a:ext cx="936104" cy="11018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8353003" y="4869160"/>
            <a:ext cx="792088" cy="3156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6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im0-tub-ru.yandex.net/i?id=3417d2da325608df5f1e3b263ac0d95a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1" y="0"/>
            <a:ext cx="109452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241446"/>
            <a:ext cx="108013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Find 2 questions </a:t>
            </a:r>
            <a:br>
              <a:rPr lang="en-US" sz="6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en-US" sz="6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with </a:t>
            </a:r>
            <a:r>
              <a:rPr lang="en-US" sz="6600" b="1" u="sng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Can</a:t>
            </a:r>
            <a:endParaRPr lang="ru-RU" sz="7200" b="1" u="sng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4866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2123" y="1556792"/>
            <a:ext cx="96490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Tx/>
              <a:buAutoNum type="arabicPeriod"/>
            </a:pPr>
            <a:r>
              <a:rPr lang="en-US" sz="4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__________________________</a:t>
            </a:r>
            <a:r>
              <a:rPr lang="en-US" sz="48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?</a:t>
            </a:r>
            <a:endParaRPr lang="en-US" sz="48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342900" indent="-342900">
              <a:lnSpc>
                <a:spcPct val="200000"/>
              </a:lnSpc>
              <a:buFontTx/>
              <a:buAutoNum type="arabicPeriod"/>
            </a:pPr>
            <a:r>
              <a:rPr lang="en-US" sz="4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__________________________</a:t>
            </a:r>
            <a:r>
              <a:rPr lang="en-US" sz="4800" b="1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?</a:t>
            </a:r>
          </a:p>
          <a:p>
            <a:pPr>
              <a:lnSpc>
                <a:spcPct val="200000"/>
              </a:lnSpc>
            </a:pPr>
            <a:endParaRPr lang="ru-RU" sz="4800" b="1" dirty="0"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422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2123" y="1556792"/>
            <a:ext cx="96490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Tx/>
              <a:buAutoNum type="arabicPeriod"/>
            </a:pPr>
            <a:r>
              <a:rPr lang="en-US" sz="4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__________________________</a:t>
            </a:r>
            <a:r>
              <a:rPr lang="en-US" sz="48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?</a:t>
            </a:r>
            <a:endParaRPr lang="en-US" sz="48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342900" indent="-342900">
              <a:lnSpc>
                <a:spcPct val="200000"/>
              </a:lnSpc>
              <a:buFontTx/>
              <a:buAutoNum type="arabicPeriod"/>
            </a:pPr>
            <a:r>
              <a:rPr lang="en-US" sz="4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__________________________</a:t>
            </a:r>
            <a:r>
              <a:rPr lang="en-US" sz="4800" b="1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?</a:t>
            </a:r>
          </a:p>
          <a:p>
            <a:pPr>
              <a:lnSpc>
                <a:spcPct val="200000"/>
              </a:lnSpc>
            </a:pPr>
            <a:endParaRPr lang="ru-RU" sz="4800" b="1" dirty="0">
              <a:cs typeface="David" panose="020E0502060401010101" pitchFamily="34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0195" y="1857598"/>
            <a:ext cx="7056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David" panose="020E0502060401010101" pitchFamily="34" charset="-79"/>
                <a:cs typeface="David" panose="020E0502060401010101" pitchFamily="34" charset="-79"/>
              </a:rPr>
              <a:t>Can you see the bird</a:t>
            </a:r>
            <a:endParaRPr lang="ru-RU" sz="5400" dirty="0"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3693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2123" y="1556792"/>
            <a:ext cx="96490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4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__________________________</a:t>
            </a:r>
            <a:r>
              <a:rPr lang="en-US" sz="48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?</a:t>
            </a:r>
          </a:p>
          <a:p>
            <a:pPr marL="342900" indent="-342900">
              <a:lnSpc>
                <a:spcPct val="200000"/>
              </a:lnSpc>
              <a:buFontTx/>
              <a:buAutoNum type="arabicPeriod"/>
            </a:pPr>
            <a:r>
              <a:rPr lang="en-US" sz="4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__________________________</a:t>
            </a:r>
            <a:r>
              <a:rPr lang="en-US" sz="48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?</a:t>
            </a:r>
            <a:endParaRPr lang="en-US" sz="4800" b="1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4211" y="3225750"/>
            <a:ext cx="7056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David" panose="020E0502060401010101" pitchFamily="34" charset="-79"/>
                <a:cs typeface="David" panose="020E0502060401010101" pitchFamily="34" charset="-79"/>
              </a:rPr>
              <a:t>Can you juggle</a:t>
            </a:r>
            <a:endParaRPr lang="ru-RU" sz="5400" dirty="0">
              <a:cs typeface="David" panose="020E0502060401010101" pitchFamily="34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80195" y="1857598"/>
            <a:ext cx="7056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David" panose="020E0502060401010101" pitchFamily="34" charset="-79"/>
                <a:cs typeface="David" panose="020E0502060401010101" pitchFamily="34" charset="-79"/>
              </a:rPr>
              <a:t>Can you see the bird</a:t>
            </a:r>
            <a:endParaRPr lang="ru-RU" sz="5400" dirty="0"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3525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im0-tub-ru.yandex.net/i?id=3417d2da325608df5f1e3b263ac0d95a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1" y="0"/>
            <a:ext cx="109452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097430"/>
            <a:ext cx="108013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Yes or No</a:t>
            </a:r>
          </a:p>
          <a:p>
            <a:pPr algn="ctr"/>
            <a:r>
              <a:rPr lang="en-US" sz="6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Answer and open</a:t>
            </a:r>
            <a:endParaRPr lang="ru-RU" sz="7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7081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3888507" y="1772816"/>
            <a:ext cx="2762840" cy="2950587"/>
            <a:chOff x="3888507" y="1772816"/>
            <a:chExt cx="2762840" cy="2950587"/>
          </a:xfrm>
        </p:grpSpPr>
        <p:pic>
          <p:nvPicPr>
            <p:cNvPr id="4098" name="Picture 2" descr="https://webstockreview.net/images/cinema-clipart-performance-15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507" y="1772816"/>
              <a:ext cx="2762840" cy="2232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549847" y="4077072"/>
              <a:ext cx="1440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atin typeface="David" panose="020E0502060401010101" pitchFamily="34" charset="-79"/>
                  <a:cs typeface="David" panose="020E0502060401010101" pitchFamily="34" charset="-79"/>
                </a:rPr>
                <a:t>circus</a:t>
              </a:r>
              <a:endParaRPr lang="ru-RU" sz="3600" b="1" dirty="0">
                <a:cs typeface="David" panose="020E0502060401010101" pitchFamily="34" charset="-79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360115" y="0"/>
            <a:ext cx="3240360" cy="3240360"/>
            <a:chOff x="360115" y="0"/>
            <a:chExt cx="3240360" cy="3240360"/>
          </a:xfrm>
        </p:grpSpPr>
        <p:pic>
          <p:nvPicPr>
            <p:cNvPr id="4100" name="Picture 4" descr="https://yt3.ggpht.com/a/AATXAJxjJG0xIQRF2CPfBW-oFanovkl6pHoDkk1zGdPJNw=s900-c-k-c0xffffffff-no-rj-m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11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115" y="0"/>
              <a:ext cx="3240360" cy="3240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48147" y="1340768"/>
              <a:ext cx="25922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latin typeface="David" panose="020E0502060401010101" pitchFamily="34" charset="-79"/>
                  <a:cs typeface="David" panose="020E0502060401010101" pitchFamily="34" charset="-79"/>
                </a:rPr>
                <a:t>Animals</a:t>
              </a:r>
              <a:endParaRPr lang="ru-RU" sz="3200" b="1" dirty="0">
                <a:cs typeface="David" panose="020E0502060401010101" pitchFamily="34" charset="-79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7344891" y="0"/>
            <a:ext cx="3240360" cy="3240360"/>
            <a:chOff x="360115" y="0"/>
            <a:chExt cx="3240360" cy="3240360"/>
          </a:xfrm>
        </p:grpSpPr>
        <p:pic>
          <p:nvPicPr>
            <p:cNvPr id="14" name="Picture 4" descr="https://yt3.ggpht.com/a/AATXAJxjJG0xIQRF2CPfBW-oFanovkl6pHoDkk1zGdPJNw=s900-c-k-c0xffffffff-no-rj-m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11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115" y="0"/>
              <a:ext cx="3240360" cy="3240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648147" y="1340768"/>
              <a:ext cx="25922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latin typeface="David" panose="020E0502060401010101" pitchFamily="34" charset="-79"/>
                  <a:cs typeface="David" panose="020E0502060401010101" pitchFamily="34" charset="-79"/>
                </a:rPr>
                <a:t>People</a:t>
              </a:r>
              <a:endParaRPr lang="ru-RU" sz="3200" b="1" dirty="0">
                <a:cs typeface="David" panose="020E0502060401010101" pitchFamily="34" charset="-79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346600" y="3268893"/>
            <a:ext cx="3240360" cy="3240360"/>
            <a:chOff x="360115" y="0"/>
            <a:chExt cx="3240360" cy="3240360"/>
          </a:xfrm>
        </p:grpSpPr>
        <p:pic>
          <p:nvPicPr>
            <p:cNvPr id="17" name="Picture 4" descr="https://yt3.ggpht.com/a/AATXAJxjJG0xIQRF2CPfBW-oFanovkl6pHoDkk1zGdPJNw=s900-c-k-c0xffffffff-no-rj-m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11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115" y="0"/>
              <a:ext cx="3240360" cy="3240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648147" y="1340768"/>
              <a:ext cx="25922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latin typeface="David" panose="020E0502060401010101" pitchFamily="34" charset="-79"/>
                  <a:cs typeface="David" panose="020E0502060401010101" pitchFamily="34" charset="-79"/>
                </a:rPr>
                <a:t>Objects</a:t>
              </a:r>
              <a:endParaRPr lang="ru-RU" sz="3200" b="1" dirty="0">
                <a:cs typeface="David" panose="020E0502060401010101" pitchFamily="34" charset="-79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7128867" y="3240360"/>
            <a:ext cx="3240360" cy="3240360"/>
            <a:chOff x="360115" y="0"/>
            <a:chExt cx="3240360" cy="3240360"/>
          </a:xfrm>
        </p:grpSpPr>
        <p:pic>
          <p:nvPicPr>
            <p:cNvPr id="20" name="Picture 4" descr="https://yt3.ggpht.com/a/AATXAJxjJG0xIQRF2CPfBW-oFanovkl6pHoDkk1zGdPJNw=s900-c-k-c0xffffffff-no-rj-m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11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115" y="0"/>
              <a:ext cx="3240360" cy="3240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648147" y="1340768"/>
              <a:ext cx="25922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latin typeface="David" panose="020E0502060401010101" pitchFamily="34" charset="-79"/>
                  <a:cs typeface="David" panose="020E0502060401010101" pitchFamily="34" charset="-79"/>
                </a:rPr>
                <a:t>Actions</a:t>
              </a:r>
              <a:endParaRPr lang="ru-RU" sz="3200" b="1" dirty="0">
                <a:cs typeface="David" panose="020E0502060401010101" pitchFamily="34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983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https://i.gifer.com/99G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72" y="260648"/>
            <a:ext cx="10832522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71933" y="0"/>
            <a:ext cx="3096344" cy="278092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The lion </a:t>
            </a:r>
            <a:br>
              <a:rPr lang="en-US" sz="4000" b="1" dirty="0" smtClean="0"/>
            </a:br>
            <a:r>
              <a:rPr lang="en-US" sz="4000" b="1" dirty="0" smtClean="0"/>
              <a:t>is </a:t>
            </a:r>
            <a:br>
              <a:rPr lang="en-US" sz="4000" b="1" dirty="0" smtClean="0"/>
            </a:br>
            <a:r>
              <a:rPr lang="en-US" sz="4000" b="1" dirty="0" smtClean="0"/>
              <a:t>on the swing</a:t>
            </a:r>
            <a:endParaRPr lang="ru-RU" sz="4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705006" y="2276872"/>
            <a:ext cx="3096344" cy="2780928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The ball </a:t>
            </a:r>
            <a:br>
              <a:rPr lang="en-US" sz="4400" b="1" dirty="0" smtClean="0">
                <a:solidFill>
                  <a:schemeClr val="bg1"/>
                </a:solidFill>
              </a:rPr>
            </a:br>
            <a:r>
              <a:rPr lang="en-US" sz="4400" b="1" dirty="0" smtClean="0">
                <a:solidFill>
                  <a:schemeClr val="bg1"/>
                </a:solidFill>
              </a:rPr>
              <a:t>is </a:t>
            </a:r>
            <a:br>
              <a:rPr lang="en-US" sz="4400" b="1" dirty="0" smtClean="0">
                <a:solidFill>
                  <a:schemeClr val="bg1"/>
                </a:solidFill>
              </a:rPr>
            </a:br>
            <a:r>
              <a:rPr lang="en-US" sz="4400" b="1" dirty="0" smtClean="0">
                <a:solidFill>
                  <a:schemeClr val="bg1"/>
                </a:solidFill>
              </a:rPr>
              <a:t>small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20355" y="4653136"/>
            <a:ext cx="3096344" cy="220486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The ball </a:t>
            </a:r>
            <a:br>
              <a:rPr lang="en-US" sz="3600" b="1" dirty="0" smtClean="0"/>
            </a:br>
            <a:r>
              <a:rPr lang="en-US" sz="3600" b="1" dirty="0" smtClean="0"/>
              <a:t>is </a:t>
            </a:r>
            <a:br>
              <a:rPr lang="en-US" sz="3600" b="1" dirty="0" smtClean="0"/>
            </a:br>
            <a:r>
              <a:rPr lang="en-US" sz="3600" b="1" dirty="0" smtClean="0"/>
              <a:t>on the seesaw</a:t>
            </a:r>
            <a:endParaRPr lang="ru-RU" sz="36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705006" y="5001776"/>
            <a:ext cx="3096344" cy="185622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A man</a:t>
            </a:r>
            <a:br>
              <a:rPr lang="en-US" sz="2800" b="1" dirty="0" smtClean="0"/>
            </a:br>
            <a:r>
              <a:rPr lang="en-US" sz="2800" b="1" dirty="0" smtClean="0"/>
              <a:t>is </a:t>
            </a:r>
            <a:br>
              <a:rPr lang="en-US" sz="2800" b="1" dirty="0" smtClean="0"/>
            </a:br>
            <a:r>
              <a:rPr lang="en-US" sz="2800" b="1" dirty="0" smtClean="0"/>
              <a:t>under the trapeze</a:t>
            </a:r>
            <a:endParaRPr lang="ru-RU" sz="28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320555" y="2228830"/>
            <a:ext cx="3384451" cy="249631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The bird </a:t>
            </a:r>
            <a:br>
              <a:rPr lang="en-US" sz="4000" b="1" dirty="0" smtClean="0"/>
            </a:br>
            <a:r>
              <a:rPr lang="en-US" sz="4000" b="1" dirty="0" smtClean="0"/>
              <a:t>is </a:t>
            </a:r>
            <a:br>
              <a:rPr lang="en-US" sz="4000" b="1" dirty="0" smtClean="0"/>
            </a:br>
            <a:r>
              <a:rPr lang="en-US" sz="4000" b="1" dirty="0" smtClean="0"/>
              <a:t>on the </a:t>
            </a:r>
            <a:r>
              <a:rPr lang="en-US" sz="4000" b="1" dirty="0"/>
              <a:t>s</a:t>
            </a:r>
            <a:r>
              <a:rPr lang="en-US" sz="4000" b="1" dirty="0" smtClean="0"/>
              <a:t>eesaw</a:t>
            </a:r>
            <a:endParaRPr lang="ru-RU" sz="40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590371" y="0"/>
            <a:ext cx="3096344" cy="222883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The boy </a:t>
            </a:r>
            <a:br>
              <a:rPr lang="en-US" sz="4400" b="1" dirty="0" smtClean="0">
                <a:solidFill>
                  <a:schemeClr val="bg1"/>
                </a:solidFill>
              </a:rPr>
            </a:br>
            <a:r>
              <a:rPr lang="en-US" sz="4400" b="1" dirty="0" smtClean="0">
                <a:solidFill>
                  <a:schemeClr val="bg1"/>
                </a:solidFill>
              </a:rPr>
              <a:t>can </a:t>
            </a:r>
            <a:br>
              <a:rPr lang="en-US" sz="4400" b="1" dirty="0" smtClean="0">
                <a:solidFill>
                  <a:schemeClr val="bg1"/>
                </a:solidFill>
              </a:rPr>
            </a:br>
            <a:r>
              <a:rPr lang="en-US" sz="4400" b="1" dirty="0" smtClean="0">
                <a:solidFill>
                  <a:schemeClr val="bg1"/>
                </a:solidFill>
              </a:rPr>
              <a:t>juggle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626958" y="4641153"/>
            <a:ext cx="2221989" cy="222883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The girl 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is 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on the bike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632923" y="-27384"/>
            <a:ext cx="3168427" cy="230425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The boy </a:t>
            </a:r>
            <a:br>
              <a:rPr lang="en-US" sz="4000" b="1" dirty="0" smtClean="0">
                <a:solidFill>
                  <a:schemeClr val="bg1"/>
                </a:solidFill>
              </a:rPr>
            </a:br>
            <a:r>
              <a:rPr lang="en-US" sz="4000" b="1" dirty="0" smtClean="0">
                <a:solidFill>
                  <a:schemeClr val="bg1"/>
                </a:solidFill>
              </a:rPr>
              <a:t>is </a:t>
            </a:r>
            <a:br>
              <a:rPr lang="en-US" sz="4000" b="1" dirty="0" smtClean="0">
                <a:solidFill>
                  <a:schemeClr val="bg1"/>
                </a:solidFill>
              </a:rPr>
            </a:br>
            <a:r>
              <a:rPr lang="en-US" sz="4000" b="1" dirty="0" smtClean="0">
                <a:solidFill>
                  <a:schemeClr val="bg1"/>
                </a:solidFill>
              </a:rPr>
              <a:t>scared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71932" y="4641153"/>
            <a:ext cx="2592288" cy="222883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The balls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are </a:t>
            </a:r>
            <a:br>
              <a:rPr lang="en-US" sz="3600" b="1" dirty="0" smtClean="0">
                <a:solidFill>
                  <a:schemeClr val="bg1"/>
                </a:solidFill>
              </a:rPr>
            </a:br>
            <a:r>
              <a:rPr lang="en-US" sz="3600" b="1" dirty="0" smtClean="0">
                <a:solidFill>
                  <a:schemeClr val="bg1"/>
                </a:solidFill>
              </a:rPr>
              <a:t>green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971152" y="-16014"/>
            <a:ext cx="1619219" cy="2796942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The girl 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is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happy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43951" y="2780927"/>
            <a:ext cx="4364506" cy="1944217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The tables</a:t>
            </a:r>
            <a:br>
              <a:rPr lang="en-US" sz="3600" b="1" dirty="0" smtClean="0">
                <a:solidFill>
                  <a:schemeClr val="bg1"/>
                </a:solidFill>
              </a:rPr>
            </a:br>
            <a:r>
              <a:rPr lang="en-US" sz="3600" b="1" dirty="0" smtClean="0">
                <a:solidFill>
                  <a:schemeClr val="bg1"/>
                </a:solidFill>
              </a:rPr>
              <a:t> are </a:t>
            </a:r>
            <a:br>
              <a:rPr lang="en-US" sz="3600" b="1" dirty="0" smtClean="0">
                <a:solidFill>
                  <a:schemeClr val="bg1"/>
                </a:solidFill>
              </a:rPr>
            </a:br>
            <a:r>
              <a:rPr lang="en-US" sz="3600" b="1" dirty="0" smtClean="0">
                <a:solidFill>
                  <a:schemeClr val="bg1"/>
                </a:solidFill>
              </a:rPr>
              <a:t>on the man’s leg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53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im0-tub-ru.yandex.net/i?id=3417d2da325608df5f1e3b263ac0d95a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1" y="0"/>
            <a:ext cx="109452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916832"/>
            <a:ext cx="1080135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Tic</a:t>
            </a:r>
          </a:p>
          <a:p>
            <a:pPr algn="ctr"/>
            <a:r>
              <a:rPr lang="en-US" sz="6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Tac</a:t>
            </a:r>
          </a:p>
          <a:p>
            <a:pPr algn="ctr"/>
            <a:r>
              <a:rPr lang="en-US" sz="6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Toe</a:t>
            </a:r>
            <a:endParaRPr lang="ru-RU" sz="7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2171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535721"/>
              </p:ext>
            </p:extLst>
          </p:nvPr>
        </p:nvGraphicFramePr>
        <p:xfrm>
          <a:off x="0" y="0"/>
          <a:ext cx="10801350" cy="6858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600450"/>
                <a:gridCol w="3600450"/>
                <a:gridCol w="3600450"/>
              </a:tblGrid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286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286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 rot="21226770">
            <a:off x="222604" y="5800877"/>
            <a:ext cx="1226358" cy="3795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995" y="0"/>
            <a:ext cx="1478011" cy="2108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https://hospitalhealthcare.com/wp-content/uploads/2019/09/mi-5026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379" y="4979469"/>
            <a:ext cx="2429592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903" l="4890" r="897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51" y="-30832"/>
            <a:ext cx="2840940" cy="230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https://cirquescape.com/wp-content/uploads/2019/04/Website-03-Aerial-Hoo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635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851" y="4653136"/>
            <a:ext cx="3946804" cy="228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https://thumbs.dreamstime.com/b/%D0%B4%D0%B5%D0%B2%D1%83%D1%88%D0%BA%D0%B0-%D1%81%D1%82%D1%83%D0%B4%D0%B5%D0%BD%D1%82%D0%B0-%D1%81-%D0%BA%D0%BD%D0%B8%D0%B3%D0%B0%D0%BC%D0%B8-%D0%BD%D0%B0-%D0%B3%D0%BE%D0%BB%D0%BE%D0%B2%D0%BD%D0%BE%D0%B9-meditating-2954106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573" y="2339771"/>
            <a:ext cx="2299133" cy="20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https://illustrators.ru/uploads/illustration/image/1185330/main_%D0%9F%D0%9E%D0%9A%D0%90%D0%97_Cartoon_circus_clown_juggling_balls_on_unicycl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31" y="4747501"/>
            <a:ext cx="1988548" cy="198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6" y="2469232"/>
            <a:ext cx="2421649" cy="19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56" y="2367974"/>
            <a:ext cx="1587088" cy="200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20" descr="https://www.circus-ivanovo.ru/templates/2_rivendal/images/slider/3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1" r="34187" b="14101"/>
          <a:stretch/>
        </p:blipFill>
        <p:spPr bwMode="auto">
          <a:xfrm>
            <a:off x="4484070" y="114908"/>
            <a:ext cx="1808137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74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014"/>
            <a:ext cx="10719309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4091" y="3933056"/>
            <a:ext cx="46217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Arial Black" panose="020B0A04020102020204" pitchFamily="34" charset="0"/>
              </a:rPr>
              <a:t>https://vk.com/public199859341</a:t>
            </a:r>
            <a:endParaRPr lang="ru-RU" sz="20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04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im0-tub-ru.yandex.net/i?id=3417d2da325608df5f1e3b263ac0d95a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1" y="0"/>
            <a:ext cx="109452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321004"/>
            <a:ext cx="108013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Words</a:t>
            </a:r>
            <a:endParaRPr lang="ru-RU" sz="16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3633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ebstockreview.net/images/cinema-clipart-performance-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112" y="548680"/>
            <a:ext cx="5302820" cy="424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5432514"/>
            <a:ext cx="107292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c</a:t>
            </a:r>
            <a:r>
              <a:rPr lang="en-US" sz="66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ir</a:t>
            </a:r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cus</a:t>
            </a:r>
            <a:endParaRPr lang="ru-RU" sz="6600" b="1" dirty="0"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9179498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432514"/>
            <a:ext cx="107292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juggle</a:t>
            </a:r>
            <a:endParaRPr lang="ru-RU" sz="6600" b="1" dirty="0">
              <a:cs typeface="David" panose="020E0502060401010101" pitchFamily="34" charset="-79"/>
            </a:endParaRPr>
          </a:p>
        </p:txBody>
      </p:sp>
      <p:pic>
        <p:nvPicPr>
          <p:cNvPr id="5122" name="Picture 2" descr="https://img.clipartlook.com/vector-clip-art-illustration-juggler-clipart-518_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515" y="332656"/>
            <a:ext cx="3053949" cy="471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9349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432514"/>
            <a:ext cx="107292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s</a:t>
            </a:r>
            <a:r>
              <a:rPr lang="en-US" sz="66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ee</a:t>
            </a:r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s</a:t>
            </a:r>
            <a:r>
              <a:rPr lang="en-US" sz="66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aw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pic>
        <p:nvPicPr>
          <p:cNvPr id="6" name="Picture 2" descr="http://images.clipartpanda.com/stunt-clipart-circus-clipart-of-a-cartoon-elephant-jumping-on-a-see-saw-to-make-a-thin-stunt-man-fly-by-ron-leishman-1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77" y="1484784"/>
            <a:ext cx="324891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136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432514"/>
            <a:ext cx="107292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man</a:t>
            </a:r>
            <a:endParaRPr lang="ru-RU" sz="6600" b="1" dirty="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pic>
        <p:nvPicPr>
          <p:cNvPr id="5" name="Picture 4" descr="https://storage.needpix.com/rsynced_images/man-1456923_128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615" y="404664"/>
            <a:ext cx="2776035" cy="471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63282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308</Words>
  <Application>Microsoft Office PowerPoint</Application>
  <PresentationFormat>Произвольный</PresentationFormat>
  <Paragraphs>149</Paragraphs>
  <Slides>43</Slides>
  <Notes>0</Notes>
  <HiddenSlides>0</HiddenSlides>
  <MMClips>6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5" baseType="lpstr">
      <vt:lpstr>Тема Office</vt:lpstr>
      <vt:lpstr>Объект упаковщика для оболочки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17</cp:revision>
  <dcterms:created xsi:type="dcterms:W3CDTF">2021-01-21T12:43:38Z</dcterms:created>
  <dcterms:modified xsi:type="dcterms:W3CDTF">2021-01-22T07:44:25Z</dcterms:modified>
</cp:coreProperties>
</file>