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459F"/>
    <a:srgbClr val="3072B2"/>
    <a:srgbClr val="3227BB"/>
    <a:srgbClr val="F6F6FE"/>
    <a:srgbClr val="174C9B"/>
    <a:srgbClr val="855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97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82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76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14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530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8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40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8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013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51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23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89CFF-EEE4-4477-9478-EBF9FB84104D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A9A66-B5EA-4D1F-B5CF-07286C86E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7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5109028" y="5834743"/>
            <a:ext cx="2075543" cy="624114"/>
          </a:xfrm>
          <a:prstGeom prst="roundRect">
            <a:avLst/>
          </a:prstGeom>
          <a:solidFill>
            <a:srgbClr val="3072B2"/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PLAY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6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flash/>
        <p:sndAc>
          <p:stSnd>
            <p:snd r:embed="rId2" name="lets-see-q1-extra-large.wav"/>
          </p:stSnd>
        </p:sndAc>
      </p:transition>
    </mc:Choice>
    <mc:Fallback>
      <p:transition>
        <p:fade/>
        <p:sndAc>
          <p:stSnd>
            <p:snd r:embed="rId2" name="lets-see-q1-extra-lar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5D459F"/>
            </a:gs>
            <a:gs pos="0">
              <a:srgbClr val="F6F6FE"/>
            </a:gs>
            <a:gs pos="20000">
              <a:schemeClr val="accent1">
                <a:lumMod val="60000"/>
                <a:lumOff val="40000"/>
              </a:schemeClr>
            </a:gs>
            <a:gs pos="40000">
              <a:schemeClr val="accent1">
                <a:lumMod val="60000"/>
                <a:lumOff val="40000"/>
              </a:schemeClr>
            </a:gs>
            <a:gs pos="71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flipH="1">
            <a:off x="1" y="5656942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" y="4220029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927443" y="3040744"/>
            <a:ext cx="1267071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116115"/>
            <a:ext cx="2311400" cy="2311400"/>
          </a:xfrm>
          <a:prstGeom prst="rect">
            <a:avLst/>
          </a:prstGeom>
        </p:spPr>
      </p:pic>
      <p:sp>
        <p:nvSpPr>
          <p:cNvPr id="5" name="Шестиугольник 4"/>
          <p:cNvSpPr/>
          <p:nvPr/>
        </p:nvSpPr>
        <p:spPr>
          <a:xfrm>
            <a:off x="1420585" y="2685144"/>
            <a:ext cx="9506857" cy="711200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What time … doing your homework?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391886" y="4020457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you starting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6749143" y="4020457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did you start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391885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have you started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6749142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you started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3"/>
          </p:cNvCxnSpPr>
          <p:nvPr/>
        </p:nvCxnSpPr>
        <p:spPr>
          <a:xfrm flipH="1">
            <a:off x="0" y="3040744"/>
            <a:ext cx="1420585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11184367" y="0"/>
            <a:ext cx="1010147" cy="468416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4766" y="248194"/>
            <a:ext cx="1005840" cy="53557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100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3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C53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sm_q1-5-correct-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5D459F"/>
            </a:gs>
            <a:gs pos="0">
              <a:srgbClr val="F6F6FE"/>
            </a:gs>
            <a:gs pos="20000">
              <a:schemeClr val="accent1">
                <a:lumMod val="60000"/>
                <a:lumOff val="40000"/>
              </a:schemeClr>
            </a:gs>
            <a:gs pos="40000">
              <a:schemeClr val="accent1">
                <a:lumMod val="60000"/>
                <a:lumOff val="40000"/>
              </a:schemeClr>
            </a:gs>
            <a:gs pos="71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flipH="1">
            <a:off x="1" y="5656942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" y="4220029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927443" y="3040744"/>
            <a:ext cx="1267071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116115"/>
            <a:ext cx="2311400" cy="2311400"/>
          </a:xfrm>
          <a:prstGeom prst="rect">
            <a:avLst/>
          </a:prstGeom>
        </p:spPr>
      </p:pic>
      <p:sp>
        <p:nvSpPr>
          <p:cNvPr id="5" name="Шестиугольник 4"/>
          <p:cNvSpPr/>
          <p:nvPr/>
        </p:nvSpPr>
        <p:spPr>
          <a:xfrm>
            <a:off x="1420585" y="2685144"/>
            <a:ext cx="9506857" cy="711200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We … down the street when we … Mike in a bus which … by.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6452316" y="3989895"/>
            <a:ext cx="5237126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walked; saw; passed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391885" y="4020457"/>
            <a:ext cx="5558154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were walking; saw; was passing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391885" y="5457370"/>
            <a:ext cx="5558154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walked; saw; was passing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6452316" y="5457370"/>
            <a:ext cx="5237125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walking; saw; passed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3"/>
          </p:cNvCxnSpPr>
          <p:nvPr/>
        </p:nvCxnSpPr>
        <p:spPr>
          <a:xfrm flipH="1">
            <a:off x="0" y="3040744"/>
            <a:ext cx="1420585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11184367" y="0"/>
            <a:ext cx="1010147" cy="468416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4766" y="248194"/>
            <a:ext cx="1005840" cy="53557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100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1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C53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correct-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5D459F"/>
            </a:gs>
            <a:gs pos="0">
              <a:srgbClr val="F6F6FE"/>
            </a:gs>
            <a:gs pos="20000">
              <a:schemeClr val="accent1">
                <a:lumMod val="60000"/>
                <a:lumOff val="40000"/>
              </a:schemeClr>
            </a:gs>
            <a:gs pos="40000">
              <a:schemeClr val="accent1">
                <a:lumMod val="60000"/>
                <a:lumOff val="40000"/>
              </a:schemeClr>
            </a:gs>
            <a:gs pos="71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23" y="164688"/>
            <a:ext cx="4529531" cy="452953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43691" y="888274"/>
            <a:ext cx="3513909" cy="167204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0 – 300 coins: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More drilling ahead!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43691" y="3143794"/>
            <a:ext cx="3513909" cy="167204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400 – 500 coins: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You can do better!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585577" y="888274"/>
            <a:ext cx="3513909" cy="167204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600-700 coins:</a:t>
            </a:r>
          </a:p>
          <a:p>
            <a:pPr algn="ctr"/>
            <a:r>
              <a:rPr lang="en-US" sz="2600" b="1" dirty="0" smtClean="0">
                <a:solidFill>
                  <a:srgbClr val="002060"/>
                </a:solidFill>
              </a:rPr>
              <a:t>Now we’re getting somewhere</a:t>
            </a:r>
            <a:r>
              <a:rPr lang="en-US" sz="2800" b="1" dirty="0" smtClean="0">
                <a:solidFill>
                  <a:srgbClr val="002060"/>
                </a:solidFill>
              </a:rPr>
              <a:t>!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8585576" y="3143794"/>
            <a:ext cx="3513909" cy="167204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8</a:t>
            </a:r>
            <a:r>
              <a:rPr lang="en-US" sz="2800" b="1" dirty="0" smtClean="0">
                <a:solidFill>
                  <a:srgbClr val="002060"/>
                </a:solidFill>
              </a:rPr>
              <a:t>00 – 900 coins: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Well done!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476205" y="4815840"/>
            <a:ext cx="3513909" cy="167204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1000 coins: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Perfect!!!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7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5D459F"/>
            </a:gs>
            <a:gs pos="0">
              <a:srgbClr val="F6F6FE"/>
            </a:gs>
            <a:gs pos="20000">
              <a:schemeClr val="accent1">
                <a:lumMod val="60000"/>
                <a:lumOff val="40000"/>
              </a:schemeClr>
            </a:gs>
            <a:gs pos="40000">
              <a:schemeClr val="accent1">
                <a:lumMod val="60000"/>
                <a:lumOff val="40000"/>
              </a:schemeClr>
            </a:gs>
            <a:gs pos="71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flipH="1">
            <a:off x="1" y="5656942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" y="4220029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927443" y="3040744"/>
            <a:ext cx="1267071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116115"/>
            <a:ext cx="2311400" cy="2311400"/>
          </a:xfrm>
          <a:prstGeom prst="rect">
            <a:avLst/>
          </a:prstGeom>
        </p:spPr>
      </p:pic>
      <p:sp>
        <p:nvSpPr>
          <p:cNvPr id="5" name="Шестиугольник 4"/>
          <p:cNvSpPr/>
          <p:nvPr/>
        </p:nvSpPr>
        <p:spPr>
          <a:xfrm>
            <a:off x="1420585" y="2685144"/>
            <a:ext cx="9506857" cy="711200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We … when my phone … 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391886" y="4020457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had dinner; rang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6749143" y="4020457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having dinner; rang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391885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had dinner; was ringing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6749142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 having dinner; rung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3"/>
          </p:cNvCxnSpPr>
          <p:nvPr/>
        </p:nvCxnSpPr>
        <p:spPr>
          <a:xfrm flipH="1">
            <a:off x="0" y="3040744"/>
            <a:ext cx="1420585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11184367" y="0"/>
            <a:ext cx="1010147" cy="468416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74766" y="248194"/>
            <a:ext cx="1005840" cy="53557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100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2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C53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sm_q1-5-correct-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5D459F"/>
            </a:gs>
            <a:gs pos="0">
              <a:srgbClr val="F6F6FE"/>
            </a:gs>
            <a:gs pos="20000">
              <a:schemeClr val="accent1">
                <a:lumMod val="60000"/>
                <a:lumOff val="40000"/>
              </a:schemeClr>
            </a:gs>
            <a:gs pos="40000">
              <a:schemeClr val="accent1">
                <a:lumMod val="60000"/>
                <a:lumOff val="40000"/>
              </a:schemeClr>
            </a:gs>
            <a:gs pos="71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flipH="1">
            <a:off x="1" y="5656942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" y="4220029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927443" y="3040744"/>
            <a:ext cx="1267071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116115"/>
            <a:ext cx="2311400" cy="2311400"/>
          </a:xfrm>
          <a:prstGeom prst="rect">
            <a:avLst/>
          </a:prstGeom>
        </p:spPr>
      </p:pic>
      <p:sp>
        <p:nvSpPr>
          <p:cNvPr id="5" name="Шестиугольник 4"/>
          <p:cNvSpPr/>
          <p:nvPr/>
        </p:nvSpPr>
        <p:spPr>
          <a:xfrm>
            <a:off x="1420585" y="2685144"/>
            <a:ext cx="9506857" cy="711200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I … to the cinema when you … me.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6749142" y="3989895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went; was meeting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391885" y="4020457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 going; met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391885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went; met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6749142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 going; was meeting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3"/>
          </p:cNvCxnSpPr>
          <p:nvPr/>
        </p:nvCxnSpPr>
        <p:spPr>
          <a:xfrm flipH="1">
            <a:off x="0" y="3040744"/>
            <a:ext cx="1420585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11184367" y="0"/>
            <a:ext cx="1010147" cy="468416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4766" y="248194"/>
            <a:ext cx="1005840" cy="53557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100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8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C53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correct-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5D459F"/>
            </a:gs>
            <a:gs pos="0">
              <a:srgbClr val="F6F6FE"/>
            </a:gs>
            <a:gs pos="20000">
              <a:schemeClr val="accent1">
                <a:lumMod val="60000"/>
                <a:lumOff val="40000"/>
              </a:schemeClr>
            </a:gs>
            <a:gs pos="40000">
              <a:schemeClr val="accent1">
                <a:lumMod val="60000"/>
                <a:lumOff val="40000"/>
              </a:schemeClr>
            </a:gs>
            <a:gs pos="71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flipH="1">
            <a:off x="1" y="5656942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" y="4220029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927443" y="3040744"/>
            <a:ext cx="1267071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116115"/>
            <a:ext cx="2311400" cy="2311400"/>
          </a:xfrm>
          <a:prstGeom prst="rect">
            <a:avLst/>
          </a:prstGeom>
        </p:spPr>
      </p:pic>
      <p:sp>
        <p:nvSpPr>
          <p:cNvPr id="5" name="Шестиугольник 4"/>
          <p:cNvSpPr/>
          <p:nvPr/>
        </p:nvSpPr>
        <p:spPr>
          <a:xfrm>
            <a:off x="1420585" y="2685144"/>
            <a:ext cx="9506857" cy="711200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When I … home, my little sister … 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6749142" y="3989895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came; slept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6749142" y="5448324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came; was sleeping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391885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 coming; slept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391885" y="4020457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was coming; was sleeping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3"/>
          </p:cNvCxnSpPr>
          <p:nvPr/>
        </p:nvCxnSpPr>
        <p:spPr>
          <a:xfrm flipH="1">
            <a:off x="0" y="3040744"/>
            <a:ext cx="1420585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11184367" y="0"/>
            <a:ext cx="1010147" cy="468416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4766" y="248194"/>
            <a:ext cx="1005840" cy="53557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100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3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C53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correct-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5D459F"/>
            </a:gs>
            <a:gs pos="0">
              <a:srgbClr val="F6F6FE"/>
            </a:gs>
            <a:gs pos="20000">
              <a:schemeClr val="accent1">
                <a:lumMod val="60000"/>
                <a:lumOff val="40000"/>
              </a:schemeClr>
            </a:gs>
            <a:gs pos="40000">
              <a:schemeClr val="accent1">
                <a:lumMod val="60000"/>
                <a:lumOff val="40000"/>
              </a:schemeClr>
            </a:gs>
            <a:gs pos="71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flipH="1">
            <a:off x="1" y="5656942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" y="4220029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927443" y="3040744"/>
            <a:ext cx="1267071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116115"/>
            <a:ext cx="2311400" cy="2311400"/>
          </a:xfrm>
          <a:prstGeom prst="rect">
            <a:avLst/>
          </a:prstGeom>
        </p:spPr>
      </p:pic>
      <p:sp>
        <p:nvSpPr>
          <p:cNvPr id="5" name="Шестиугольник 4"/>
          <p:cNvSpPr/>
          <p:nvPr/>
        </p:nvSpPr>
        <p:spPr>
          <a:xfrm>
            <a:off x="1420585" y="2685144"/>
            <a:ext cx="9506857" cy="711200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When it … to rain, we … home.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6839294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 starting; hurried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6839294" y="4020457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started; hurried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391885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was starting; were hurrying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391885" y="4020457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was starting; was hurrying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3"/>
          </p:cNvCxnSpPr>
          <p:nvPr/>
        </p:nvCxnSpPr>
        <p:spPr>
          <a:xfrm flipH="1">
            <a:off x="0" y="3040744"/>
            <a:ext cx="1420585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11184367" y="0"/>
            <a:ext cx="1010147" cy="468416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4766" y="248194"/>
            <a:ext cx="1005840" cy="53557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100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7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C53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correct-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5D459F"/>
            </a:gs>
            <a:gs pos="0">
              <a:srgbClr val="F6F6FE"/>
            </a:gs>
            <a:gs pos="20000">
              <a:schemeClr val="accent1">
                <a:lumMod val="60000"/>
                <a:lumOff val="40000"/>
              </a:schemeClr>
            </a:gs>
            <a:gs pos="40000">
              <a:schemeClr val="accent1">
                <a:lumMod val="60000"/>
                <a:lumOff val="40000"/>
              </a:schemeClr>
            </a:gs>
            <a:gs pos="71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flipH="1">
            <a:off x="1" y="5656942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" y="4220029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927443" y="3040744"/>
            <a:ext cx="1267071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116115"/>
            <a:ext cx="2311400" cy="2311400"/>
          </a:xfrm>
          <a:prstGeom prst="rect">
            <a:avLst/>
          </a:prstGeom>
        </p:spPr>
      </p:pic>
      <p:sp>
        <p:nvSpPr>
          <p:cNvPr id="5" name="Шестиугольник 4"/>
          <p:cNvSpPr/>
          <p:nvPr/>
        </p:nvSpPr>
        <p:spPr>
          <a:xfrm>
            <a:off x="1420585" y="2685144"/>
            <a:ext cx="9506857" cy="711200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When I got to class, some of my friends … and the lecturer … on the board.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6749142" y="3989895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 chatting; was writing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391885" y="4020457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were chatting; was writing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391885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chatted; was writing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6749142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chatting; wrote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3"/>
          </p:cNvCxnSpPr>
          <p:nvPr/>
        </p:nvCxnSpPr>
        <p:spPr>
          <a:xfrm flipH="1">
            <a:off x="0" y="3040744"/>
            <a:ext cx="1420585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11184367" y="0"/>
            <a:ext cx="1010147" cy="468416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4766" y="248194"/>
            <a:ext cx="1005840" cy="53557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100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9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C53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correct-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5D459F"/>
            </a:gs>
            <a:gs pos="0">
              <a:srgbClr val="F6F6FE"/>
            </a:gs>
            <a:gs pos="20000">
              <a:schemeClr val="accent1">
                <a:lumMod val="60000"/>
                <a:lumOff val="40000"/>
              </a:schemeClr>
            </a:gs>
            <a:gs pos="40000">
              <a:schemeClr val="accent1">
                <a:lumMod val="60000"/>
                <a:lumOff val="40000"/>
              </a:schemeClr>
            </a:gs>
            <a:gs pos="71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flipH="1">
            <a:off x="1" y="5656942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" y="4220029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927443" y="3040744"/>
            <a:ext cx="1267071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116115"/>
            <a:ext cx="2311400" cy="2311400"/>
          </a:xfrm>
          <a:prstGeom prst="rect">
            <a:avLst/>
          </a:prstGeom>
        </p:spPr>
      </p:pic>
      <p:sp>
        <p:nvSpPr>
          <p:cNvPr id="5" name="Шестиугольник 4"/>
          <p:cNvSpPr/>
          <p:nvPr/>
        </p:nvSpPr>
        <p:spPr>
          <a:xfrm>
            <a:off x="1420585" y="2685144"/>
            <a:ext cx="9506857" cy="711200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While I … some milk in the supermarket yesterday, I … a famous actor.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6749142" y="3989895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 buying; was seeing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710292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was buying; saw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710292" y="4017771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bought; was seeing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6749142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buying; see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3"/>
          </p:cNvCxnSpPr>
          <p:nvPr/>
        </p:nvCxnSpPr>
        <p:spPr>
          <a:xfrm flipH="1">
            <a:off x="0" y="3040744"/>
            <a:ext cx="1420585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11184367" y="0"/>
            <a:ext cx="1010147" cy="468416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4766" y="248194"/>
            <a:ext cx="1005840" cy="53557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100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7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C53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correct-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5D459F"/>
            </a:gs>
            <a:gs pos="0">
              <a:srgbClr val="F6F6FE"/>
            </a:gs>
            <a:gs pos="20000">
              <a:schemeClr val="accent1">
                <a:lumMod val="60000"/>
                <a:lumOff val="40000"/>
              </a:schemeClr>
            </a:gs>
            <a:gs pos="40000">
              <a:schemeClr val="accent1">
                <a:lumMod val="60000"/>
                <a:lumOff val="40000"/>
              </a:schemeClr>
            </a:gs>
            <a:gs pos="71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flipH="1">
            <a:off x="1" y="5656942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" y="4220029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927443" y="3040744"/>
            <a:ext cx="1267071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116115"/>
            <a:ext cx="2311400" cy="2311400"/>
          </a:xfrm>
          <a:prstGeom prst="rect">
            <a:avLst/>
          </a:prstGeom>
        </p:spPr>
      </p:pic>
      <p:sp>
        <p:nvSpPr>
          <p:cNvPr id="5" name="Шестиугольник 4"/>
          <p:cNvSpPr/>
          <p:nvPr/>
        </p:nvSpPr>
        <p:spPr>
          <a:xfrm>
            <a:off x="1420585" y="2685144"/>
            <a:ext cx="9506857" cy="711200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He was late for work yesterday and only … the office at 9.20.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6749142" y="3989895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 entered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710292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entered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710292" y="4017771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 entering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6749142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had entered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3"/>
          </p:cNvCxnSpPr>
          <p:nvPr/>
        </p:nvCxnSpPr>
        <p:spPr>
          <a:xfrm flipH="1">
            <a:off x="0" y="3040744"/>
            <a:ext cx="1420585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11184367" y="0"/>
            <a:ext cx="1010147" cy="468416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4766" y="248194"/>
            <a:ext cx="1005840" cy="53557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100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0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C53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correct-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5D459F"/>
            </a:gs>
            <a:gs pos="0">
              <a:srgbClr val="F6F6FE"/>
            </a:gs>
            <a:gs pos="20000">
              <a:schemeClr val="accent1">
                <a:lumMod val="60000"/>
                <a:lumOff val="40000"/>
              </a:schemeClr>
            </a:gs>
            <a:gs pos="40000">
              <a:schemeClr val="accent1">
                <a:lumMod val="60000"/>
                <a:lumOff val="40000"/>
              </a:schemeClr>
            </a:gs>
            <a:gs pos="71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flipH="1">
            <a:off x="1" y="5656942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" y="4220029"/>
            <a:ext cx="12191999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927443" y="3040744"/>
            <a:ext cx="1267071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116115"/>
            <a:ext cx="2311400" cy="2311400"/>
          </a:xfrm>
          <a:prstGeom prst="rect">
            <a:avLst/>
          </a:prstGeom>
        </p:spPr>
      </p:pic>
      <p:sp>
        <p:nvSpPr>
          <p:cNvPr id="5" name="Шестиугольник 4"/>
          <p:cNvSpPr/>
          <p:nvPr/>
        </p:nvSpPr>
        <p:spPr>
          <a:xfrm>
            <a:off x="1420585" y="2685144"/>
            <a:ext cx="9506857" cy="711200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What … when I …?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6632620" y="3989895"/>
            <a:ext cx="5056821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was you doing; was entering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6632620" y="5448324"/>
            <a:ext cx="5056821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you doing; entered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391885" y="5457370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 you doing; entered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391885" y="4020457"/>
            <a:ext cx="4940299" cy="399144"/>
          </a:xfrm>
          <a:prstGeom prst="hexagon">
            <a:avLst/>
          </a:prstGeom>
          <a:solidFill>
            <a:srgbClr val="0070C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did you do; entered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3"/>
          </p:cNvCxnSpPr>
          <p:nvPr/>
        </p:nvCxnSpPr>
        <p:spPr>
          <a:xfrm flipH="1">
            <a:off x="0" y="3040744"/>
            <a:ext cx="1420585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11184367" y="0"/>
            <a:ext cx="1010147" cy="468416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4766" y="248194"/>
            <a:ext cx="1005840" cy="53557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100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7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C53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sm_q1-5-correct-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1805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sm_q1-5-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412</Words>
  <Application>Microsoft Office PowerPoint</Application>
  <PresentationFormat>Широкоэкранный</PresentationFormat>
  <Paragraphs>71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User1</cp:lastModifiedBy>
  <cp:revision>43</cp:revision>
  <dcterms:created xsi:type="dcterms:W3CDTF">2020-08-02T15:19:41Z</dcterms:created>
  <dcterms:modified xsi:type="dcterms:W3CDTF">2020-08-03T10:43:35Z</dcterms:modified>
</cp:coreProperties>
</file>