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5" r:id="rId9"/>
    <p:sldId id="269" r:id="rId10"/>
    <p:sldId id="270" r:id="rId11"/>
    <p:sldId id="272" r:id="rId12"/>
    <p:sldId id="262" r:id="rId13"/>
    <p:sldId id="263" r:id="rId14"/>
    <p:sldId id="273" r:id="rId15"/>
    <p:sldId id="274" r:id="rId16"/>
    <p:sldId id="266" r:id="rId17"/>
    <p:sldId id="267" r:id="rId18"/>
    <p:sldId id="264" r:id="rId19"/>
    <p:sldId id="275" r:id="rId20"/>
    <p:sldId id="276" r:id="rId21"/>
    <p:sldId id="277" r:id="rId22"/>
    <p:sldId id="282" r:id="rId23"/>
    <p:sldId id="281" r:id="rId24"/>
    <p:sldId id="280" r:id="rId25"/>
    <p:sldId id="279" r:id="rId26"/>
    <p:sldId id="26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757"/>
    <a:srgbClr val="FF2F19"/>
    <a:srgbClr val="FF5B5B"/>
    <a:srgbClr val="FFDEDD"/>
    <a:srgbClr val="F6B2A4"/>
    <a:srgbClr val="E1EBF7"/>
    <a:srgbClr val="C8DAF0"/>
    <a:srgbClr val="AAC6E8"/>
    <a:srgbClr val="D0E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027" autoAdjust="0"/>
  </p:normalViewPr>
  <p:slideViewPr>
    <p:cSldViewPr snapToGrid="0">
      <p:cViewPr>
        <p:scale>
          <a:sx n="50" d="100"/>
          <a:sy n="50" d="100"/>
        </p:scale>
        <p:origin x="63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C0012-6395-4026-B663-54674984EC76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3B9E3-58F8-4378-B3B6-BF440EA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3B9E3-58F8-4378-B3B6-BF440EAA6A5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0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10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4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90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10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71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67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1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74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0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13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B487-E0E9-4663-B6F0-F407A79EB297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2215-0136-4C84-AD08-1537151BD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32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slide" Target="slide12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8"/>
            <a:ext cx="12210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872" y="-12268"/>
            <a:ext cx="3030698" cy="6858000"/>
          </a:xfrm>
          <a:prstGeom prst="rect">
            <a:avLst/>
          </a:prstGeom>
        </p:spPr>
      </p:pic>
      <p:pic>
        <p:nvPicPr>
          <p:cNvPr id="3" name="Picture 2" descr="Картинки по запросу future text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51" y="-12268"/>
            <a:ext cx="4323008" cy="1607637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exampl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538"/>
            <a:ext cx="4803980" cy="25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7772" y="-6445"/>
            <a:ext cx="6014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MV Boli" panose="02000500030200090000" pitchFamily="2" charset="0"/>
              </a:rPr>
              <a:t>What is going to happen?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8" y="4401783"/>
            <a:ext cx="264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It is going to rain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4147" y="4097026"/>
            <a:ext cx="312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She is going to cook a cake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8742" y="4501510"/>
            <a:ext cx="312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rob a house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661" y="4684452"/>
            <a:ext cx="3692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They are going to  travel around the world  </a:t>
            </a:r>
          </a:p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" y="1319371"/>
            <a:ext cx="2046653" cy="2883920"/>
          </a:xfrm>
          <a:prstGeom prst="rect">
            <a:avLst/>
          </a:prstGeom>
        </p:spPr>
      </p:pic>
      <p:pic>
        <p:nvPicPr>
          <p:cNvPr id="14" name="Imagem 13" descr="000803_1063_2254_v__v.thm.jpg"/>
          <p:cNvPicPr>
            <a:picLocks noChangeAspect="1"/>
          </p:cNvPicPr>
          <p:nvPr/>
        </p:nvPicPr>
        <p:blipFill>
          <a:blip r:embed="rId4" cstate="print"/>
          <a:srcRect t="3599" b="8166"/>
          <a:stretch>
            <a:fillRect/>
          </a:stretch>
        </p:blipFill>
        <p:spPr bwMode="auto">
          <a:xfrm>
            <a:off x="2644147" y="1399533"/>
            <a:ext cx="2686203" cy="23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5619891" y="655139"/>
            <a:ext cx="3629624" cy="3954772"/>
            <a:chOff x="5778679" y="619307"/>
            <a:chExt cx="3629624" cy="395477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5789455" y="619307"/>
              <a:ext cx="3618848" cy="3483734"/>
              <a:chOff x="5789455" y="619307"/>
              <a:chExt cx="3618848" cy="348373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57" t="369" r="13279" b="6694"/>
              <a:stretch/>
            </p:blipFill>
            <p:spPr>
              <a:xfrm>
                <a:off x="7398787" y="619307"/>
                <a:ext cx="2009516" cy="3199851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5" t="91306" r="57305" b="-1265"/>
              <a:stretch/>
            </p:blipFill>
            <p:spPr>
              <a:xfrm>
                <a:off x="7909688" y="3732680"/>
                <a:ext cx="774700" cy="342900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92" t="4627" r="74017" b="77054"/>
              <a:stretch/>
            </p:blipFill>
            <p:spPr>
              <a:xfrm>
                <a:off x="5789455" y="1104900"/>
                <a:ext cx="1772081" cy="1244998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484" t="84533" r="-735" b="2545"/>
              <a:stretch/>
            </p:blipFill>
            <p:spPr>
              <a:xfrm>
                <a:off x="7450068" y="3658139"/>
                <a:ext cx="525085" cy="444902"/>
              </a:xfrm>
              <a:prstGeom prst="rect">
                <a:avLst/>
              </a:prstGeom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90"/>
            <a:stretch/>
          </p:blipFill>
          <p:spPr>
            <a:xfrm>
              <a:off x="5778679" y="2349898"/>
              <a:ext cx="2527415" cy="2224181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39" r="70992" b="8487"/>
            <a:stretch/>
          </p:blipFill>
          <p:spPr>
            <a:xfrm>
              <a:off x="8559477" y="3621307"/>
              <a:ext cx="584531" cy="364208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546" y="2494129"/>
            <a:ext cx="2911556" cy="20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exampl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538"/>
            <a:ext cx="4803980" cy="25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7772" y="-6445"/>
            <a:ext cx="6014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MV Boli" panose="02000500030200090000" pitchFamily="2" charset="0"/>
              </a:rPr>
              <a:t>What is going to happen?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8" y="4401783"/>
            <a:ext cx="2275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The dwarf is going to sleep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4147" y="4097026"/>
            <a:ext cx="312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She is going to clean a flat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63317" y="3970896"/>
            <a:ext cx="3127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cheat/ copy in his English test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6066" y="4091606"/>
            <a:ext cx="3692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 have/take a shower</a:t>
            </a:r>
          </a:p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683657"/>
            <a:ext cx="2849610" cy="28496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54" y="1134369"/>
            <a:ext cx="3787218" cy="2934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85" y="1134369"/>
            <a:ext cx="2535016" cy="29342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24" y="1888761"/>
            <a:ext cx="3850933" cy="1961425"/>
          </a:xfrm>
          <a:prstGeom prst="roundRect">
            <a:avLst>
              <a:gd name="adj" fmla="val 190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13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463" y="248547"/>
            <a:ext cx="6122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Present</a:t>
            </a:r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Continuous</a:t>
            </a:r>
            <a:endParaRPr lang="pl-PL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08604" y="2082251"/>
            <a:ext cx="1390964" cy="944931"/>
            <a:chOff x="-108604" y="2082251"/>
            <a:chExt cx="1390964" cy="94493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9901" y="2082251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Картинки по запросу плюс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604" y="2144244"/>
              <a:ext cx="1390964" cy="81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-22016" y="3132134"/>
            <a:ext cx="1134901" cy="944931"/>
            <a:chOff x="-22016" y="3132134"/>
            <a:chExt cx="1134901" cy="94493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3251" y="3132134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6" descr="Картинки по запросу минус 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65" b="31314"/>
            <a:stretch/>
          </p:blipFill>
          <p:spPr bwMode="auto">
            <a:xfrm>
              <a:off x="-22016" y="3451584"/>
              <a:ext cx="1134901" cy="40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86928" y="4227647"/>
            <a:ext cx="1025957" cy="944931"/>
            <a:chOff x="16294" y="4408809"/>
            <a:chExt cx="1025957" cy="944931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6294" y="4408809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12" descr="Картинки по запросу вопрос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49" y="4515842"/>
              <a:ext cx="506657" cy="75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Улыбающееся лицо 14"/>
          <p:cNvSpPr/>
          <p:nvPr/>
        </p:nvSpPr>
        <p:spPr>
          <a:xfrm>
            <a:off x="1163637" y="2254800"/>
            <a:ext cx="762000" cy="717000"/>
          </a:xfrm>
          <a:prstGeom prst="smileyFac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1163637" y="3220382"/>
            <a:ext cx="762000" cy="717000"/>
          </a:xfrm>
          <a:prstGeom prst="smileyFace">
            <a:avLst>
              <a:gd name="adj" fmla="val -46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люс 16"/>
          <p:cNvSpPr/>
          <p:nvPr/>
        </p:nvSpPr>
        <p:spPr>
          <a:xfrm>
            <a:off x="2070780" y="2317571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люс 17"/>
          <p:cNvSpPr/>
          <p:nvPr/>
        </p:nvSpPr>
        <p:spPr>
          <a:xfrm>
            <a:off x="2070780" y="3322364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752951" y="1956137"/>
            <a:ext cx="3902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am/ is/ are</a:t>
            </a:r>
            <a:endParaRPr lang="ru-RU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2951" y="3015939"/>
            <a:ext cx="4247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am/ is/ are</a:t>
            </a:r>
            <a:endParaRPr lang="ru-RU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3637" y="4142645"/>
            <a:ext cx="48935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Am/ Is/ Are</a:t>
            </a:r>
            <a:endParaRPr lang="ru-RU" sz="66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Плюс 21"/>
          <p:cNvSpPr/>
          <p:nvPr/>
        </p:nvSpPr>
        <p:spPr>
          <a:xfrm>
            <a:off x="6507456" y="2254213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6460522" y="3283153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5427007" y="4417664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лыбающееся лицо 25"/>
          <p:cNvSpPr/>
          <p:nvPr/>
        </p:nvSpPr>
        <p:spPr>
          <a:xfrm>
            <a:off x="6126456" y="4339498"/>
            <a:ext cx="762000" cy="717000"/>
          </a:xfrm>
          <a:prstGeom prst="smileyFace">
            <a:avLst>
              <a:gd name="adj" fmla="val 6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6967123" y="4402270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516235" y="3565551"/>
            <a:ext cx="230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54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ing</a:t>
            </a:r>
            <a:endParaRPr lang="ru-RU" sz="287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Плюс 29"/>
          <p:cNvSpPr/>
          <p:nvPr/>
        </p:nvSpPr>
        <p:spPr>
          <a:xfrm>
            <a:off x="8400628" y="3256512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142693" y="3002831"/>
            <a:ext cx="1511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9525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not</a:t>
            </a:r>
            <a:endParaRPr lang="ru-RU" sz="6000" b="1" dirty="0">
              <a:ln w="9525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75244" y="2472632"/>
            <a:ext cx="230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54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ing</a:t>
            </a:r>
            <a:endParaRPr lang="ru-RU" sz="287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34911" y="3701732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n-US" sz="11500" b="1" spc="50" dirty="0" smtClean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ru-RU" sz="115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3291" y="5323160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Yes,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Улыбающееся лицо 34"/>
          <p:cNvSpPr/>
          <p:nvPr/>
        </p:nvSpPr>
        <p:spPr>
          <a:xfrm>
            <a:off x="2172012" y="5502326"/>
            <a:ext cx="762000" cy="717000"/>
          </a:xfrm>
          <a:prstGeom prst="smileyFace">
            <a:avLst>
              <a:gd name="adj" fmla="val 4653"/>
            </a:avLst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862321" y="5103674"/>
            <a:ext cx="1175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am/ </a:t>
            </a:r>
          </a:p>
          <a:p>
            <a:pPr algn="ctr"/>
            <a:r>
              <a:rPr lang="en-US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is/ </a:t>
            </a:r>
          </a:p>
          <a:p>
            <a:pPr algn="ctr"/>
            <a:r>
              <a:rPr lang="en-US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are</a:t>
            </a:r>
            <a:endParaRPr lang="ru-RU" sz="36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24852" y="5331919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No,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9" name="Улыбающееся лицо 38"/>
          <p:cNvSpPr/>
          <p:nvPr/>
        </p:nvSpPr>
        <p:spPr>
          <a:xfrm>
            <a:off x="9131341" y="5573584"/>
            <a:ext cx="762000" cy="717000"/>
          </a:xfrm>
          <a:prstGeom prst="smileyFace">
            <a:avLst>
              <a:gd name="adj" fmla="val -4653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03967" y="5068389"/>
            <a:ext cx="2888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2F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am not/ </a:t>
            </a:r>
          </a:p>
          <a:p>
            <a:pPr algn="ctr"/>
            <a:r>
              <a:rPr lang="en-US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2F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isn’t/ </a:t>
            </a:r>
          </a:p>
          <a:p>
            <a:pPr algn="ctr"/>
            <a:r>
              <a:rPr lang="en-US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2F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aren’t</a:t>
            </a:r>
            <a:endParaRPr lang="ru-RU" sz="3600" b="1" dirty="0">
              <a:ln w="9525">
                <a:solidFill>
                  <a:srgbClr val="C00000"/>
                </a:solidFill>
                <a:prstDash val="solid"/>
              </a:ln>
              <a:solidFill>
                <a:srgbClr val="FF2F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1" name="Выноска-облако 36"/>
          <p:cNvSpPr/>
          <p:nvPr/>
        </p:nvSpPr>
        <p:spPr>
          <a:xfrm>
            <a:off x="7527252" y="-90048"/>
            <a:ext cx="4694287" cy="265835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C8DAF0"/>
              </a:gs>
              <a:gs pos="50000">
                <a:srgbClr val="E1EBF7"/>
              </a:gs>
              <a:gs pos="100000">
                <a:srgbClr val="C8DAF0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88456" y="1405427"/>
            <a:ext cx="230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54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ing</a:t>
            </a:r>
            <a:endParaRPr lang="ru-RU" sz="287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7740934" y="209050"/>
            <a:ext cx="4554965" cy="2246769"/>
            <a:chOff x="7446640" y="1375014"/>
            <a:chExt cx="4672655" cy="2452356"/>
          </a:xfrm>
        </p:grpSpPr>
        <p:sp>
          <p:nvSpPr>
            <p:cNvPr id="43" name="TextBox 42"/>
            <p:cNvSpPr txBox="1"/>
            <p:nvPr/>
          </p:nvSpPr>
          <p:spPr>
            <a:xfrm>
              <a:off x="7954372" y="1375014"/>
              <a:ext cx="4164923" cy="2452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Harrington" panose="04040505050A02020702" pitchFamily="82" charset="0"/>
                </a:rPr>
                <a:t>We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are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danc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ing </a:t>
              </a:r>
              <a:r>
                <a:rPr lang="en-US" sz="2800" b="1" dirty="0" smtClean="0">
                  <a:solidFill>
                    <a:srgbClr val="002060"/>
                  </a:solidFill>
                  <a:latin typeface="Harrington" panose="04040505050A02020702" pitchFamily="82" charset="0"/>
                </a:rPr>
                <a:t>now</a:t>
              </a:r>
              <a:endParaRPr lang="pl-PL" sz="2800" dirty="0" smtClean="0">
                <a:solidFill>
                  <a:srgbClr val="002060"/>
                </a:solidFill>
                <a:latin typeface="Harrington" panose="04040505050A02020702" pitchFamily="82" charset="0"/>
              </a:endParaRPr>
            </a:p>
            <a:p>
              <a:r>
                <a:rPr lang="en-US" sz="2800" dirty="0" smtClean="0">
                  <a:latin typeface="Harrington" panose="04040505050A02020702" pitchFamily="82" charset="0"/>
                </a:rPr>
                <a:t>We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aren’t 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>
                  <a:latin typeface="Harrington" panose="04040505050A02020702" pitchFamily="82" charset="0"/>
                </a:rPr>
                <a:t>danc</a:t>
              </a:r>
              <a:r>
                <a:rPr lang="en-US" sz="2800" b="1" dirty="0">
                  <a:solidFill>
                    <a:srgbClr val="FF0000"/>
                  </a:solidFill>
                  <a:latin typeface="Harrington" panose="04040505050A02020702" pitchFamily="82" charset="0"/>
                </a:rPr>
                <a:t>ing </a:t>
              </a:r>
              <a:r>
                <a:rPr lang="en-US" sz="2800" b="1" dirty="0">
                  <a:solidFill>
                    <a:srgbClr val="002060"/>
                  </a:solidFill>
                  <a:latin typeface="Harrington" panose="04040505050A02020702" pitchFamily="82" charset="0"/>
                </a:rPr>
                <a:t>now</a:t>
              </a:r>
              <a:endParaRPr lang="pl-PL" sz="2800" dirty="0">
                <a:solidFill>
                  <a:srgbClr val="002060"/>
                </a:solidFill>
                <a:latin typeface="Harrington" panose="04040505050A02020702" pitchFamily="82" charset="0"/>
              </a:endParaRPr>
            </a:p>
            <a:p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Are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we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>
                  <a:latin typeface="Harrington" panose="04040505050A02020702" pitchFamily="82" charset="0"/>
                </a:rPr>
                <a:t>danc</a:t>
              </a:r>
              <a:r>
                <a:rPr lang="en-US" sz="2800" b="1" dirty="0">
                  <a:solidFill>
                    <a:srgbClr val="FF0000"/>
                  </a:solidFill>
                  <a:latin typeface="Harrington" panose="04040505050A02020702" pitchFamily="82" charset="0"/>
                </a:rPr>
                <a:t>ing </a:t>
              </a:r>
              <a:r>
                <a:rPr lang="en-US" sz="2800" b="1" dirty="0" smtClean="0">
                  <a:solidFill>
                    <a:srgbClr val="002060"/>
                  </a:solidFill>
                  <a:latin typeface="Harrington" panose="04040505050A02020702" pitchFamily="82" charset="0"/>
                </a:rPr>
                <a:t>now</a:t>
              </a:r>
              <a:r>
                <a:rPr lang="pl-PL" sz="2800" dirty="0" smtClean="0">
                  <a:latin typeface="Harrington" panose="04040505050A02020702" pitchFamily="82" charset="0"/>
                </a:rPr>
                <a:t>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Yes, </a:t>
              </a:r>
              <a:r>
                <a:rPr lang="en-US" sz="2800" dirty="0" smtClean="0">
                  <a:latin typeface="Harrington" panose="04040505050A02020702" pitchFamily="82" charset="0"/>
                </a:rPr>
                <a:t>we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are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  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No</a:t>
              </a:r>
              <a:r>
                <a:rPr lang="en-US" sz="2800" dirty="0" smtClean="0">
                  <a:latin typeface="Harrington" panose="04040505050A02020702" pitchFamily="82" charset="0"/>
                </a:rPr>
                <a:t>,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we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aren’t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 </a:t>
              </a:r>
              <a:endParaRPr lang="ru-RU" sz="2800" b="1" dirty="0"/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7446640" y="1572954"/>
              <a:ext cx="653375" cy="1198629"/>
              <a:chOff x="7446640" y="1572954"/>
              <a:chExt cx="653375" cy="1198629"/>
            </a:xfrm>
          </p:grpSpPr>
          <p:pic>
            <p:nvPicPr>
              <p:cNvPr id="45" name="Picture 4" descr="Картинки по запросу плюс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6640" y="1572954"/>
                <a:ext cx="653375" cy="381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6" descr="Картинки по запросу минус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7756" y="1954089"/>
                <a:ext cx="452898" cy="45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2" descr="Картинки по запросу вопрос 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9202" y="2392563"/>
                <a:ext cx="204015" cy="379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22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953" y="398571"/>
            <a:ext cx="8723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p</a:t>
            </a:r>
            <a:r>
              <a:rPr lang="en-US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ersonal plans, </a:t>
            </a:r>
          </a:p>
          <a:p>
            <a:r>
              <a:rPr lang="en-US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arrangements for the future</a:t>
            </a:r>
            <a:endParaRPr lang="ru-RU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953" y="1845121"/>
            <a:ext cx="839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</a:t>
            </a:r>
            <a:r>
              <a:rPr lang="en-US" sz="3600" b="1" dirty="0" smtClean="0">
                <a:latin typeface="Monotype Corsiva" panose="03010101010201010101" pitchFamily="66" charset="0"/>
              </a:rPr>
              <a:t>Next Sunday I’</a:t>
            </a:r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 </a:t>
            </a:r>
            <a:r>
              <a:rPr lang="en-US" sz="3600" b="1" dirty="0" smtClean="0">
                <a:latin typeface="Monotype Corsiva" panose="03010101010201010101" pitchFamily="66" charset="0"/>
              </a:rPr>
              <a:t>play</a:t>
            </a:r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ing </a:t>
            </a:r>
            <a:r>
              <a:rPr lang="en-US" sz="3600" b="1" dirty="0" smtClean="0">
                <a:latin typeface="Monotype Corsiva" panose="03010101010201010101" pitchFamily="66" charset="0"/>
              </a:rPr>
              <a:t>tennis with my friends 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953" y="2491452"/>
            <a:ext cx="521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</a:t>
            </a:r>
            <a:r>
              <a:rPr lang="en-US" sz="3600" b="1" dirty="0" smtClean="0">
                <a:latin typeface="Monotype Corsiva" panose="03010101010201010101" pitchFamily="66" charset="0"/>
              </a:rPr>
              <a:t>Next month I’</a:t>
            </a:r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 </a:t>
            </a:r>
            <a:r>
              <a:rPr lang="en-US" sz="3600" b="1" dirty="0" smtClean="0">
                <a:latin typeface="Monotype Corsiva" panose="03010101010201010101" pitchFamily="66" charset="0"/>
              </a:rPr>
              <a:t>fly</a:t>
            </a:r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ing </a:t>
            </a:r>
            <a:r>
              <a:rPr lang="en-US" sz="3600" b="1" dirty="0" smtClean="0">
                <a:latin typeface="Monotype Corsiva" panose="03010101010201010101" pitchFamily="66" charset="0"/>
              </a:rPr>
              <a:t>to NY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952" y="3137783"/>
            <a:ext cx="4502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</a:t>
            </a:r>
            <a:r>
              <a:rPr lang="en-US" sz="3600" b="1" dirty="0" smtClean="0">
                <a:latin typeface="Monotype Corsiva" panose="03010101010201010101" pitchFamily="66" charset="0"/>
              </a:rPr>
              <a:t>What </a:t>
            </a:r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are </a:t>
            </a:r>
            <a:r>
              <a:rPr lang="en-US" sz="3600" b="1" dirty="0" smtClean="0">
                <a:latin typeface="Monotype Corsiva" panose="03010101010201010101" pitchFamily="66" charset="0"/>
              </a:rPr>
              <a:t>you do</a:t>
            </a:r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ing</a:t>
            </a:r>
            <a:r>
              <a:rPr lang="en-US" sz="3600" b="1" dirty="0" smtClean="0">
                <a:latin typeface="Monotype Corsiva" panose="03010101010201010101" pitchFamily="66" charset="0"/>
              </a:rPr>
              <a:t> next weekend?</a:t>
            </a:r>
            <a:endParaRPr lang="pl-PL" sz="3600" b="1" dirty="0" smtClean="0">
              <a:latin typeface="Monotype Corsiva" panose="03010101010201010101" pitchFamily="66" charset="0"/>
            </a:endParaRPr>
          </a:p>
          <a:p>
            <a:r>
              <a:rPr lang="pl-PL" sz="3600" b="1" dirty="0" smtClean="0">
                <a:latin typeface="Monotype Corsiva" panose="03010101010201010101" pitchFamily="66" charset="0"/>
              </a:rPr>
              <a:t>- I’</a:t>
            </a: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</a:t>
            </a:r>
            <a:r>
              <a:rPr lang="pl-PL" sz="3600" b="1" dirty="0" smtClean="0">
                <a:latin typeface="Monotype Corsiva" panose="03010101010201010101" pitchFamily="66" charset="0"/>
              </a:rPr>
              <a:t> goi</a:t>
            </a: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ng</a:t>
            </a:r>
            <a:r>
              <a:rPr lang="pl-PL" sz="3600" b="1" dirty="0" smtClean="0">
                <a:latin typeface="Monotype Corsiva" panose="03010101010201010101" pitchFamily="66" charset="0"/>
              </a:rPr>
              <a:t> to the theatre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735429" y="2411273"/>
            <a:ext cx="6456571" cy="4570631"/>
            <a:chOff x="5735429" y="2411273"/>
            <a:chExt cx="6456571" cy="457063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5429" y="2411273"/>
              <a:ext cx="6456571" cy="45706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9234" y="3137783"/>
              <a:ext cx="461665" cy="88325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Monday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70645" y="4412153"/>
              <a:ext cx="492443" cy="95782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Tuesday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70645" y="5583018"/>
              <a:ext cx="430887" cy="108478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</a:rPr>
                <a:t>Wednesday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36359" y="3000041"/>
              <a:ext cx="492443" cy="106721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Thursday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336359" y="4438206"/>
              <a:ext cx="553998" cy="87543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</a:rPr>
                <a:t>Friday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65442" y="5583018"/>
              <a:ext cx="1126719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Saturday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11681" y="5583018"/>
              <a:ext cx="963918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Sunday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Лента лицом вверх 15"/>
          <p:cNvSpPr/>
          <p:nvPr/>
        </p:nvSpPr>
        <p:spPr>
          <a:xfrm>
            <a:off x="9283860" y="1602283"/>
            <a:ext cx="2855641" cy="808189"/>
          </a:xfrm>
          <a:prstGeom prst="ribbon2">
            <a:avLst>
              <a:gd name="adj1" fmla="val 33333"/>
              <a:gd name="adj2" fmla="val 693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Ben’s diary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017528" y="5352185"/>
            <a:ext cx="450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 are Ben’s plans?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5911430" y="-27937"/>
            <a:ext cx="6299200" cy="4213478"/>
            <a:chOff x="5892801" y="2644523"/>
            <a:chExt cx="6299200" cy="421347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3296"/>
            <a:stretch/>
          </p:blipFill>
          <p:spPr>
            <a:xfrm>
              <a:off x="5892801" y="2644523"/>
              <a:ext cx="6299200" cy="42134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99234" y="3137783"/>
              <a:ext cx="461665" cy="88325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Monday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70645" y="4412153"/>
              <a:ext cx="492443" cy="95782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Tuesday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70645" y="5583018"/>
              <a:ext cx="430887" cy="108478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</a:rPr>
                <a:t>Wednesday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6359" y="3000041"/>
              <a:ext cx="492443" cy="106721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Thursday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336359" y="4438206"/>
              <a:ext cx="553998" cy="87543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</a:rPr>
                <a:t>Friday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65442" y="5583018"/>
              <a:ext cx="1126719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Saturday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711681" y="5583018"/>
              <a:ext cx="963918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</a:rPr>
                <a:t>Sunday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Овал 12"/>
          <p:cNvSpPr/>
          <p:nvPr/>
        </p:nvSpPr>
        <p:spPr bwMode="auto">
          <a:xfrm>
            <a:off x="83624" y="1593009"/>
            <a:ext cx="504825" cy="504825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79286" y="1635890"/>
            <a:ext cx="4168432" cy="442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Can you come on Monday evening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05192" y="1541415"/>
            <a:ext cx="466726" cy="60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sz="3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4725354" y="2229064"/>
            <a:ext cx="853230" cy="45047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You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58280" y="2167897"/>
            <a:ext cx="4473202" cy="59908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Sorry, but I...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644" y="91441"/>
            <a:ext cx="5741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Tom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 wants you to visit him, but you are very busy. </a:t>
            </a:r>
            <a:r>
              <a:rPr lang="en-US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Look 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at your diary for the next few days and </a:t>
            </a:r>
            <a:r>
              <a:rPr lang="en-US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explain to him why 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you can't </a:t>
            </a:r>
            <a:r>
              <a:rPr lang="en-US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come</a:t>
            </a:r>
            <a:endParaRPr lang="ru-RU" sz="2400" b="1" dirty="0">
              <a:cs typeface="MV Boli" panose="02000500030200090000" pitchFamily="2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0" y="2934079"/>
            <a:ext cx="504825" cy="504825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595662" y="2976960"/>
            <a:ext cx="4168432" cy="442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What about Tuesday evening then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91482" y="2906897"/>
            <a:ext cx="466726" cy="60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sz="3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4892150" y="3546591"/>
            <a:ext cx="853230" cy="45047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You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178123" y="3606752"/>
            <a:ext cx="4585971" cy="4191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No, not Tuesday. I 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83624" y="4232268"/>
            <a:ext cx="504825" cy="504825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679286" y="4275149"/>
            <a:ext cx="4168432" cy="442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And Wednesday evening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64094" y="4164145"/>
            <a:ext cx="466726" cy="60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sz="3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 bwMode="auto">
          <a:xfrm>
            <a:off x="83624" y="5522640"/>
            <a:ext cx="504825" cy="504825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79286" y="5565521"/>
            <a:ext cx="4168432" cy="442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Well, Are you free on Thursday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 bwMode="auto">
          <a:xfrm>
            <a:off x="5059761" y="4910450"/>
            <a:ext cx="853230" cy="45047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You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275643" y="4912508"/>
            <a:ext cx="4784117" cy="4191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Unfortunately not. I...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3" name="Овал 32"/>
          <p:cNvSpPr/>
          <p:nvPr/>
        </p:nvSpPr>
        <p:spPr bwMode="auto">
          <a:xfrm>
            <a:off x="4956245" y="6215667"/>
            <a:ext cx="853230" cy="45047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You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198285" y="6052265"/>
            <a:ext cx="4693865" cy="648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I’m afraid not. I...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42734" y="3573215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am working till 9 p.m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445995" y="2165069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’m playing the volleyball at </a:t>
            </a:r>
          </a:p>
          <a:p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1:30 p.m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35271" y="4865623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’m going to the theatre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907835" y="605226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Arial" panose="020B0604020202020204" pitchFamily="34" charset="0"/>
              </a:rPr>
              <a:t>’m</a:t>
            </a:r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going to meet Julia/</a:t>
            </a:r>
          </a:p>
          <a:p>
            <a:r>
              <a:rPr lang="pl-PL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’m meeting Julia at 8 p.m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6141" b="2848"/>
          <a:stretch/>
        </p:blipFill>
        <p:spPr>
          <a:xfrm>
            <a:off x="3517900" y="57685"/>
            <a:ext cx="8750300" cy="5261939"/>
          </a:xfrm>
        </p:spPr>
      </p:pic>
      <p:grpSp>
        <p:nvGrpSpPr>
          <p:cNvPr id="34" name="Группа 33"/>
          <p:cNvGrpSpPr/>
          <p:nvPr/>
        </p:nvGrpSpPr>
        <p:grpSpPr>
          <a:xfrm>
            <a:off x="4328472" y="556746"/>
            <a:ext cx="7189821" cy="4339104"/>
            <a:chOff x="1640113" y="766296"/>
            <a:chExt cx="8795658" cy="5308237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640114" y="1988455"/>
              <a:ext cx="445588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640114" y="3686622"/>
              <a:ext cx="445588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126443" y="1988456"/>
              <a:ext cx="430932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6076811" y="3686623"/>
              <a:ext cx="4262599" cy="170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312390" y="3703644"/>
              <a:ext cx="11156" cy="23708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40113" y="857369"/>
              <a:ext cx="2268486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Monday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40113" y="2165435"/>
              <a:ext cx="2268486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Tuesday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40113" y="3777227"/>
              <a:ext cx="3011716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Wednesday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79027" y="766296"/>
              <a:ext cx="2503715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Thursday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79028" y="2091859"/>
              <a:ext cx="2111828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Friday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76811" y="3703644"/>
              <a:ext cx="2394855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Saturday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32383" y="3724264"/>
              <a:ext cx="1727200" cy="527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200" b="1" dirty="0" smtClean="0">
                  <a:solidFill>
                    <a:srgbClr val="C00000"/>
                  </a:solidFill>
                  <a:latin typeface="Segoe Script" panose="030B0504020000000003" pitchFamily="66" charset="0"/>
                </a:rPr>
                <a:t>Sunday</a:t>
              </a:r>
              <a:endParaRPr lang="ru-RU" sz="2200" b="1" dirty="0">
                <a:solidFill>
                  <a:srgbClr val="C00000"/>
                </a:solidFill>
                <a:latin typeface="Segoe Script" panose="030B0504020000000003" pitchFamily="66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45581" y="327879"/>
            <a:ext cx="3347434" cy="31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 you arranged to do anything at these times?</a:t>
            </a:r>
            <a:br>
              <a:rPr lang="en-US" sz="2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2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Write sentences </a:t>
            </a:r>
            <a:endParaRPr lang="pl-PL" sz="2800" b="1" dirty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about</a:t>
            </a:r>
            <a:r>
              <a:rPr lang="en-US" sz="2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yourself.</a:t>
            </a:r>
          </a:p>
          <a:p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/>
            </a:r>
            <a:b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ru-RU" sz="2800" dirty="0">
              <a:cs typeface="MV Boli" panose="0200050003020009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5896" y="2691844"/>
            <a:ext cx="45029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This evening...</a:t>
            </a:r>
          </a:p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Tomorrow morning...</a:t>
            </a:r>
          </a:p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Tomorrow evening...</a:t>
            </a:r>
          </a:p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Next Sunday...</a:t>
            </a:r>
          </a:p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On Friday...</a:t>
            </a:r>
          </a:p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On Saturday....</a:t>
            </a:r>
          </a:p>
          <a:p>
            <a:pPr marL="742950" indent="-742950">
              <a:buAutoNum type="arabicParenR"/>
            </a:pPr>
            <a:r>
              <a:rPr lang="pl-PL" sz="3600" b="1" dirty="0" smtClean="0">
                <a:latin typeface="Monotype Corsiva" panose="03010101010201010101" pitchFamily="66" charset="0"/>
              </a:rPr>
              <a:t>On Wednesday....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23" y="2446969"/>
            <a:ext cx="3632318" cy="244888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40" y="3557085"/>
            <a:ext cx="1637736" cy="163773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18" y="1555246"/>
            <a:ext cx="1438581" cy="13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053" y="20715"/>
            <a:ext cx="57038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Present</a:t>
            </a:r>
            <a:r>
              <a:rPr lang="pl-PL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Simple</a:t>
            </a:r>
            <a:endParaRPr lang="pl-PL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-108604" y="2082251"/>
            <a:ext cx="1390964" cy="944931"/>
            <a:chOff x="-108604" y="2082251"/>
            <a:chExt cx="1390964" cy="94493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9901" y="2082251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Картинки по запросу плюс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604" y="2144244"/>
              <a:ext cx="1390964" cy="81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-22016" y="3132134"/>
            <a:ext cx="1134901" cy="944931"/>
            <a:chOff x="-22016" y="3132134"/>
            <a:chExt cx="1134901" cy="94493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3251" y="3132134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6" descr="Картинки по запросу минус 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65" b="31314"/>
            <a:stretch/>
          </p:blipFill>
          <p:spPr bwMode="auto">
            <a:xfrm>
              <a:off x="-22016" y="3451584"/>
              <a:ext cx="1134901" cy="40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86928" y="4227647"/>
            <a:ext cx="1025957" cy="944931"/>
            <a:chOff x="16294" y="4408809"/>
            <a:chExt cx="1025957" cy="944931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6294" y="4408809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12" descr="Картинки по запросу вопрос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49" y="4515842"/>
              <a:ext cx="506657" cy="75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Улыбающееся лицо 23"/>
          <p:cNvSpPr/>
          <p:nvPr/>
        </p:nvSpPr>
        <p:spPr>
          <a:xfrm>
            <a:off x="1163637" y="2254800"/>
            <a:ext cx="762000" cy="717000"/>
          </a:xfrm>
          <a:prstGeom prst="smileyFac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лыбающееся лицо 24"/>
          <p:cNvSpPr/>
          <p:nvPr/>
        </p:nvSpPr>
        <p:spPr>
          <a:xfrm>
            <a:off x="1163637" y="3220382"/>
            <a:ext cx="762000" cy="717000"/>
          </a:xfrm>
          <a:prstGeom prst="smileyFace">
            <a:avLst>
              <a:gd name="adj" fmla="val -46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люс 25"/>
          <p:cNvSpPr/>
          <p:nvPr/>
        </p:nvSpPr>
        <p:spPr>
          <a:xfrm>
            <a:off x="2070780" y="2317571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2070780" y="3322364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752951" y="3015939"/>
            <a:ext cx="5596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d</a:t>
            </a:r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on’t</a:t>
            </a:r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/</a:t>
            </a:r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 doesn’t</a:t>
            </a:r>
            <a:endParaRPr lang="ru-RU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83082" y="4138513"/>
            <a:ext cx="3139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Do</a:t>
            </a:r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/</a:t>
            </a:r>
            <a:r>
              <a:rPr lang="en-US" sz="6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 does</a:t>
            </a:r>
            <a:endParaRPr lang="ru-RU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Плюс 30"/>
          <p:cNvSpPr/>
          <p:nvPr/>
        </p:nvSpPr>
        <p:spPr>
          <a:xfrm>
            <a:off x="4261308" y="4350615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лыбающееся лицо 31"/>
          <p:cNvSpPr/>
          <p:nvPr/>
        </p:nvSpPr>
        <p:spPr>
          <a:xfrm>
            <a:off x="5003863" y="4227647"/>
            <a:ext cx="762000" cy="717000"/>
          </a:xfrm>
          <a:prstGeom prst="smileyFace">
            <a:avLst>
              <a:gd name="adj" fmla="val 6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люс 32"/>
          <p:cNvSpPr/>
          <p:nvPr/>
        </p:nvSpPr>
        <p:spPr>
          <a:xfrm>
            <a:off x="5844530" y="4290419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420585" y="3578882"/>
            <a:ext cx="230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3200" b="1" spc="-10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1</a:t>
            </a:r>
            <a:endParaRPr lang="ru-RU" sz="115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Плюс 34"/>
          <p:cNvSpPr/>
          <p:nvPr/>
        </p:nvSpPr>
        <p:spPr>
          <a:xfrm>
            <a:off x="7525214" y="3197872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954752" y="2276465"/>
            <a:ext cx="230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3200" b="1" spc="-10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1</a:t>
            </a:r>
            <a:endParaRPr lang="ru-RU" sz="115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64611" y="1451492"/>
            <a:ext cx="382894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20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1 </a:t>
            </a:r>
            <a:r>
              <a:rPr lang="en-US" sz="44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(-s/ -</a:t>
            </a:r>
            <a:r>
              <a:rPr lang="en-US" sz="4400" b="1" spc="-100" dirty="0" err="1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es</a:t>
            </a:r>
            <a:r>
              <a:rPr lang="en-US" sz="44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 )</a:t>
            </a:r>
            <a:endParaRPr lang="ru-RU" sz="199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4479084" y="2030174"/>
            <a:ext cx="382476" cy="211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03423" y="175800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He/She/ It</a:t>
            </a:r>
            <a:endParaRPr lang="ru-RU" b="1" i="1" dirty="0"/>
          </a:p>
        </p:txBody>
      </p:sp>
      <p:sp>
        <p:nvSpPr>
          <p:cNvPr id="44" name="Правая фигурная скобка 43"/>
          <p:cNvSpPr/>
          <p:nvPr/>
        </p:nvSpPr>
        <p:spPr>
          <a:xfrm rot="16200000">
            <a:off x="4740602" y="1703359"/>
            <a:ext cx="239257" cy="1526663"/>
          </a:xfrm>
          <a:prstGeom prst="rightBrace">
            <a:avLst>
              <a:gd name="adj1" fmla="val 75215"/>
              <a:gd name="adj2" fmla="val 49501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283291" y="5323160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Yes,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7" name="Улыбающееся лицо 46"/>
          <p:cNvSpPr/>
          <p:nvPr/>
        </p:nvSpPr>
        <p:spPr>
          <a:xfrm>
            <a:off x="2172012" y="5502326"/>
            <a:ext cx="762000" cy="717000"/>
          </a:xfrm>
          <a:prstGeom prst="smileyFace">
            <a:avLst>
              <a:gd name="adj" fmla="val 4653"/>
            </a:avLst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2685712" y="5473189"/>
            <a:ext cx="164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do/</a:t>
            </a:r>
          </a:p>
          <a:p>
            <a:pPr algn="ctr"/>
            <a:r>
              <a:rPr lang="en-US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does</a:t>
            </a:r>
            <a:endParaRPr lang="ru-RU" sz="36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24852" y="5331919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No,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0" name="Улыбающееся лицо 49"/>
          <p:cNvSpPr/>
          <p:nvPr/>
        </p:nvSpPr>
        <p:spPr>
          <a:xfrm>
            <a:off x="9131341" y="5573584"/>
            <a:ext cx="762000" cy="717000"/>
          </a:xfrm>
          <a:prstGeom prst="smileyFace">
            <a:avLst>
              <a:gd name="adj" fmla="val -4653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03967" y="5573584"/>
            <a:ext cx="2888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2F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don’t/</a:t>
            </a:r>
          </a:p>
          <a:p>
            <a:pPr algn="ctr"/>
            <a:r>
              <a:rPr lang="en-US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2F1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doesn’t</a:t>
            </a:r>
            <a:endParaRPr lang="ru-RU" sz="3600" b="1" dirty="0">
              <a:ln w="9525">
                <a:solidFill>
                  <a:srgbClr val="C00000"/>
                </a:solidFill>
                <a:prstDash val="solid"/>
              </a:ln>
              <a:solidFill>
                <a:srgbClr val="FF2F1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60643" y="3576782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n-US" sz="11500" b="1" spc="50" dirty="0" smtClean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ru-RU" sz="115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72" y="114279"/>
            <a:ext cx="2202616" cy="23850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973">
            <a:off x="7627839" y="-260547"/>
            <a:ext cx="4625013" cy="3363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61497" y="487976"/>
            <a:ext cx="31005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latin typeface="Kristen ITC" panose="03050502040202030202" pitchFamily="66" charset="0"/>
              </a:rPr>
              <a:t>Grumpy Cat smile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  <a:p>
            <a:r>
              <a:rPr lang="pl-PL" sz="2000" b="1" dirty="0" smtClean="0">
                <a:latin typeface="Kristen ITC" panose="03050502040202030202" pitchFamily="66" charset="0"/>
              </a:rPr>
              <a:t>When you put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+S</a:t>
            </a:r>
          </a:p>
          <a:p>
            <a:r>
              <a:rPr lang="pl-PL" sz="2000" b="1" dirty="0" smtClean="0">
                <a:latin typeface="Kristen ITC" panose="03050502040202030202" pitchFamily="66" charset="0"/>
              </a:rPr>
              <a:t>After HE, SHE and IT.</a:t>
            </a:r>
          </a:p>
          <a:p>
            <a:r>
              <a:rPr lang="pl-PL" sz="2000" b="1" dirty="0" smtClean="0">
                <a:latin typeface="Kristen ITC" panose="03050502040202030202" pitchFamily="66" charset="0"/>
              </a:rPr>
              <a:t>Yes, he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DOES</a:t>
            </a:r>
            <a:r>
              <a:rPr lang="pl-PL" sz="2000" b="1" dirty="0" smtClean="0">
                <a:latin typeface="Kristen ITC" panose="03050502040202030202" pitchFamily="66" charset="0"/>
              </a:rPr>
              <a:t>.</a:t>
            </a:r>
          </a:p>
          <a:p>
            <a:r>
              <a:rPr lang="pl-PL" sz="2000" b="1" dirty="0" smtClean="0">
                <a:latin typeface="Kristen ITC" panose="03050502040202030202" pitchFamily="66" charset="0"/>
              </a:rPr>
              <a:t>Grumpy Cat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HAS </a:t>
            </a:r>
            <a:r>
              <a:rPr lang="pl-PL" sz="2000" b="1" dirty="0" smtClean="0">
                <a:latin typeface="Kristen ITC" panose="03050502040202030202" pitchFamily="66" charset="0"/>
              </a:rPr>
              <a:t>fun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37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6"/>
          <p:cNvSpPr/>
          <p:nvPr/>
        </p:nvSpPr>
        <p:spPr>
          <a:xfrm>
            <a:off x="6096000" y="0"/>
            <a:ext cx="6096000" cy="36285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C8DAF0"/>
              </a:gs>
              <a:gs pos="50000">
                <a:srgbClr val="E1EBF7"/>
              </a:gs>
              <a:gs pos="100000">
                <a:srgbClr val="C8DAF0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5" name="Выноска-облако 36"/>
          <p:cNvSpPr/>
          <p:nvPr/>
        </p:nvSpPr>
        <p:spPr>
          <a:xfrm>
            <a:off x="0" y="102051"/>
            <a:ext cx="6238317" cy="470262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C8DAF0"/>
              </a:gs>
              <a:gs pos="50000">
                <a:srgbClr val="E1EBF7"/>
              </a:gs>
              <a:gs pos="100000">
                <a:srgbClr val="C8DAF0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81069" y="750439"/>
            <a:ext cx="5310712" cy="3662541"/>
            <a:chOff x="7446640" y="1375014"/>
            <a:chExt cx="4672654" cy="3997678"/>
          </a:xfrm>
        </p:grpSpPr>
        <p:sp>
          <p:nvSpPr>
            <p:cNvPr id="8" name="TextBox 7"/>
            <p:cNvSpPr txBox="1"/>
            <p:nvPr/>
          </p:nvSpPr>
          <p:spPr>
            <a:xfrm>
              <a:off x="7954371" y="1375014"/>
              <a:ext cx="4164923" cy="3997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Harrington" panose="04040505050A02020702" pitchFamily="82" charset="0"/>
                </a:rPr>
                <a:t>John and Merry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wash</a:t>
              </a:r>
              <a:r>
                <a:rPr lang="en-US" sz="2800" dirty="0" smtClean="0">
                  <a:latin typeface="Harrington" panose="04040505050A02020702" pitchFamily="82" charset="0"/>
                </a:rPr>
                <a:t> dishes every day</a:t>
              </a:r>
              <a:endParaRPr lang="pl-PL" sz="2800" dirty="0" smtClean="0">
                <a:solidFill>
                  <a:srgbClr val="002060"/>
                </a:solidFill>
                <a:latin typeface="Harrington" panose="04040505050A02020702" pitchFamily="82" charset="0"/>
              </a:endParaRPr>
            </a:p>
            <a:p>
              <a:r>
                <a:rPr lang="en-US" sz="2800" dirty="0" smtClean="0">
                  <a:latin typeface="Harrington" panose="04040505050A02020702" pitchFamily="82" charset="0"/>
                </a:rPr>
                <a:t>John and Merry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don’t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wash </a:t>
              </a:r>
              <a:r>
                <a:rPr lang="en-US" sz="2800" dirty="0" smtClean="0">
                  <a:latin typeface="Harrington" panose="04040505050A02020702" pitchFamily="82" charset="0"/>
                </a:rPr>
                <a:t>dishes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en-US" sz="2800" dirty="0">
                  <a:latin typeface="Harrington" panose="04040505050A02020702" pitchFamily="82" charset="0"/>
                </a:rPr>
                <a:t>every day</a:t>
              </a:r>
              <a:endParaRPr lang="pl-PL" sz="2800" dirty="0">
                <a:solidFill>
                  <a:srgbClr val="002060"/>
                </a:solidFill>
                <a:latin typeface="Harrington" panose="04040505050A02020702" pitchFamily="82" charset="0"/>
              </a:endParaRPr>
            </a:p>
            <a:p>
              <a:r>
                <a:rPr lang="en-US" sz="32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John and Merry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wash </a:t>
              </a:r>
              <a:r>
                <a:rPr lang="en-US" sz="2800" dirty="0" smtClean="0">
                  <a:latin typeface="Harrington" panose="04040505050A02020702" pitchFamily="82" charset="0"/>
                </a:rPr>
                <a:t>dishes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en-US" sz="2800" dirty="0">
                  <a:latin typeface="Harrington" panose="04040505050A02020702" pitchFamily="82" charset="0"/>
                </a:rPr>
                <a:t>every </a:t>
              </a:r>
              <a:r>
                <a:rPr lang="en-US" sz="2800" dirty="0" smtClean="0">
                  <a:latin typeface="Harrington" panose="04040505050A02020702" pitchFamily="82" charset="0"/>
                </a:rPr>
                <a:t>day</a:t>
              </a:r>
              <a:r>
                <a:rPr lang="pl-PL" sz="2800" dirty="0" smtClean="0">
                  <a:latin typeface="Harrington" panose="04040505050A02020702" pitchFamily="82" charset="0"/>
                </a:rPr>
                <a:t>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Yes, </a:t>
              </a:r>
              <a:r>
                <a:rPr lang="en-US" sz="2800" dirty="0" smtClean="0">
                  <a:latin typeface="Harrington" panose="04040505050A02020702" pitchFamily="82" charset="0"/>
                </a:rPr>
                <a:t>they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  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No</a:t>
              </a:r>
              <a:r>
                <a:rPr lang="en-US" sz="2800" dirty="0" smtClean="0">
                  <a:latin typeface="Harrington" panose="04040505050A02020702" pitchFamily="82" charset="0"/>
                </a:rPr>
                <a:t>,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they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don’t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 </a:t>
              </a:r>
              <a:endParaRPr lang="ru-RU" sz="2800" b="1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446640" y="1572954"/>
              <a:ext cx="653375" cy="2215986"/>
              <a:chOff x="7446640" y="1572954"/>
              <a:chExt cx="653375" cy="2215986"/>
            </a:xfrm>
          </p:grpSpPr>
          <p:pic>
            <p:nvPicPr>
              <p:cNvPr id="10" name="Picture 4" descr="Картинки по запросу плюс 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6640" y="1572954"/>
                <a:ext cx="653375" cy="381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Картинки по запросу минус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1474" y="2383452"/>
                <a:ext cx="452898" cy="45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Картинки по запросу вопрос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8040" y="3409920"/>
                <a:ext cx="204015" cy="379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Группа 12"/>
          <p:cNvGrpSpPr/>
          <p:nvPr/>
        </p:nvGrpSpPr>
        <p:grpSpPr>
          <a:xfrm>
            <a:off x="6468843" y="635306"/>
            <a:ext cx="5309609" cy="2492990"/>
            <a:chOff x="7446640" y="1335691"/>
            <a:chExt cx="4671684" cy="2721106"/>
          </a:xfrm>
        </p:grpSpPr>
        <p:sp>
          <p:nvSpPr>
            <p:cNvPr id="14" name="TextBox 13"/>
            <p:cNvSpPr txBox="1"/>
            <p:nvPr/>
          </p:nvSpPr>
          <p:spPr>
            <a:xfrm>
              <a:off x="7953400" y="1335691"/>
              <a:ext cx="4164924" cy="272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Harrington" panose="04040505050A02020702" pitchFamily="82" charset="0"/>
                </a:rPr>
                <a:t>Jill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wash</a:t>
              </a:r>
              <a:r>
                <a:rPr lang="en-US" sz="36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es</a:t>
              </a:r>
              <a:r>
                <a:rPr lang="en-US" sz="2800" dirty="0" smtClean="0">
                  <a:latin typeface="Harrington" panose="04040505050A02020702" pitchFamily="82" charset="0"/>
                </a:rPr>
                <a:t> dishes every day</a:t>
              </a:r>
              <a:endParaRPr lang="pl-PL" sz="2800" dirty="0" smtClean="0">
                <a:solidFill>
                  <a:srgbClr val="002060"/>
                </a:solidFill>
                <a:latin typeface="Harrington" panose="04040505050A02020702" pitchFamily="82" charset="0"/>
              </a:endParaRPr>
            </a:p>
            <a:p>
              <a:r>
                <a:rPr lang="en-US" sz="2800" dirty="0">
                  <a:latin typeface="Harrington" panose="04040505050A02020702" pitchFamily="82" charset="0"/>
                </a:rPr>
                <a:t>Jill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doesn’t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wash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en-US" sz="2800" dirty="0">
                  <a:latin typeface="Harrington" panose="04040505050A02020702" pitchFamily="82" charset="0"/>
                </a:rPr>
                <a:t>every day</a:t>
              </a:r>
              <a:endParaRPr lang="pl-PL" sz="2800" dirty="0">
                <a:solidFill>
                  <a:srgbClr val="002060"/>
                </a:solidFill>
                <a:latin typeface="Harrington" panose="04040505050A02020702" pitchFamily="82" charset="0"/>
              </a:endParaRPr>
            </a:p>
            <a:p>
              <a:r>
                <a:rPr lang="en-US" sz="32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Does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Jill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wash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en-US" sz="2800" dirty="0">
                  <a:latin typeface="Harrington" panose="04040505050A02020702" pitchFamily="82" charset="0"/>
                </a:rPr>
                <a:t>every </a:t>
              </a:r>
              <a:r>
                <a:rPr lang="en-US" sz="2800" dirty="0" smtClean="0">
                  <a:latin typeface="Harrington" panose="04040505050A02020702" pitchFamily="82" charset="0"/>
                </a:rPr>
                <a:t>day</a:t>
              </a:r>
              <a:r>
                <a:rPr lang="pl-PL" sz="2800" dirty="0" smtClean="0">
                  <a:latin typeface="Harrington" panose="04040505050A02020702" pitchFamily="82" charset="0"/>
                </a:rPr>
                <a:t>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Yes, </a:t>
              </a:r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does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  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No</a:t>
              </a:r>
              <a:r>
                <a:rPr lang="en-US" sz="2800" dirty="0" smtClean="0">
                  <a:latin typeface="Harrington" panose="04040505050A02020702" pitchFamily="82" charset="0"/>
                </a:rPr>
                <a:t>,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doesn’t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 </a:t>
              </a:r>
              <a:endParaRPr lang="ru-RU" sz="2800" b="1" dirty="0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7446640" y="1572954"/>
              <a:ext cx="653375" cy="1198629"/>
              <a:chOff x="7446640" y="1572954"/>
              <a:chExt cx="653375" cy="1198629"/>
            </a:xfrm>
          </p:grpSpPr>
          <p:pic>
            <p:nvPicPr>
              <p:cNvPr id="16" name="Picture 4" descr="Картинки по запросу плюс 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6640" y="1572954"/>
                <a:ext cx="653375" cy="381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6" descr="Картинки по запросу минус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7756" y="1954089"/>
                <a:ext cx="452898" cy="45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2" descr="Картинки по запросу вопрос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9202" y="2392563"/>
                <a:ext cx="204015" cy="379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445441" y="4834689"/>
            <a:ext cx="6633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timetable, schedules </a:t>
            </a:r>
            <a:endParaRPr lang="ru-RU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324" y="5516055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The film </a:t>
            </a:r>
            <a:r>
              <a:rPr lang="pl-PL" sz="3600" b="1" u="sng" dirty="0" smtClean="0">
                <a:latin typeface="Monotype Corsiva" panose="03010101010201010101" pitchFamily="66" charset="0"/>
              </a:rPr>
              <a:t>starts</a:t>
            </a:r>
            <a:r>
              <a:rPr lang="pl-PL" sz="3600" b="1" dirty="0" smtClean="0">
                <a:latin typeface="Monotype Corsiva" panose="03010101010201010101" pitchFamily="66" charset="0"/>
              </a:rPr>
              <a:t> at 7 o’clock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724" y="6136833"/>
            <a:ext cx="6739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The plane </a:t>
            </a:r>
            <a:r>
              <a:rPr lang="pl-PL" sz="3600" b="1" u="sng" dirty="0" smtClean="0">
                <a:latin typeface="Monotype Corsiva" panose="03010101010201010101" pitchFamily="66" charset="0"/>
              </a:rPr>
              <a:t>takes off </a:t>
            </a:r>
            <a:r>
              <a:rPr lang="pl-PL" sz="3600" b="1" dirty="0" smtClean="0">
                <a:latin typeface="Monotype Corsiva" panose="03010101010201010101" pitchFamily="66" charset="0"/>
              </a:rPr>
              <a:t>at 5 p.m. tomorrow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24" name="Выноска-облако 36"/>
          <p:cNvSpPr/>
          <p:nvPr/>
        </p:nvSpPr>
        <p:spPr>
          <a:xfrm>
            <a:off x="7808329" y="3856541"/>
            <a:ext cx="4383671" cy="29266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F6B2A4"/>
              </a:gs>
              <a:gs pos="50000">
                <a:srgbClr val="FFDEDD"/>
              </a:gs>
              <a:gs pos="100000">
                <a:srgbClr val="F6B2A4"/>
              </a:gs>
            </a:gsLst>
          </a:gra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096200" y="4263877"/>
            <a:ext cx="3623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0" dirty="0" smtClean="0">
                <a:solidFill>
                  <a:srgbClr val="FF0000"/>
                </a:solidFill>
                <a:effectLst/>
                <a:latin typeface="Open Sans"/>
              </a:rPr>
              <a:t>BUT! </a:t>
            </a:r>
            <a:endParaRPr lang="ru-RU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8096200" y="4718651"/>
            <a:ext cx="392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I’</a:t>
            </a:r>
            <a:r>
              <a:rPr lang="pl-PL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m flying </a:t>
            </a:r>
            <a:r>
              <a:rPr lang="pl-PL" sz="3600" b="1" dirty="0" smtClean="0">
                <a:latin typeface="Monotype Corsiva" panose="03010101010201010101" pitchFamily="66" charset="0"/>
              </a:rPr>
              <a:t>tomorrow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214736" y="5422784"/>
            <a:ext cx="36926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personal </a:t>
            </a:r>
            <a:r>
              <a:rPr lang="en-US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arrangement </a:t>
            </a:r>
            <a:r>
              <a:rPr lang="en-US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for the near future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" y="1297152"/>
            <a:ext cx="8449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What form do you use to talk about:</a:t>
            </a:r>
            <a:endParaRPr lang="en-US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Monotype Corsiva" panose="03010101010201010101" pitchFamily="66" charset="0"/>
              </a:rPr>
              <a:t>predictions</a:t>
            </a:r>
            <a:r>
              <a:rPr lang="en-US" sz="4000" dirty="0">
                <a:latin typeface="Monotype Corsiva" panose="03010101010201010101" pitchFamily="66" charset="0"/>
              </a:rPr>
              <a:t> based on </a:t>
            </a:r>
            <a:r>
              <a:rPr lang="en-US" sz="4000" dirty="0" smtClean="0">
                <a:latin typeface="Monotype Corsiva" panose="03010101010201010101" pitchFamily="66" charset="0"/>
              </a:rPr>
              <a:t>evidence, what we see;</a:t>
            </a:r>
            <a:endParaRPr lang="en-US" sz="4000" dirty="0">
              <a:latin typeface="Monotype Corsiva" panose="03010101010201010101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latin typeface="Monotype Corsiva" panose="03010101010201010101" pitchFamily="66" charset="0"/>
              </a:rPr>
              <a:t>prediction based on our opinion;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latin typeface="Monotype Corsiva" panose="03010101010201010101" pitchFamily="66" charset="0"/>
              </a:rPr>
              <a:t>promises;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latin typeface="Monotype Corsiva" panose="03010101010201010101" pitchFamily="66" charset="0"/>
              </a:rPr>
              <a:t>offers;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latin typeface="Monotype Corsiva" panose="03010101010201010101" pitchFamily="66" charset="0"/>
              </a:rPr>
              <a:t>personal </a:t>
            </a:r>
            <a:r>
              <a:rPr lang="en-US" sz="4000" dirty="0" smtClean="0">
                <a:latin typeface="Monotype Corsiva" panose="03010101010201010101" pitchFamily="66" charset="0"/>
              </a:rPr>
              <a:t>arrangements for the near future;</a:t>
            </a:r>
            <a:endParaRPr lang="en-US" sz="4000" dirty="0">
              <a:latin typeface="Monotype Corsiva" panose="03010101010201010101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latin typeface="Monotype Corsiva" panose="03010101010201010101" pitchFamily="66" charset="0"/>
              </a:rPr>
              <a:t>decisions at the moment of speaking</a:t>
            </a:r>
            <a:r>
              <a:rPr lang="en-US" sz="4000" dirty="0" smtClean="0">
                <a:latin typeface="Monotype Corsiva" panose="03010101010201010101" pitchFamily="66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latin typeface="Monotype Corsiva" panose="03010101010201010101" pitchFamily="66" charset="0"/>
              </a:rPr>
              <a:t>t</a:t>
            </a:r>
            <a:r>
              <a:rPr lang="en-US" sz="4000" dirty="0" smtClean="0">
                <a:latin typeface="Monotype Corsiva" panose="03010101010201010101" pitchFamily="66" charset="0"/>
              </a:rPr>
              <a:t>imetables, schedule</a:t>
            </a:r>
            <a:endParaRPr lang="pl-PL" sz="4000" dirty="0" smtClean="0">
              <a:latin typeface="Monotype Corsiva" panose="03010101010201010101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4000" dirty="0">
                <a:latin typeface="Monotype Corsiva" panose="03010101010201010101" pitchFamily="66" charset="0"/>
              </a:rPr>
              <a:t>s</a:t>
            </a:r>
            <a:r>
              <a:rPr lang="pl-PL" sz="4000" dirty="0" smtClean="0">
                <a:latin typeface="Monotype Corsiva" panose="03010101010201010101" pitchFamily="66" charset="0"/>
              </a:rPr>
              <a:t>udden decisions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74223" y="1894204"/>
            <a:ext cx="21419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be going to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2290" y="2491256"/>
            <a:ext cx="904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will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4946" y="3075872"/>
            <a:ext cx="904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will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5412" y="3744763"/>
            <a:ext cx="1039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shall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24822" y="4206110"/>
            <a:ext cx="1109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Pr. C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67054" y="4913996"/>
            <a:ext cx="904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will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2020" y="5490628"/>
            <a:ext cx="1077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Pr. 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96513" y="6198514"/>
            <a:ext cx="904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will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Картинки по запросу exercise text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9"/>
          <a:stretch/>
        </p:blipFill>
        <p:spPr bwMode="auto">
          <a:xfrm>
            <a:off x="4510789" y="22322"/>
            <a:ext cx="3156279" cy="11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17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27280"/>
            <a:ext cx="809686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Match the sentences with their functions</a:t>
            </a:r>
            <a:r>
              <a:rPr lang="en-US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Shall I make you a cup of tea?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You’ll crash it again 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Are you going to visit your parents?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I’m staying at mum’s tonight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I’ll be really careful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You are so thirsty. I’ll give you water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She comes at 8 p.m after work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Watch out! The ledder is going to fall down</a:t>
            </a:r>
            <a:endParaRPr lang="en-US" sz="4000" dirty="0"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53600" y="227280"/>
            <a:ext cx="2228850" cy="553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53600" y="954810"/>
            <a:ext cx="2228850" cy="553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53600" y="1593151"/>
            <a:ext cx="2228850" cy="903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timetable, schedule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53600" y="2581214"/>
            <a:ext cx="2228850" cy="572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arrangement</a:t>
            </a:r>
            <a:endParaRPr lang="ru-RU" sz="28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53600" y="5403851"/>
            <a:ext cx="2228850" cy="1083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or intention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53600" y="4428948"/>
            <a:ext cx="2228850" cy="791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decision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08457" y="3298303"/>
            <a:ext cx="2519136" cy="95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rediction</a:t>
            </a:r>
          </a:p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(X2)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>
            <a:off x="6274014" y="1157080"/>
            <a:ext cx="3363472" cy="74615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endCxn id="17" idx="1"/>
          </p:cNvCxnSpPr>
          <p:nvPr/>
        </p:nvCxnSpPr>
        <p:spPr>
          <a:xfrm>
            <a:off x="4616245" y="1902542"/>
            <a:ext cx="4992212" cy="1874837"/>
          </a:xfrm>
          <a:prstGeom prst="curvedConnector3">
            <a:avLst>
              <a:gd name="adj1" fmla="val 70089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 bwMode="auto">
          <a:xfrm>
            <a:off x="7196884" y="2479653"/>
            <a:ext cx="2440602" cy="3364334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 bwMode="auto">
          <a:xfrm flipV="1">
            <a:off x="6158775" y="2839960"/>
            <a:ext cx="3478711" cy="208383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Скругленная соединительная линия 54"/>
          <p:cNvCxnSpPr/>
          <p:nvPr/>
        </p:nvCxnSpPr>
        <p:spPr>
          <a:xfrm flipV="1">
            <a:off x="4616245" y="504165"/>
            <a:ext cx="4992212" cy="3273214"/>
          </a:xfrm>
          <a:prstGeom prst="curvedConnector3">
            <a:avLst>
              <a:gd name="adj1" fmla="val 60045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 bwMode="auto">
          <a:xfrm>
            <a:off x="7521677" y="4293108"/>
            <a:ext cx="2086780" cy="487505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/>
        </p:nvCxnSpPr>
        <p:spPr>
          <a:xfrm flipV="1">
            <a:off x="6303115" y="2029008"/>
            <a:ext cx="3305342" cy="2795787"/>
          </a:xfrm>
          <a:prstGeom prst="curvedConnector3">
            <a:avLst>
              <a:gd name="adj1" fmla="val 66509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 bwMode="auto">
          <a:xfrm flipV="1">
            <a:off x="7544403" y="3912725"/>
            <a:ext cx="1938810" cy="1623496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2" b="10901"/>
          <a:stretch/>
        </p:blipFill>
        <p:spPr>
          <a:xfrm>
            <a:off x="1799696" y="157315"/>
            <a:ext cx="5811308" cy="16855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7"/>
          <a:stretch/>
        </p:blipFill>
        <p:spPr>
          <a:xfrm>
            <a:off x="1615858" y="1699085"/>
            <a:ext cx="8638360" cy="5124450"/>
          </a:xfrm>
          <a:prstGeom prst="rect">
            <a:avLst/>
          </a:prstGeom>
        </p:spPr>
      </p:pic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3203360" y="4697344"/>
            <a:ext cx="5463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Present Continuous</a:t>
            </a: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4211964" y="3493890"/>
            <a:ext cx="4451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t</a:t>
            </a:r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 be going to</a:t>
            </a:r>
          </a:p>
        </p:txBody>
      </p:sp>
      <p:sp>
        <p:nvSpPr>
          <p:cNvPr id="6" name="TextBox 5">
            <a:hlinkClick r:id="rId6" action="ppaction://hlinksldjump"/>
          </p:cNvPr>
          <p:cNvSpPr txBox="1"/>
          <p:nvPr/>
        </p:nvSpPr>
        <p:spPr>
          <a:xfrm>
            <a:off x="2590800" y="5751554"/>
            <a:ext cx="4697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Present Simple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872" y="-12268"/>
            <a:ext cx="3030698" cy="6858000"/>
          </a:xfrm>
          <a:prstGeom prst="rect">
            <a:avLst/>
          </a:prstGeom>
        </p:spPr>
      </p:pic>
      <p:pic>
        <p:nvPicPr>
          <p:cNvPr id="9" name="Picture 2" descr="Картинки по запросу future text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84" y="-48187"/>
            <a:ext cx="4255415" cy="154177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10" action="ppaction://hlinksldjump"/>
          </p:cNvPr>
          <p:cNvSpPr txBox="1"/>
          <p:nvPr/>
        </p:nvSpPr>
        <p:spPr>
          <a:xfrm>
            <a:off x="4705350" y="2407978"/>
            <a:ext cx="4456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Future Simple</a:t>
            </a:r>
          </a:p>
        </p:txBody>
      </p:sp>
    </p:spTree>
    <p:extLst>
      <p:ext uri="{BB962C8B-B14F-4D97-AF65-F5344CB8AC3E}">
        <p14:creationId xmlns:p14="http://schemas.microsoft.com/office/powerpoint/2010/main" val="21751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27280"/>
            <a:ext cx="80968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Match the sentences with their functions</a:t>
            </a:r>
            <a:r>
              <a:rPr lang="en-US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We are meeting for dinner this evening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Shall I help you with your bags?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I’m going to Thailand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I’ll always take care of you 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The bus arrives at 12:30 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I think Ben will visit us tomorrow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Look at the clouds! It’s going to rain!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smtClean="0">
                <a:latin typeface="Monotype Corsiva" panose="03010101010201010101" pitchFamily="66" charset="0"/>
              </a:rPr>
              <a:t>I’ll take the chocolate cake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98742" y="3130166"/>
            <a:ext cx="2228850" cy="553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898742" y="3796370"/>
            <a:ext cx="2228850" cy="553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98742" y="39402"/>
            <a:ext cx="2228850" cy="903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timetable, schedule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898742" y="4447826"/>
            <a:ext cx="2228850" cy="572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arrangement</a:t>
            </a:r>
            <a:endParaRPr lang="ru-RU" sz="28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898742" y="5118332"/>
            <a:ext cx="2228850" cy="884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 evidence)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98742" y="2233294"/>
            <a:ext cx="2228850" cy="791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decision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98742" y="1038576"/>
            <a:ext cx="2228851" cy="1102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rediction</a:t>
            </a:r>
            <a:endParaRPr lang="pl-P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evidence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>
            <a:off x="7786309" y="1202878"/>
            <a:ext cx="1991872" cy="3531358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9898742" y="6100280"/>
            <a:ext cx="2228850" cy="757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intention</a:t>
            </a:r>
            <a:endParaRPr lang="ru-RU" sz="2800" dirty="0"/>
          </a:p>
        </p:txBody>
      </p:sp>
      <p:cxnSp>
        <p:nvCxnSpPr>
          <p:cNvPr id="20" name="Прямая со стрелкой 19"/>
          <p:cNvCxnSpPr>
            <a:endCxn id="11" idx="1"/>
          </p:cNvCxnSpPr>
          <p:nvPr/>
        </p:nvCxnSpPr>
        <p:spPr bwMode="auto">
          <a:xfrm>
            <a:off x="6562193" y="1765556"/>
            <a:ext cx="3336549" cy="2307699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/>
          <p:nvPr/>
        </p:nvCxnSpPr>
        <p:spPr>
          <a:xfrm>
            <a:off x="4941996" y="2380212"/>
            <a:ext cx="4896465" cy="4030908"/>
          </a:xfrm>
          <a:prstGeom prst="curvedConnector3">
            <a:avLst>
              <a:gd name="adj1" fmla="val 57229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 bwMode="auto">
          <a:xfrm>
            <a:off x="5721954" y="2989441"/>
            <a:ext cx="4055388" cy="452503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2" idx="1"/>
          </p:cNvCxnSpPr>
          <p:nvPr/>
        </p:nvCxnSpPr>
        <p:spPr bwMode="auto">
          <a:xfrm flipV="1">
            <a:off x="5192983" y="491148"/>
            <a:ext cx="4705759" cy="3192788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/>
          <p:nvPr/>
        </p:nvCxnSpPr>
        <p:spPr>
          <a:xfrm flipV="1">
            <a:off x="5697915" y="2754071"/>
            <a:ext cx="4056227" cy="2852617"/>
          </a:xfrm>
          <a:prstGeom prst="curvedConnector3">
            <a:avLst>
              <a:gd name="adj1" fmla="val 71816"/>
            </a:avLst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 bwMode="auto">
          <a:xfrm flipV="1">
            <a:off x="7545862" y="1688991"/>
            <a:ext cx="2208280" cy="3192788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 bwMode="auto">
          <a:xfrm>
            <a:off x="7056283" y="4231364"/>
            <a:ext cx="2697859" cy="1136528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28688"/>
              </p:ext>
            </p:extLst>
          </p:nvPr>
        </p:nvGraphicFramePr>
        <p:xfrm>
          <a:off x="302342" y="2540001"/>
          <a:ext cx="11562735" cy="404484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43820">
                  <a:extLst>
                    <a:ext uri="{9D8B030D-6E8A-4147-A177-3AD203B41FA5}">
                      <a16:colId xmlns:a16="http://schemas.microsoft.com/office/drawing/2014/main" val="3827375294"/>
                    </a:ext>
                  </a:extLst>
                </a:gridCol>
                <a:gridCol w="3280887">
                  <a:extLst>
                    <a:ext uri="{9D8B030D-6E8A-4147-A177-3AD203B41FA5}">
                      <a16:colId xmlns:a16="http://schemas.microsoft.com/office/drawing/2014/main" val="561244742"/>
                    </a:ext>
                  </a:extLst>
                </a:gridCol>
                <a:gridCol w="3026061">
                  <a:extLst>
                    <a:ext uri="{9D8B030D-6E8A-4147-A177-3AD203B41FA5}">
                      <a16:colId xmlns:a16="http://schemas.microsoft.com/office/drawing/2014/main" val="724907455"/>
                    </a:ext>
                  </a:extLst>
                </a:gridCol>
                <a:gridCol w="2611967">
                  <a:extLst>
                    <a:ext uri="{9D8B030D-6E8A-4147-A177-3AD203B41FA5}">
                      <a16:colId xmlns:a16="http://schemas.microsoft.com/office/drawing/2014/main" val="3648634736"/>
                    </a:ext>
                  </a:extLst>
                </a:gridCol>
              </a:tblGrid>
              <a:tr h="1007265">
                <a:tc>
                  <a:txBody>
                    <a:bodyPr/>
                    <a:lstStyle/>
                    <a:p>
                      <a:pPr algn="ctr"/>
                      <a:r>
                        <a:rPr lang="pl-PL" sz="4000" dirty="0" smtClean="0">
                          <a:latin typeface="Comic Sans MS" panose="030F0702030302020204" pitchFamily="66" charset="0"/>
                        </a:rPr>
                        <a:t>will/shall</a:t>
                      </a:r>
                      <a:endParaRPr lang="ru-RU" sz="24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latin typeface="Comic Sans MS" panose="030F0702030302020204" pitchFamily="66" charset="0"/>
                        </a:rPr>
                        <a:t>be</a:t>
                      </a:r>
                      <a:r>
                        <a:rPr lang="pl-PL" sz="2800" baseline="0" dirty="0" smtClean="0">
                          <a:latin typeface="Comic Sans MS" panose="030F0702030302020204" pitchFamily="66" charset="0"/>
                        </a:rPr>
                        <a:t> going to + inf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latin typeface="Comic Sans MS" panose="030F0702030302020204" pitchFamily="66" charset="0"/>
                        </a:rPr>
                        <a:t>Present Continuous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latin typeface="Comic Sans MS" panose="030F0702030302020204" pitchFamily="66" charset="0"/>
                        </a:rPr>
                        <a:t>Present Simple</a:t>
                      </a:r>
                      <a:endParaRPr lang="ru-RU" sz="28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3718739"/>
                  </a:ext>
                </a:extLst>
              </a:tr>
              <a:tr h="7593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8927"/>
                  </a:ext>
                </a:extLst>
              </a:tr>
              <a:tr h="7593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255293"/>
                  </a:ext>
                </a:extLst>
              </a:tr>
              <a:tr h="7593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120818"/>
                  </a:ext>
                </a:extLst>
              </a:tr>
              <a:tr h="7593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564841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2177" y="158366"/>
            <a:ext cx="2228850" cy="553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177" y="824570"/>
            <a:ext cx="2228850" cy="553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177" y="1476026"/>
            <a:ext cx="2228850" cy="572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arrangement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40766" y="158366"/>
            <a:ext cx="2228850" cy="903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timetable, schedule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69284" y="158366"/>
            <a:ext cx="2228850" cy="884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 evidence)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55025" y="158366"/>
            <a:ext cx="2228850" cy="791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decision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83542" y="160925"/>
            <a:ext cx="2228851" cy="1102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rediction</a:t>
            </a:r>
            <a:endParaRPr lang="pl-P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evidence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83542" y="1372467"/>
            <a:ext cx="2228850" cy="757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intention</a:t>
            </a:r>
            <a:endParaRPr lang="ru-RU" sz="28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900880" y="0"/>
            <a:ext cx="0" cy="2540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256203" y="35916"/>
            <a:ext cx="0" cy="2540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652274" y="-6655"/>
            <a:ext cx="0" cy="2540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440475" y="35916"/>
            <a:ext cx="0" cy="2540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5403 0.33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025 0.7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3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578 L 0.02396 0.522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2407 L 0.53333 0.313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5481 0.65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1065 L -0.37513 0.8013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4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2.96296E-6 L -0.57174 0.49328 " pathEditMode="relative" rAng="0" ptsTypes="AA">
                                      <p:cBhvr>
                                        <p:cTn id="36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02369 0.507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6524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6524"/>
            <a:ext cx="10167169" cy="63614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17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in </a:t>
            </a:r>
            <a:r>
              <a:rPr lang="pl-PL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Continuous or to be going to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9467" y="2605088"/>
            <a:ext cx="283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getting married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5216" y="2605088"/>
            <a:ext cx="3577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pl-PL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 get married</a:t>
            </a:r>
            <a:endParaRPr lang="ru-RU" sz="2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0461" y="2543533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flying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9467" y="5755809"/>
            <a:ext cx="2695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going to travel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7020" y="5755809"/>
            <a:ext cx="2755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going to phone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8044" y="5763280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seeing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55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214076" cy="5455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3417" y="1690688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1497" y="3277861"/>
            <a:ext cx="1980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going to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7297" y="4341814"/>
            <a:ext cx="2077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 going to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0463" y="1173381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7828" t="83741"/>
          <a:stretch/>
        </p:blipFill>
        <p:spPr>
          <a:xfrm>
            <a:off x="7415931" y="5461763"/>
            <a:ext cx="2708126" cy="8870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486900" y="4882830"/>
            <a:ext cx="2705100" cy="443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72245" t="56157" r="13282" b="35183"/>
          <a:stretch/>
        </p:blipFill>
        <p:spPr>
          <a:xfrm>
            <a:off x="8182419" y="4989196"/>
            <a:ext cx="1767840" cy="4724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72245" t="56157" r="13282" b="35183"/>
          <a:stretch/>
        </p:blipFill>
        <p:spPr>
          <a:xfrm>
            <a:off x="9981416" y="4952020"/>
            <a:ext cx="1767840" cy="472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1766" y="4741924"/>
            <a:ext cx="2254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9994" y="3277861"/>
            <a:ext cx="1980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going to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5143" y="1727991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72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0182" l="8108" r="89990">
                        <a14:foregroundMark x1="9009" y1="4848" x2="38438" y2="23152"/>
                        <a14:foregroundMark x1="8208" y1="37939" x2="38539" y2="55273"/>
                        <a14:foregroundMark x1="57357" y1="36848" x2="87487" y2="54909"/>
                        <a14:foregroundMark x1="60260" y1="3636" x2="84785" y2="3273"/>
                        <a14:foregroundMark x1="9309" y1="68606" x2="39039" y2="86545"/>
                        <a14:foregroundMark x1="10210" y1="88000" x2="36436" y2="69939"/>
                        <a14:foregroundMark x1="9710" y1="76970" x2="30030" y2="85818"/>
                        <a14:foregroundMark x1="36837" y1="74303" x2="35035" y2="82061"/>
                        <a14:foregroundMark x1="15215" y1="68970" x2="34935" y2="68242"/>
                        <a14:foregroundMark x1="34935" y1="68242" x2="34935" y2="68242"/>
                        <a14:foregroundMark x1="59760" y1="71394" x2="87387" y2="86303"/>
                        <a14:foregroundMark x1="9009" y1="13333" x2="9009" y2="13333"/>
                        <a14:foregroundMark x1="26627" y1="24848" x2="26627" y2="24848"/>
                        <a14:foregroundMark x1="26527" y1="24848" x2="26527" y2="24848"/>
                        <a14:foregroundMark x1="29730" y1="22667" x2="37337" y2="21091"/>
                        <a14:foregroundMark x1="37337" y1="21091" x2="37337" y2="21091"/>
                      </a14:backgroundRemoval>
                    </a14:imgEffect>
                  </a14:imgLayer>
                </a14:imgProps>
              </a:ext>
            </a:extLst>
          </a:blip>
          <a:srcRect l="5101" t="1733" r="56771" b="74619"/>
          <a:stretch/>
        </p:blipFill>
        <p:spPr>
          <a:xfrm>
            <a:off x="-151229" y="1053581"/>
            <a:ext cx="3628105" cy="1858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0182" l="8108" r="89990">
                        <a14:foregroundMark x1="9009" y1="4848" x2="38438" y2="23152"/>
                        <a14:foregroundMark x1="8208" y1="37939" x2="38539" y2="55273"/>
                        <a14:foregroundMark x1="57357" y1="36848" x2="87487" y2="54909"/>
                        <a14:foregroundMark x1="60260" y1="3636" x2="84785" y2="3273"/>
                        <a14:foregroundMark x1="9309" y1="68606" x2="39039" y2="86545"/>
                        <a14:foregroundMark x1="10210" y1="88000" x2="36436" y2="69939"/>
                        <a14:foregroundMark x1="9710" y1="76970" x2="30030" y2="85818"/>
                        <a14:foregroundMark x1="36837" y1="74303" x2="35035" y2="82061"/>
                        <a14:foregroundMark x1="15215" y1="68970" x2="34935" y2="68242"/>
                        <a14:foregroundMark x1="34935" y1="68242" x2="34935" y2="68242"/>
                        <a14:foregroundMark x1="59760" y1="71394" x2="87387" y2="86303"/>
                        <a14:foregroundMark x1="9009" y1="13333" x2="9009" y2="13333"/>
                        <a14:foregroundMark x1="26627" y1="24848" x2="26627" y2="24848"/>
                        <a14:foregroundMark x1="26527" y1="24848" x2="26527" y2="24848"/>
                        <a14:foregroundMark x1="29730" y1="22667" x2="37337" y2="21091"/>
                        <a14:foregroundMark x1="37337" y1="21091" x2="37337" y2="21091"/>
                      </a14:backgroundRemoval>
                    </a14:imgEffect>
                  </a14:imgLayer>
                </a14:imgProps>
              </a:ext>
            </a:extLst>
          </a:blip>
          <a:srcRect l="52233" t="1548" r="9639" b="74804"/>
          <a:stretch/>
        </p:blipFill>
        <p:spPr>
          <a:xfrm>
            <a:off x="403040" y="3788484"/>
            <a:ext cx="3628105" cy="1858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0182" l="8108" r="89990">
                        <a14:foregroundMark x1="9009" y1="4848" x2="38438" y2="23152"/>
                        <a14:foregroundMark x1="8208" y1="37939" x2="38539" y2="55273"/>
                        <a14:foregroundMark x1="57357" y1="36848" x2="87487" y2="54909"/>
                        <a14:foregroundMark x1="60260" y1="3636" x2="84785" y2="3273"/>
                        <a14:foregroundMark x1="9309" y1="68606" x2="39039" y2="86545"/>
                        <a14:foregroundMark x1="10210" y1="88000" x2="36436" y2="69939"/>
                        <a14:foregroundMark x1="9710" y1="76970" x2="30030" y2="85818"/>
                        <a14:foregroundMark x1="36837" y1="74303" x2="35035" y2="82061"/>
                        <a14:foregroundMark x1="15215" y1="68970" x2="34935" y2="68242"/>
                        <a14:foregroundMark x1="34935" y1="68242" x2="34935" y2="68242"/>
                        <a14:foregroundMark x1="59760" y1="71394" x2="87387" y2="86303"/>
                        <a14:foregroundMark x1="9009" y1="13333" x2="9009" y2="13333"/>
                        <a14:foregroundMark x1="26627" y1="24848" x2="26627" y2="24848"/>
                        <a14:foregroundMark x1="26527" y1="24848" x2="26527" y2="24848"/>
                        <a14:foregroundMark x1="29730" y1="22667" x2="37337" y2="21091"/>
                        <a14:foregroundMark x1="37337" y1="21091" x2="37337" y2="21091"/>
                      </a14:backgroundRemoval>
                    </a14:imgEffect>
                  </a14:imgLayer>
                </a14:imgProps>
              </a:ext>
            </a:extLst>
          </a:blip>
          <a:srcRect l="4949" t="33871" r="56923" b="42481"/>
          <a:stretch/>
        </p:blipFill>
        <p:spPr>
          <a:xfrm>
            <a:off x="4188472" y="1117906"/>
            <a:ext cx="3628105" cy="1858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0182" l="8108" r="89990">
                        <a14:foregroundMark x1="9009" y1="4848" x2="38438" y2="23152"/>
                        <a14:foregroundMark x1="8208" y1="37939" x2="38539" y2="55273"/>
                        <a14:foregroundMark x1="57357" y1="36848" x2="87487" y2="54909"/>
                        <a14:foregroundMark x1="60260" y1="3636" x2="84785" y2="3273"/>
                        <a14:foregroundMark x1="9309" y1="68606" x2="39039" y2="86545"/>
                        <a14:foregroundMark x1="10210" y1="88000" x2="36436" y2="69939"/>
                        <a14:foregroundMark x1="9710" y1="76970" x2="30030" y2="85818"/>
                        <a14:foregroundMark x1="36837" y1="74303" x2="35035" y2="82061"/>
                        <a14:foregroundMark x1="15215" y1="68970" x2="34935" y2="68242"/>
                        <a14:foregroundMark x1="34935" y1="68242" x2="34935" y2="68242"/>
                        <a14:foregroundMark x1="59760" y1="71394" x2="87387" y2="86303"/>
                        <a14:foregroundMark x1="9009" y1="13333" x2="9009" y2="13333"/>
                        <a14:foregroundMark x1="26627" y1="24848" x2="26627" y2="24848"/>
                        <a14:foregroundMark x1="26527" y1="24848" x2="26527" y2="24848"/>
                        <a14:foregroundMark x1="29730" y1="22667" x2="37337" y2="21091"/>
                        <a14:foregroundMark x1="37337" y1="21091" x2="37337" y2="21091"/>
                      </a14:backgroundRemoval>
                    </a14:imgEffect>
                  </a14:imgLayer>
                </a14:imgProps>
              </a:ext>
            </a:extLst>
          </a:blip>
          <a:srcRect l="52995" t="66564" r="8876" b="9788"/>
          <a:stretch/>
        </p:blipFill>
        <p:spPr>
          <a:xfrm>
            <a:off x="4389986" y="3813444"/>
            <a:ext cx="3628105" cy="18582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0182" l="8108" r="89990">
                        <a14:foregroundMark x1="9009" y1="4848" x2="38438" y2="23152"/>
                        <a14:foregroundMark x1="8208" y1="37939" x2="38539" y2="55273"/>
                        <a14:foregroundMark x1="57357" y1="36848" x2="87487" y2="54909"/>
                        <a14:foregroundMark x1="60260" y1="3636" x2="84785" y2="3273"/>
                        <a14:foregroundMark x1="9309" y1="68606" x2="39039" y2="86545"/>
                        <a14:foregroundMark x1="10210" y1="88000" x2="36436" y2="69939"/>
                        <a14:foregroundMark x1="9710" y1="76970" x2="30030" y2="85818"/>
                        <a14:foregroundMark x1="36837" y1="74303" x2="35035" y2="82061"/>
                        <a14:foregroundMark x1="15215" y1="68970" x2="34935" y2="68242"/>
                        <a14:foregroundMark x1="34935" y1="68242" x2="34935" y2="68242"/>
                        <a14:foregroundMark x1="59760" y1="71394" x2="87387" y2="86303"/>
                        <a14:foregroundMark x1="9009" y1="13333" x2="9009" y2="13333"/>
                        <a14:foregroundMark x1="26627" y1="24848" x2="26627" y2="24848"/>
                        <a14:foregroundMark x1="26527" y1="24848" x2="26527" y2="24848"/>
                        <a14:foregroundMark x1="29730" y1="22667" x2="37337" y2="21091"/>
                        <a14:foregroundMark x1="37337" y1="21091" x2="37337" y2="21091"/>
                      </a14:backgroundRemoval>
                    </a14:imgEffect>
                  </a14:imgLayer>
                </a14:imgProps>
              </a:ext>
            </a:extLst>
          </a:blip>
          <a:srcRect l="55131" t="35164" r="6740" b="41188"/>
          <a:stretch/>
        </p:blipFill>
        <p:spPr>
          <a:xfrm>
            <a:off x="8701409" y="1301581"/>
            <a:ext cx="3628105" cy="18582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0182" l="8108" r="89990">
                        <a14:foregroundMark x1="9009" y1="4848" x2="38438" y2="23152"/>
                        <a14:foregroundMark x1="8208" y1="37939" x2="38539" y2="55273"/>
                        <a14:foregroundMark x1="57357" y1="36848" x2="87487" y2="54909"/>
                        <a14:foregroundMark x1="60260" y1="3636" x2="84785" y2="3273"/>
                        <a14:foregroundMark x1="9309" y1="68606" x2="39039" y2="86545"/>
                        <a14:foregroundMark x1="10210" y1="88000" x2="36436" y2="69939"/>
                        <a14:foregroundMark x1="9710" y1="76970" x2="30030" y2="85818"/>
                        <a14:foregroundMark x1="36837" y1="74303" x2="35035" y2="82061"/>
                        <a14:foregroundMark x1="15215" y1="68970" x2="34935" y2="68242"/>
                        <a14:foregroundMark x1="34935" y1="68242" x2="34935" y2="68242"/>
                        <a14:foregroundMark x1="59760" y1="71394" x2="87387" y2="86303"/>
                        <a14:foregroundMark x1="9009" y1="13333" x2="9009" y2="13333"/>
                        <a14:foregroundMark x1="26627" y1="24848" x2="26627" y2="24848"/>
                        <a14:foregroundMark x1="26527" y1="24848" x2="26527" y2="24848"/>
                        <a14:foregroundMark x1="29730" y1="22667" x2="37337" y2="21091"/>
                        <a14:foregroundMark x1="37337" y1="21091" x2="37337" y2="21091"/>
                      </a14:backgroundRemoval>
                    </a14:imgEffect>
                  </a14:imgLayer>
                </a14:imgProps>
              </a:ext>
            </a:extLst>
          </a:blip>
          <a:srcRect l="5404" t="66009" r="56467" b="10343"/>
          <a:stretch/>
        </p:blipFill>
        <p:spPr>
          <a:xfrm>
            <a:off x="8418574" y="3841026"/>
            <a:ext cx="3628105" cy="18582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5714" y="2859337"/>
            <a:ext cx="3057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1. </a:t>
            </a:r>
            <a:r>
              <a:rPr lang="pl-PL" sz="2800" dirty="0" smtClean="0">
                <a:latin typeface="Monotype Corsiva" panose="03010101010201010101" pitchFamily="66" charset="0"/>
              </a:rPr>
              <a:t>I hope I ...............on time for the meeting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74560" y="2976203"/>
            <a:ext cx="3057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Monotype Corsiva" panose="03010101010201010101" pitchFamily="66" charset="0"/>
              </a:rPr>
              <a:t>2</a:t>
            </a:r>
            <a:r>
              <a:rPr lang="ru-RU" sz="2800" dirty="0" smtClean="0">
                <a:latin typeface="Monotype Corsiva" panose="03010101010201010101" pitchFamily="66" charset="0"/>
              </a:rPr>
              <a:t>. </a:t>
            </a:r>
            <a:r>
              <a:rPr lang="pl-PL" sz="2800" dirty="0" smtClean="0">
                <a:latin typeface="Monotype Corsiva" panose="03010101010201010101" pitchFamily="66" charset="0"/>
              </a:rPr>
              <a:t>It’s lovely. I........................it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655936" y="2939094"/>
            <a:ext cx="3057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Monotype Corsiva" panose="03010101010201010101" pitchFamily="66" charset="0"/>
              </a:rPr>
              <a:t>3</a:t>
            </a:r>
            <a:r>
              <a:rPr lang="ru-RU" sz="2800" dirty="0" smtClean="0">
                <a:latin typeface="Monotype Corsiva" panose="03010101010201010101" pitchFamily="66" charset="0"/>
              </a:rPr>
              <a:t>. </a:t>
            </a:r>
            <a:r>
              <a:rPr lang="pl-PL" sz="2800" dirty="0" smtClean="0">
                <a:latin typeface="Monotype Corsiva" panose="03010101010201010101" pitchFamily="66" charset="0"/>
              </a:rPr>
              <a:t>Anie ........................ some cake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8129" y="5671741"/>
            <a:ext cx="3057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Monotype Corsiva" panose="03010101010201010101" pitchFamily="66" charset="0"/>
              </a:rPr>
              <a:t>4</a:t>
            </a:r>
            <a:r>
              <a:rPr lang="ru-RU" sz="2800" dirty="0" smtClean="0">
                <a:latin typeface="Monotype Corsiva" panose="03010101010201010101" pitchFamily="66" charset="0"/>
              </a:rPr>
              <a:t>. </a:t>
            </a:r>
            <a:r>
              <a:rPr lang="pl-PL" sz="2800" dirty="0" smtClean="0">
                <a:latin typeface="Monotype Corsiva" panose="03010101010201010101" pitchFamily="66" charset="0"/>
              </a:rPr>
              <a:t>The film .............in 20 minutes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73561" y="5742440"/>
            <a:ext cx="3057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Monotype Corsiva" panose="03010101010201010101" pitchFamily="66" charset="0"/>
              </a:rPr>
              <a:t>5</a:t>
            </a:r>
            <a:r>
              <a:rPr lang="pl-PL" sz="2800" dirty="0" smtClean="0">
                <a:latin typeface="Monotype Corsiva" panose="03010101010201010101" pitchFamily="66" charset="0"/>
              </a:rPr>
              <a:t>. Ok, mum. I........... you at home, then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95864" y="5722933"/>
            <a:ext cx="4672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Monotype Corsiva" panose="03010101010201010101" pitchFamily="66" charset="0"/>
              </a:rPr>
              <a:t>6</a:t>
            </a:r>
            <a:r>
              <a:rPr lang="ru-RU" sz="2800" dirty="0" smtClean="0">
                <a:latin typeface="Monotype Corsiva" panose="03010101010201010101" pitchFamily="66" charset="0"/>
              </a:rPr>
              <a:t>. </a:t>
            </a:r>
            <a:r>
              <a:rPr lang="pl-PL" sz="2800" dirty="0" smtClean="0">
                <a:latin typeface="Monotype Corsiva" panose="03010101010201010101" pitchFamily="66" charset="0"/>
              </a:rPr>
              <a:t>They.......................party for their 50th anniversary next Saturday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-7617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i="1" dirty="0" smtClean="0">
                <a:solidFill>
                  <a:srgbClr val="002060"/>
                </a:solidFill>
              </a:rPr>
              <a:t>Look at the pictures and fill in with the verbs from the list in the </a:t>
            </a:r>
            <a:r>
              <a:rPr lang="pl-PL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Continuous, Future Simple, Present Simple and to be going to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1" y="624952"/>
            <a:ext cx="12014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●eat		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●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	   ● have	       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		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		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8679" y="278058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be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9937" y="3303809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buy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41881" y="2912332"/>
            <a:ext cx="2304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going to eat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0861" y="5552190"/>
            <a:ext cx="102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starts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3523" y="5641475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see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23581" y="5657362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having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8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4774" y="276920"/>
            <a:ext cx="1029824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Oh, what a mess in here! Come on, </a:t>
            </a:r>
            <a:endParaRPr lang="pl-PL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I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________ (help)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 you sort the files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pl-PL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It’s okay, I</a:t>
            </a:r>
            <a:r>
              <a:rPr lang="pl-PL" sz="2800" dirty="0">
                <a:solidFill>
                  <a:srgbClr val="000000"/>
                </a:solidFill>
                <a:latin typeface="Georgia" panose="02040502050405020303" pitchFamily="18" charset="0"/>
              </a:rPr>
              <a:t>_________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800" dirty="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do</a:t>
            </a:r>
            <a:r>
              <a:rPr lang="pl-PL" sz="2800" dirty="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 it tomorrow. </a:t>
            </a:r>
            <a:endParaRPr lang="pl-PL" sz="2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_______you_________(meet) your friends tomorrow?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When _______the concert_________(begin)?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Sally 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___________(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make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a beautiful dinner tonight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pl-PL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My parents _____________(come) us next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Who 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____________(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make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Georgia" panose="02040502050405020303" pitchFamily="18" charset="0"/>
              </a:rPr>
              <a:t>John's birthday cake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?</a:t>
            </a:r>
            <a:endParaRPr lang="pl-PL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What ______you________(do) tomorrow evening?</a:t>
            </a:r>
            <a:endParaRPr lang="en-US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You 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_________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(not 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finish</a:t>
            </a: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  <a:r>
              <a:rPr lang="en-US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 it in just one day.</a:t>
            </a:r>
            <a:endParaRPr lang="pl-PL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Probably, my sister _________ (do) homework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Train __________(leave) at 3 p.m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Look! The vase _____________(fall)!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8547" y="669460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will</a:t>
            </a:r>
            <a:r>
              <a:rPr lang="pl-PL" sz="28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 help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5694" y="1132720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will</a:t>
            </a:r>
            <a:r>
              <a:rPr lang="pl-PL" sz="28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 do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79839" y="1542099"/>
            <a:ext cx="848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Are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88341" y="153877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atin typeface="Georgia" panose="02040502050405020303" pitchFamily="18" charset="0"/>
              </a:rPr>
              <a:t>meet</a:t>
            </a:r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ing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2543" y="1976928"/>
            <a:ext cx="1040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does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48938" y="1976928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atin typeface="Georgia" panose="02040502050405020303" pitchFamily="18" charset="0"/>
              </a:rPr>
              <a:t>begin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8389" y="2848438"/>
            <a:ext cx="2246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are </a:t>
            </a:r>
            <a:r>
              <a:rPr lang="pl-PL" sz="2800" b="1" dirty="0" smtClean="0">
                <a:latin typeface="Georgia" panose="02040502050405020303" pitchFamily="18" charset="0"/>
              </a:rPr>
              <a:t>com</a:t>
            </a:r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ing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31962" y="2442383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is going to </a:t>
            </a:r>
            <a:r>
              <a:rPr lang="pl-PL" sz="2400" b="1" dirty="0" smtClean="0">
                <a:latin typeface="Georgia" panose="02040502050405020303" pitchFamily="18" charset="0"/>
              </a:rPr>
              <a:t>make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03993" y="3293368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is going to </a:t>
            </a:r>
            <a:r>
              <a:rPr lang="pl-PL" sz="2400" b="1" dirty="0" smtClean="0">
                <a:latin typeface="Georgia" panose="02040502050405020303" pitchFamily="18" charset="0"/>
              </a:rPr>
              <a:t>make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095694" y="3666368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are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94274" y="3676743"/>
            <a:ext cx="1233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atin typeface="Georgia" panose="02040502050405020303" pitchFamily="18" charset="0"/>
              </a:rPr>
              <a:t>do</a:t>
            </a:r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ing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04773" y="4522755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will </a:t>
            </a:r>
            <a:r>
              <a:rPr lang="pl-PL" sz="2800" b="1" dirty="0" smtClean="0">
                <a:latin typeface="Georgia" panose="02040502050405020303" pitchFamily="18" charset="0"/>
              </a:rPr>
              <a:t>do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095694" y="4952346"/>
            <a:ext cx="1319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latin typeface="Georgia" panose="02040502050405020303" pitchFamily="18" charset="0"/>
              </a:rPr>
              <a:t>leave</a:t>
            </a:r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s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52808" y="5368767"/>
            <a:ext cx="275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i</a:t>
            </a:r>
            <a:r>
              <a:rPr lang="pl-PL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s going to </a:t>
            </a:r>
            <a:r>
              <a:rPr lang="pl-PL" sz="2800" b="1" dirty="0" smtClean="0">
                <a:latin typeface="Georgia" panose="02040502050405020303" pitchFamily="18" charset="0"/>
              </a:rPr>
              <a:t>fall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96985" y="4117299"/>
            <a:ext cx="2058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won’t </a:t>
            </a:r>
            <a:r>
              <a:rPr lang="pl-PL" sz="2400" b="1" dirty="0" smtClean="0">
                <a:latin typeface="Georgia" panose="02040502050405020303" pitchFamily="18" charset="0"/>
              </a:rPr>
              <a:t>finish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4705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0177" y="37873"/>
            <a:ext cx="54104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Future Simple</a:t>
            </a:r>
          </a:p>
        </p:txBody>
      </p:sp>
      <p:pic>
        <p:nvPicPr>
          <p:cNvPr id="3074" name="Picture 2" descr="Картинки по запросу future si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7" y="256580"/>
            <a:ext cx="2544763" cy="13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лыбающееся лицо 4"/>
          <p:cNvSpPr/>
          <p:nvPr/>
        </p:nvSpPr>
        <p:spPr>
          <a:xfrm>
            <a:off x="1163637" y="2254800"/>
            <a:ext cx="762000" cy="717000"/>
          </a:xfrm>
          <a:prstGeom prst="smileyFac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1163637" y="3220382"/>
            <a:ext cx="762000" cy="717000"/>
          </a:xfrm>
          <a:prstGeom prst="smileyFace">
            <a:avLst>
              <a:gd name="adj" fmla="val -46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3848099" y="4566899"/>
            <a:ext cx="762000" cy="717000"/>
          </a:xfrm>
          <a:prstGeom prst="smileyFace">
            <a:avLst>
              <a:gd name="adj" fmla="val 60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люс 3"/>
          <p:cNvSpPr/>
          <p:nvPr/>
        </p:nvSpPr>
        <p:spPr>
          <a:xfrm>
            <a:off x="2070780" y="2317571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люс 9"/>
          <p:cNvSpPr/>
          <p:nvPr/>
        </p:nvSpPr>
        <p:spPr>
          <a:xfrm>
            <a:off x="2070780" y="3322364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люс 11"/>
          <p:cNvSpPr/>
          <p:nvPr/>
        </p:nvSpPr>
        <p:spPr>
          <a:xfrm>
            <a:off x="3136459" y="4692442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52951" y="1773832"/>
            <a:ext cx="2046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will</a:t>
            </a:r>
            <a:endParaRPr lang="ru-RU" sz="88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462" y="4216405"/>
            <a:ext cx="2356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W</a:t>
            </a:r>
            <a:r>
              <a:rPr lang="en-US" sz="8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ill</a:t>
            </a:r>
            <a:endParaRPr lang="ru-RU" sz="88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4232" y="2830013"/>
            <a:ext cx="3531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won’t</a:t>
            </a:r>
            <a:endParaRPr lang="ru-RU" sz="88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Плюс 15"/>
          <p:cNvSpPr/>
          <p:nvPr/>
        </p:nvSpPr>
        <p:spPr>
          <a:xfrm>
            <a:off x="4688766" y="4629671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люс 16"/>
          <p:cNvSpPr/>
          <p:nvPr/>
        </p:nvSpPr>
        <p:spPr>
          <a:xfrm>
            <a:off x="5785077" y="3322363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люс 17"/>
          <p:cNvSpPr/>
          <p:nvPr/>
        </p:nvSpPr>
        <p:spPr>
          <a:xfrm>
            <a:off x="4633686" y="2238549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990186" y="1064788"/>
            <a:ext cx="172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36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1</a:t>
            </a:r>
            <a:endParaRPr lang="ru-RU" sz="138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0066" y="2381118"/>
            <a:ext cx="16818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36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1</a:t>
            </a:r>
            <a:endParaRPr lang="ru-RU" sz="13800" b="1" spc="-100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00197" y="3696658"/>
            <a:ext cx="19490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</a:t>
            </a:r>
            <a:r>
              <a:rPr lang="en-US" sz="36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1</a:t>
            </a:r>
            <a:endParaRPr lang="ru-RU" sz="13800" b="1" spc="-100" dirty="0">
              <a:ln w="9525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306" y="5373373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Yes,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Улыбающееся лицо 22"/>
          <p:cNvSpPr/>
          <p:nvPr/>
        </p:nvSpPr>
        <p:spPr>
          <a:xfrm>
            <a:off x="2575718" y="5648674"/>
            <a:ext cx="762000" cy="717000"/>
          </a:xfrm>
          <a:prstGeom prst="smileyFace">
            <a:avLst>
              <a:gd name="adj" fmla="val 4653"/>
            </a:avLst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545018" y="5407009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will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0605" y="5421290"/>
            <a:ext cx="213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No,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Улыбающееся лицо 26"/>
          <p:cNvSpPr/>
          <p:nvPr/>
        </p:nvSpPr>
        <p:spPr>
          <a:xfrm>
            <a:off x="8107094" y="5662955"/>
            <a:ext cx="762000" cy="717000"/>
          </a:xfrm>
          <a:prstGeom prst="smileyFace">
            <a:avLst>
              <a:gd name="adj" fmla="val -4653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60632" y="5407008"/>
            <a:ext cx="312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w</a:t>
            </a:r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on’t</a:t>
            </a:r>
            <a:endParaRPr lang="ru-RU" sz="72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9832" y="3950251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n-US" sz="11500" b="1" spc="50" dirty="0" smtClean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ru-RU" sz="115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08604" y="2082251"/>
            <a:ext cx="1390964" cy="944931"/>
            <a:chOff x="-108604" y="2082251"/>
            <a:chExt cx="1390964" cy="944931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9901" y="2082251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6" name="Picture 4" descr="Картинки по запросу плюс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604" y="2144244"/>
              <a:ext cx="1390964" cy="81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-22016" y="3132134"/>
            <a:ext cx="1134901" cy="944931"/>
            <a:chOff x="-22016" y="3132134"/>
            <a:chExt cx="1134901" cy="944931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63251" y="3132134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8" name="Picture 6" descr="Картинки по запросу минус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65" b="31314"/>
            <a:stretch/>
          </p:blipFill>
          <p:spPr bwMode="auto">
            <a:xfrm>
              <a:off x="-22016" y="3451584"/>
              <a:ext cx="1134901" cy="40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16294" y="4408809"/>
            <a:ext cx="1025957" cy="944931"/>
            <a:chOff x="16294" y="4408809"/>
            <a:chExt cx="1025957" cy="944931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16294" y="4408809"/>
              <a:ext cx="1025957" cy="9449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84" name="Picture 12" descr="Картинки по запросу вопрос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49" y="4515842"/>
              <a:ext cx="506657" cy="75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Выноска-облако 36"/>
          <p:cNvSpPr/>
          <p:nvPr/>
        </p:nvSpPr>
        <p:spPr>
          <a:xfrm>
            <a:off x="7702349" y="1065578"/>
            <a:ext cx="4383671" cy="29266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C8DAF0"/>
              </a:gs>
              <a:gs pos="50000">
                <a:srgbClr val="E1EBF7"/>
              </a:gs>
              <a:gs pos="100000">
                <a:srgbClr val="C8DAF0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7856670" y="1647718"/>
            <a:ext cx="4613172" cy="2246769"/>
            <a:chOff x="7595180" y="1475136"/>
            <a:chExt cx="4732366" cy="2452356"/>
          </a:xfrm>
        </p:grpSpPr>
        <p:sp>
          <p:nvSpPr>
            <p:cNvPr id="33" name="TextBox 32"/>
            <p:cNvSpPr txBox="1"/>
            <p:nvPr/>
          </p:nvSpPr>
          <p:spPr>
            <a:xfrm>
              <a:off x="8162623" y="1475136"/>
              <a:ext cx="4164923" cy="2452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 smtClean="0">
                  <a:latin typeface="Harrington" panose="04040505050A02020702" pitchFamily="82" charset="0"/>
                </a:rPr>
                <a:t>I 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will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swim</a:t>
              </a:r>
              <a:r>
                <a:rPr lang="pl-PL" sz="2800" dirty="0" smtClean="0">
                  <a:latin typeface="Harrington" panose="04040505050A02020702" pitchFamily="82" charset="0"/>
                </a:rPr>
                <a:t> tomorrow</a:t>
              </a:r>
            </a:p>
            <a:p>
              <a:r>
                <a:rPr lang="pl-PL" sz="2800" dirty="0" smtClean="0">
                  <a:latin typeface="Harrington" panose="04040505050A02020702" pitchFamily="82" charset="0"/>
                </a:rPr>
                <a:t>I 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won’t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swim</a:t>
              </a:r>
              <a:r>
                <a:rPr lang="pl-PL" sz="2800" dirty="0" smtClean="0">
                  <a:latin typeface="Harrington" panose="04040505050A02020702" pitchFamily="82" charset="0"/>
                </a:rPr>
                <a:t> tomorrow</a:t>
              </a:r>
            </a:p>
            <a:p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Will</a:t>
              </a:r>
              <a:r>
                <a:rPr lang="pl-PL" sz="2800" dirty="0" smtClean="0">
                  <a:latin typeface="Harrington" panose="04040505050A02020702" pitchFamily="82" charset="0"/>
                </a:rPr>
                <a:t> I 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swim</a:t>
              </a:r>
              <a:r>
                <a:rPr lang="pl-PL" sz="2800" dirty="0" smtClean="0">
                  <a:latin typeface="Harrington" panose="04040505050A02020702" pitchFamily="82" charset="0"/>
                </a:rPr>
                <a:t> tomorrow?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Yes, I 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will   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No</a:t>
              </a:r>
              <a:r>
                <a:rPr lang="en-US" sz="2800" dirty="0" smtClean="0">
                  <a:latin typeface="Harrington" panose="04040505050A02020702" pitchFamily="82" charset="0"/>
                </a:rPr>
                <a:t>,</a:t>
              </a:r>
              <a:r>
                <a:rPr lang="pl-PL" sz="2800" dirty="0" smtClean="0">
                  <a:latin typeface="Harrington" panose="04040505050A02020702" pitchFamily="82" charset="0"/>
                </a:rPr>
                <a:t> I 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won’t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 </a:t>
              </a:r>
              <a:endParaRPr lang="ru-RU" sz="2800" b="1" dirty="0"/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7595180" y="1575925"/>
              <a:ext cx="653375" cy="1198629"/>
              <a:chOff x="7595180" y="1575925"/>
              <a:chExt cx="653375" cy="1198629"/>
            </a:xfrm>
          </p:grpSpPr>
          <p:pic>
            <p:nvPicPr>
              <p:cNvPr id="43" name="Picture 4" descr="Картинки по запросу плюс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5180" y="1575925"/>
                <a:ext cx="653375" cy="381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6" descr="Картинки по запросу минус 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6297" y="1957061"/>
                <a:ext cx="452898" cy="45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2" descr="Картинки по запросу вопрос 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7742" y="2395534"/>
                <a:ext cx="204015" cy="379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511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us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115" r="9232" b="16530"/>
          <a:stretch/>
        </p:blipFill>
        <p:spPr bwMode="auto">
          <a:xfrm>
            <a:off x="4186104" y="56489"/>
            <a:ext cx="4182397" cy="11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4147" y="1427271"/>
            <a:ext cx="573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a sudden decision</a:t>
            </a:r>
            <a:endParaRPr lang="ru-RU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03" y="3203659"/>
            <a:ext cx="50177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predictions</a:t>
            </a:r>
            <a:r>
              <a:rPr lang="en-US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endParaRPr lang="en-US" sz="4000" b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        (</a:t>
            </a:r>
            <a:r>
              <a:rPr lang="en-US" sz="2400" b="1" u="sng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based on our opinion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03" y="2003330"/>
            <a:ext cx="4836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I feel so sleepy</a:t>
            </a:r>
          </a:p>
          <a:p>
            <a:r>
              <a:rPr lang="pl-PL" sz="3600" b="1" dirty="0" smtClean="0">
                <a:latin typeface="Monotype Corsiva" panose="03010101010201010101" pitchFamily="66" charset="0"/>
              </a:rPr>
              <a:t>- I </a:t>
            </a: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make a cup of coffee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25" y="5602273"/>
            <a:ext cx="2999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promises</a:t>
            </a:r>
            <a:endParaRPr lang="ru-RU" sz="4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748" y="4134819"/>
            <a:ext cx="6163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pl-PL" sz="3600" b="1" dirty="0" smtClean="0">
                <a:latin typeface="Monotype Corsiva" panose="03010101010201010101" pitchFamily="66" charset="0"/>
              </a:rPr>
              <a:t>I`m sure, you </a:t>
            </a: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pass your exam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I’will</a:t>
            </a:r>
            <a:r>
              <a:rPr lang="pl-PL" sz="3600" b="1" dirty="0" smtClean="0">
                <a:latin typeface="Monotype Corsiva" panose="03010101010201010101" pitchFamily="66" charset="0"/>
              </a:rPr>
              <a:t> love this film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latin typeface="Monotype Corsiva" panose="03010101010201010101" pitchFamily="66" charset="0"/>
              </a:rPr>
              <a:t>You </a:t>
            </a: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have 2 children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303" y="6176017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Monotype Corsiva" panose="03010101010201010101" pitchFamily="66" charset="0"/>
              </a:rPr>
              <a:t>-  I promise, I </a:t>
            </a: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learn all the words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014" y="1238311"/>
            <a:ext cx="4719484" cy="33394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58775" y="4621745"/>
            <a:ext cx="4546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— Let's have a party.</a:t>
            </a:r>
            <a:br>
              <a:rPr lang="en-US" sz="2400" i="1" dirty="0"/>
            </a:br>
            <a:r>
              <a:rPr lang="en-US" sz="2400" i="1" dirty="0"/>
              <a:t>— That's a great idea.</a:t>
            </a:r>
            <a:r>
              <a:rPr lang="en-US" sz="2400" i="1" dirty="0">
                <a:solidFill>
                  <a:srgbClr val="333333"/>
                </a:solidFill>
                <a:latin typeface="Open Sans"/>
              </a:rPr>
              <a:t> </a:t>
            </a:r>
            <a:endParaRPr lang="en-US" sz="2400" i="1" dirty="0" smtClean="0">
              <a:solidFill>
                <a:srgbClr val="333333"/>
              </a:solidFill>
              <a:latin typeface="Open Sans"/>
            </a:endParaRPr>
          </a:p>
          <a:p>
            <a:r>
              <a:rPr lang="en-US" sz="2400" i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sz="2400" i="1" dirty="0" smtClean="0">
                <a:solidFill>
                  <a:srgbClr val="333333"/>
                </a:solidFill>
                <a:latin typeface="Open Sans"/>
              </a:rPr>
              <a:t>   </a:t>
            </a:r>
            <a:r>
              <a:rPr lang="en-US" sz="2400" i="1" dirty="0" smtClean="0"/>
              <a:t>We</a:t>
            </a:r>
            <a:r>
              <a:rPr lang="en-US" sz="2400" b="1" i="1" dirty="0" smtClean="0"/>
              <a:t>'ll</a:t>
            </a:r>
            <a:r>
              <a:rPr lang="en-US" sz="2400" b="1" i="1" dirty="0"/>
              <a:t> invite</a:t>
            </a:r>
            <a:r>
              <a:rPr lang="en-US" sz="2400" i="1" dirty="0"/>
              <a:t> lots of people.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9529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us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115" r="9232" b="16530"/>
          <a:stretch/>
        </p:blipFill>
        <p:spPr bwMode="auto">
          <a:xfrm>
            <a:off x="4186104" y="56489"/>
            <a:ext cx="4182397" cy="11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053" y="1427271"/>
            <a:ext cx="5139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o</a:t>
            </a:r>
            <a:r>
              <a:rPr lang="pl-PL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ffers/ requests</a:t>
            </a:r>
            <a:endParaRPr lang="ru-RU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053" y="2196712"/>
            <a:ext cx="69028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you come to my party? 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you have a cup of tea with me?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you help me with my homework?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Shall</a:t>
            </a:r>
            <a:r>
              <a:rPr lang="pl-PL" sz="3600" b="1" dirty="0" smtClean="0">
                <a:latin typeface="Monotype Corsiva" panose="03010101010201010101" pitchFamily="66" charset="0"/>
              </a:rPr>
              <a:t> I read the story?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Shall</a:t>
            </a:r>
            <a:r>
              <a:rPr lang="pl-PL" sz="3600" b="1" dirty="0" smtClean="0">
                <a:latin typeface="Monotype Corsiva" panose="03010101010201010101" pitchFamily="66" charset="0"/>
              </a:rPr>
              <a:t> we go to the park today? </a:t>
            </a:r>
          </a:p>
          <a:p>
            <a:pPr marL="571500" indent="-571500">
              <a:buFontTx/>
              <a:buChar char="-"/>
            </a:pPr>
            <a:r>
              <a:rPr lang="pl-PL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Will</a:t>
            </a:r>
            <a:r>
              <a:rPr lang="pl-PL" sz="3600" b="1" dirty="0" smtClean="0">
                <a:latin typeface="Monotype Corsiva" panose="03010101010201010101" pitchFamily="66" charset="0"/>
              </a:rPr>
              <a:t> you carry the bag for me?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6" name="Выноска-облако 36"/>
          <p:cNvSpPr/>
          <p:nvPr/>
        </p:nvSpPr>
        <p:spPr>
          <a:xfrm>
            <a:off x="7808329" y="3008678"/>
            <a:ext cx="4383671" cy="29266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F6B2A4"/>
              </a:gs>
              <a:gs pos="50000">
                <a:srgbClr val="FFDEDD"/>
              </a:gs>
              <a:gs pos="100000">
                <a:srgbClr val="F6B2A4"/>
              </a:gs>
            </a:gsLst>
          </a:gra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98231" y="3370371"/>
            <a:ext cx="36238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i="0" dirty="0" smtClean="0">
                <a:solidFill>
                  <a:srgbClr val="FF0000"/>
                </a:solidFill>
                <a:effectLst/>
                <a:latin typeface="Open Sans"/>
              </a:rPr>
              <a:t>MIND! </a:t>
            </a:r>
            <a:r>
              <a:rPr lang="en-US" sz="2400" b="0" i="0" dirty="0" smtClean="0">
                <a:solidFill>
                  <a:srgbClr val="242D34"/>
                </a:solidFill>
                <a:effectLst/>
                <a:latin typeface="Open Sans"/>
              </a:rPr>
              <a:t>Use </a:t>
            </a:r>
            <a:r>
              <a:rPr lang="en-US" sz="2400" b="1" i="1" dirty="0" smtClean="0">
                <a:solidFill>
                  <a:srgbClr val="002060"/>
                </a:solidFill>
                <a:effectLst/>
                <a:latin typeface="Open Sans"/>
              </a:rPr>
              <a:t>shall</a:t>
            </a:r>
            <a:r>
              <a:rPr lang="en-US" sz="2400" b="1" i="0" dirty="0" smtClean="0">
                <a:solidFill>
                  <a:srgbClr val="002060"/>
                </a:solidFill>
                <a:effectLst/>
                <a:latin typeface="Open Sans"/>
              </a:rPr>
              <a:t> </a:t>
            </a:r>
            <a:r>
              <a:rPr lang="en-US" sz="2400" b="1" i="0" strike="sngStrike" dirty="0" smtClean="0">
                <a:solidFill>
                  <a:srgbClr val="002060"/>
                </a:solidFill>
                <a:effectLst/>
                <a:latin typeface="Open Sans"/>
              </a:rPr>
              <a:t>(NOT </a:t>
            </a:r>
            <a:r>
              <a:rPr lang="en-US" sz="2400" b="1" i="1" strike="sngStrike" dirty="0" smtClean="0">
                <a:solidFill>
                  <a:srgbClr val="002060"/>
                </a:solidFill>
                <a:effectLst/>
                <a:latin typeface="Open Sans"/>
              </a:rPr>
              <a:t>will</a:t>
            </a:r>
            <a:r>
              <a:rPr lang="en-US" sz="2400" b="1" i="0" strike="sngStrike" dirty="0" smtClean="0">
                <a:solidFill>
                  <a:srgbClr val="002060"/>
                </a:solidFill>
                <a:effectLst/>
                <a:latin typeface="Open Sans"/>
              </a:rPr>
              <a:t>) </a:t>
            </a:r>
            <a:r>
              <a:rPr lang="en-US" sz="2400" b="0" i="0" dirty="0" smtClean="0">
                <a:solidFill>
                  <a:srgbClr val="242D34"/>
                </a:solidFill>
                <a:effectLst/>
                <a:latin typeface="Open Sans"/>
              </a:rPr>
              <a:t>with </a:t>
            </a:r>
            <a:r>
              <a:rPr lang="en-US" sz="2800" b="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I</a:t>
            </a:r>
            <a:r>
              <a:rPr lang="en-US" sz="2400" b="0" i="0" dirty="0" smtClean="0">
                <a:solidFill>
                  <a:srgbClr val="242D34"/>
                </a:solidFill>
                <a:effectLst/>
                <a:latin typeface="Open Sans"/>
              </a:rPr>
              <a:t> and </a:t>
            </a:r>
            <a:r>
              <a:rPr lang="en-US" sz="3200" b="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we</a:t>
            </a:r>
            <a:r>
              <a:rPr lang="en-US" sz="2400" b="0" i="0" dirty="0" smtClean="0">
                <a:solidFill>
                  <a:srgbClr val="242D34"/>
                </a:solidFill>
                <a:effectLst/>
                <a:latin typeface="Open Sans"/>
              </a:rPr>
              <a:t> for </a:t>
            </a:r>
            <a:r>
              <a:rPr lang="en-US" sz="2400" b="0" i="0" u="sng" dirty="0" smtClean="0">
                <a:solidFill>
                  <a:srgbClr val="242D34"/>
                </a:solidFill>
                <a:effectLst/>
                <a:latin typeface="Open Sans"/>
              </a:rPr>
              <a:t>offers and suggestions </a:t>
            </a:r>
            <a:r>
              <a:rPr lang="en-US" sz="2400" b="0" i="0" dirty="0" smtClean="0">
                <a:solidFill>
                  <a:srgbClr val="242D34"/>
                </a:solidFill>
                <a:effectLst/>
                <a:latin typeface="Open Sans"/>
              </a:rPr>
              <a:t>when they are questions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03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51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2" y="1932442"/>
            <a:ext cx="12158998" cy="48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80" y="989948"/>
            <a:ext cx="2343194" cy="3905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53" y="823107"/>
            <a:ext cx="6391426" cy="6858000"/>
          </a:xfrm>
          <a:prstGeom prst="rect">
            <a:avLst/>
          </a:prstGeom>
        </p:spPr>
      </p:pic>
      <p:pic>
        <p:nvPicPr>
          <p:cNvPr id="1028" name="Picture 4" descr="Картинки по запросу growing body part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711" r="-90"/>
          <a:stretch/>
        </p:blipFill>
        <p:spPr bwMode="auto">
          <a:xfrm>
            <a:off x="9200184" y="3268367"/>
            <a:ext cx="3083140" cy="38150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понимание животны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99844" l="4167" r="99167">
                        <a14:foregroundMark x1="7187" y1="27656" x2="4167" y2="94531"/>
                        <a14:foregroundMark x1="31354" y1="19531" x2="32813" y2="4688"/>
                        <a14:foregroundMark x1="31667" y1="1406" x2="31667" y2="1406"/>
                        <a14:foregroundMark x1="48854" y1="51250" x2="58125" y2="60156"/>
                        <a14:foregroundMark x1="58125" y1="60156" x2="58125" y2="60156"/>
                        <a14:foregroundMark x1="45833" y1="45781" x2="65729" y2="59375"/>
                        <a14:foregroundMark x1="66563" y1="57969" x2="62083" y2="65625"/>
                        <a14:foregroundMark x1="62083" y1="65625" x2="62083" y2="65625"/>
                        <a14:foregroundMark x1="60000" y1="63906" x2="48542" y2="58438"/>
                        <a14:foregroundMark x1="48542" y1="58438" x2="48542" y2="58438"/>
                        <a14:foregroundMark x1="76250" y1="65156" x2="97917" y2="95000"/>
                        <a14:foregroundMark x1="17708" y1="66875" x2="32396" y2="74219"/>
                        <a14:foregroundMark x1="40104" y1="72344" x2="40104" y2="72344"/>
                        <a14:foregroundMark x1="44479" y1="76406" x2="44792" y2="75313"/>
                        <a14:foregroundMark x1="44792" y1="75313" x2="44792" y2="75313"/>
                        <a14:foregroundMark x1="49375" y1="79844" x2="50521" y2="79844"/>
                        <a14:foregroundMark x1="50521" y1="79844" x2="50521" y2="79844"/>
                        <a14:foregroundMark x1="53958" y1="83438" x2="55625" y2="84375"/>
                        <a14:foregroundMark x1="60104" y1="88750" x2="62187" y2="90000"/>
                        <a14:foregroundMark x1="62500" y1="89531" x2="62500" y2="89531"/>
                        <a14:foregroundMark x1="62604" y1="89063" x2="62604" y2="89063"/>
                        <a14:foregroundMark x1="67292" y1="91875" x2="69792" y2="93438"/>
                        <a14:foregroundMark x1="70417" y1="93906" x2="70417" y2="93906"/>
                        <a14:foregroundMark x1="74688" y1="98906" x2="75625" y2="96563"/>
                        <a14:foregroundMark x1="75833" y1="95781" x2="75938" y2="94688"/>
                        <a14:foregroundMark x1="75938" y1="94531" x2="75938" y2="94531"/>
                        <a14:foregroundMark x1="75938" y1="94219" x2="75938" y2="93594"/>
                        <a14:foregroundMark x1="75938" y1="93594" x2="75938" y2="93594"/>
                        <a14:foregroundMark x1="75938" y1="93594" x2="75938" y2="93594"/>
                        <a14:foregroundMark x1="75938" y1="93438" x2="75938" y2="93438"/>
                        <a14:foregroundMark x1="75938" y1="93438" x2="75938" y2="93438"/>
                        <a14:foregroundMark x1="87292" y1="92656" x2="79896" y2="80000"/>
                        <a14:foregroundMark x1="79688" y1="79844" x2="79688" y2="79844"/>
                        <a14:foregroundMark x1="87813" y1="51094" x2="99167" y2="91563"/>
                        <a14:foregroundMark x1="94688" y1="67344" x2="98854" y2="67031"/>
                        <a14:foregroundMark x1="86979" y1="51719" x2="69896" y2="59531"/>
                        <a14:foregroundMark x1="69896" y1="59688" x2="70313" y2="59688"/>
                        <a14:foregroundMark x1="70521" y1="58594" x2="76042" y2="55313"/>
                        <a14:foregroundMark x1="76979" y1="55156" x2="77500" y2="54844"/>
                        <a14:foregroundMark x1="80313" y1="52656" x2="87188" y2="51094"/>
                        <a14:foregroundMark x1="88646" y1="51563" x2="87188" y2="49219"/>
                        <a14:foregroundMark x1="69896" y1="61719" x2="81563" y2="99844"/>
                        <a14:foregroundMark x1="69167" y1="63125" x2="76979" y2="94531"/>
                        <a14:foregroundMark x1="76979" y1="94531" x2="76979" y2="94531"/>
                        <a14:foregroundMark x1="68438" y1="58906" x2="86354" y2="49531"/>
                        <a14:foregroundMark x1="73333" y1="61406" x2="77292" y2="74219"/>
                        <a14:foregroundMark x1="77292" y1="74219" x2="77292" y2="74219"/>
                        <a14:foregroundMark x1="78958" y1="82031" x2="81458" y2="91719"/>
                        <a14:foregroundMark x1="70417" y1="62187" x2="68333" y2="59531"/>
                        <a14:foregroundMark x1="68333" y1="59375" x2="68542" y2="60000"/>
                        <a14:foregroundMark x1="68542" y1="60000" x2="68542" y2="60000"/>
                        <a14:backgroundMark x1="69271" y1="57500" x2="68021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5899"/>
            <a:ext cx="2528715" cy="16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aliens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36" y="4106765"/>
            <a:ext cx="2431201" cy="28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194927" y="720404"/>
            <a:ext cx="3961965" cy="2369255"/>
            <a:chOff x="6937375" y="0"/>
            <a:chExt cx="5045075" cy="3016955"/>
          </a:xfrm>
        </p:grpSpPr>
        <p:pic>
          <p:nvPicPr>
            <p:cNvPr id="1036" name="Picture 12" descr="Картинки по запросу параллельные вселенные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75" y="0"/>
              <a:ext cx="5045075" cy="301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8" descr="Картинки по запросу earth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" b="97000" l="3667" r="97333">
                          <a14:foregroundMark x1="43667" y1="3833" x2="48833" y2="95500"/>
                          <a14:foregroundMark x1="3833" y1="46333" x2="95667" y2="46333"/>
                          <a14:foregroundMark x1="20000" y1="12500" x2="92500" y2="34500"/>
                          <a14:foregroundMark x1="92333" y1="35333" x2="82667" y2="16500"/>
                          <a14:foregroundMark x1="45500" y1="10500" x2="50167" y2="30833"/>
                          <a14:foregroundMark x1="49333" y1="9167" x2="56000" y2="15500"/>
                          <a14:foregroundMark x1="34000" y1="11833" x2="50333" y2="22167"/>
                          <a14:foregroundMark x1="49333" y1="23333" x2="55500" y2="32000"/>
                          <a14:foregroundMark x1="25000" y1="16500" x2="43000" y2="23833"/>
                          <a14:foregroundMark x1="18000" y1="13500" x2="21000" y2="28500"/>
                          <a14:foregroundMark x1="70000" y1="91833" x2="62833" y2="97000"/>
                          <a14:foregroundMark x1="68500" y1="9167" x2="56833" y2="1000"/>
                          <a14:foregroundMark x1="39667" y1="10500" x2="39833" y2="14167"/>
                          <a14:foregroundMark x1="24000" y1="9333" x2="30167" y2="5833"/>
                          <a14:foregroundMark x1="29833" y1="5833" x2="38833" y2="3167"/>
                          <a14:foregroundMark x1="38833" y1="3667" x2="50833" y2="1667"/>
                          <a14:foregroundMark x1="89667" y1="70667" x2="94667" y2="51833"/>
                          <a14:foregroundMark x1="89333" y1="22667" x2="95000" y2="32000"/>
                          <a14:foregroundMark x1="97333" y1="51000" x2="97333" y2="51000"/>
                          <a14:foregroundMark x1="96167" y1="61833" x2="95167" y2="62333"/>
                        </a14:backgroundRemoval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3745" y="1543381"/>
              <a:ext cx="704485" cy="704485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Картинки по запросу earth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" b="97000" l="3667" r="97333">
                          <a14:foregroundMark x1="43667" y1="3833" x2="48833" y2="95500"/>
                          <a14:foregroundMark x1="3833" y1="46333" x2="95667" y2="46333"/>
                          <a14:foregroundMark x1="20000" y1="12500" x2="92500" y2="34500"/>
                          <a14:foregroundMark x1="92333" y1="35333" x2="82667" y2="16500"/>
                          <a14:foregroundMark x1="45500" y1="10500" x2="50167" y2="30833"/>
                          <a14:foregroundMark x1="49333" y1="9167" x2="56000" y2="15500"/>
                          <a14:foregroundMark x1="34000" y1="11833" x2="50333" y2="22167"/>
                          <a14:foregroundMark x1="49333" y1="23333" x2="55500" y2="32000"/>
                          <a14:foregroundMark x1="25000" y1="16500" x2="43000" y2="23833"/>
                          <a14:foregroundMark x1="18000" y1="13500" x2="21000" y2="28500"/>
                          <a14:foregroundMark x1="70000" y1="91833" x2="62833" y2="97000"/>
                          <a14:foregroundMark x1="68500" y1="9167" x2="56833" y2="1000"/>
                          <a14:foregroundMark x1="39667" y1="10500" x2="39833" y2="14167"/>
                          <a14:foregroundMark x1="24000" y1="9333" x2="30167" y2="5833"/>
                          <a14:foregroundMark x1="29833" y1="5833" x2="38833" y2="3167"/>
                          <a14:foregroundMark x1="38833" y1="3667" x2="50833" y2="1667"/>
                          <a14:foregroundMark x1="89667" y1="70667" x2="94667" y2="51833"/>
                          <a14:foregroundMark x1="89333" y1="22667" x2="95000" y2="32000"/>
                          <a14:foregroundMark x1="97333" y1="51000" x2="97333" y2="51000"/>
                          <a14:foregroundMark x1="96167" y1="61833" x2="95167" y2="62333"/>
                        </a14:backgroundRemoval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108860" y="343231"/>
              <a:ext cx="704484" cy="704485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6" name="Picture 22" descr="Картинки по запросу super brain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10" l="1667" r="96167">
                        <a14:foregroundMark x1="12833" y1="6471" x2="20833" y2="39599"/>
                        <a14:foregroundMark x1="7167" y1="31433" x2="5833" y2="11864"/>
                        <a14:foregroundMark x1="25333" y1="16641" x2="17000" y2="2003"/>
                        <a14:foregroundMark x1="26667" y1="8012" x2="30500" y2="19106"/>
                        <a14:foregroundMark x1="79500" y1="30663" x2="90500" y2="30200"/>
                        <a14:foregroundMark x1="94167" y1="34669" x2="96333" y2="22804"/>
                        <a14:foregroundMark x1="56500" y1="26810" x2="72000" y2="26348"/>
                        <a14:foregroundMark x1="32667" y1="90447" x2="34333" y2="96610"/>
                        <a14:backgroundMark x1="33333" y1="29738" x2="39833" y2="27581"/>
                        <a14:backgroundMark x1="49000" y1="28043" x2="60000" y2="28814"/>
                        <a14:backgroundMark x1="60667" y1="29738" x2="67167" y2="30508"/>
                        <a14:backgroundMark x1="28500" y1="32203" x2="27500" y2="34669"/>
                        <a14:backgroundMark x1="49000" y1="81818" x2="51667" y2="85208"/>
                        <a14:backgroundMark x1="36833" y1="84746" x2="59333" y2="76888"/>
                        <a14:backgroundMark x1="38833" y1="89985" x2="58000" y2="94145"/>
                        <a14:backgroundMark x1="60500" y1="90909" x2="67500" y2="95686"/>
                        <a14:backgroundMark x1="50000" y1="88136" x2="63667" y2="96918"/>
                        <a14:backgroundMark x1="60667" y1="88136" x2="61000" y2="97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84" y="5022564"/>
            <a:ext cx="1686913" cy="18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64" y="859382"/>
            <a:ext cx="2467141" cy="1476067"/>
          </a:xfrm>
          <a:prstGeom prst="rect">
            <a:avLst/>
          </a:prstGeom>
        </p:spPr>
      </p:pic>
      <p:sp>
        <p:nvSpPr>
          <p:cNvPr id="28" name="TextBox 27">
            <a:hlinkClick r:id="rId16" action="ppaction://hlinksldjump"/>
          </p:cNvPr>
          <p:cNvSpPr txBox="1"/>
          <p:nvPr/>
        </p:nvSpPr>
        <p:spPr>
          <a:xfrm>
            <a:off x="4435395" y="773087"/>
            <a:ext cx="415499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animals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body </a:t>
            </a: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parts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universes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aliens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brain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house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c</a:t>
            </a: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ars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l-P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robots</a:t>
            </a:r>
            <a:endParaRPr lang="pl-PL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pl-PL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pl-PL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290" y="-132962"/>
            <a:ext cx="10388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will </a:t>
            </a:r>
            <a:r>
              <a:rPr lang="pl-PL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happen </a:t>
            </a:r>
            <a:r>
              <a:rPr lang="pl-PL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the </a:t>
            </a:r>
            <a:r>
              <a:rPr lang="pl-PL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future</a:t>
            </a:r>
            <a:r>
              <a:rPr lang="pl-PL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ru-RU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Картинки по запросу future cities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96" y="2134149"/>
            <a:ext cx="2980526" cy="22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3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6070" y="38996"/>
            <a:ext cx="4927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t</a:t>
            </a:r>
            <a:r>
              <a:rPr lang="pl-PL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o be going to</a:t>
            </a:r>
          </a:p>
        </p:txBody>
      </p:sp>
      <p:sp>
        <p:nvSpPr>
          <p:cNvPr id="3" name="Плюс 2"/>
          <p:cNvSpPr/>
          <p:nvPr/>
        </p:nvSpPr>
        <p:spPr>
          <a:xfrm>
            <a:off x="6824022" y="316492"/>
            <a:ext cx="682171" cy="591457"/>
          </a:xfrm>
          <a:prstGeom prst="mathPlus">
            <a:avLst>
              <a:gd name="adj1" fmla="val 38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463637" y="-24868"/>
            <a:ext cx="3901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spc="-10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675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infinitive</a:t>
            </a:r>
            <a:endParaRPr lang="ru-RU" sz="6600" b="1" spc="-100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675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30" y="1524736"/>
            <a:ext cx="71865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intention 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smth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 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p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lanned before; </a:t>
            </a:r>
          </a:p>
          <a:p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  we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have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already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decided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to</a:t>
            </a:r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do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08999" y="992773"/>
            <a:ext cx="427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latin typeface="Calibri (Основной текст)"/>
              </a:rPr>
              <a:t>Later</a:t>
            </a:r>
            <a:r>
              <a:rPr lang="en-US" sz="2000" b="1" i="1" dirty="0" smtClean="0">
                <a:solidFill>
                  <a:srgbClr val="242D34"/>
                </a:solidFill>
                <a:latin typeface="Calibri (Основной текст)"/>
              </a:rPr>
              <a:t> </a:t>
            </a:r>
            <a:r>
              <a:rPr lang="en-US" sz="2000" b="1" i="1" dirty="0" smtClean="0">
                <a:latin typeface="Calibri (Основной текст)"/>
              </a:rPr>
              <a:t>that</a:t>
            </a:r>
            <a:r>
              <a:rPr lang="en-US" sz="2000" b="1" i="1" dirty="0" smtClean="0">
                <a:solidFill>
                  <a:srgbClr val="242D34"/>
                </a:solidFill>
                <a:latin typeface="Calibri (Основной текст)"/>
              </a:rPr>
              <a:t> </a:t>
            </a:r>
            <a:r>
              <a:rPr lang="en-US" sz="2000" b="1" i="1" dirty="0" smtClean="0">
                <a:latin typeface="Calibri (Основной текст)"/>
              </a:rPr>
              <a:t>day,</a:t>
            </a:r>
            <a:r>
              <a:rPr lang="en-US" sz="2000" b="1" i="1" dirty="0" smtClean="0">
                <a:solidFill>
                  <a:srgbClr val="242D34"/>
                </a:solidFill>
                <a:latin typeface="Calibri (Основной текст)"/>
              </a:rPr>
              <a:t> </a:t>
            </a:r>
            <a:r>
              <a:rPr lang="en-US" sz="2000" b="1" i="1" dirty="0" smtClean="0">
                <a:latin typeface="Calibri (Основной текст)"/>
              </a:rPr>
              <a:t>Helen</a:t>
            </a:r>
            <a:r>
              <a:rPr lang="en-US" sz="2000" b="1" i="1" dirty="0" smtClean="0">
                <a:solidFill>
                  <a:srgbClr val="242D34"/>
                </a:solidFill>
                <a:latin typeface="Calibri (Основной текст)"/>
              </a:rPr>
              <a:t> </a:t>
            </a:r>
            <a:r>
              <a:rPr lang="en-US" sz="2000" b="1" i="1" dirty="0" smtClean="0">
                <a:latin typeface="Calibri (Основной текст)"/>
              </a:rPr>
              <a:t>meets</a:t>
            </a:r>
            <a:r>
              <a:rPr lang="en-US" sz="2000" b="1" i="1" dirty="0" smtClean="0">
                <a:solidFill>
                  <a:srgbClr val="242D34"/>
                </a:solidFill>
                <a:latin typeface="Calibri (Основной текст)"/>
              </a:rPr>
              <a:t> </a:t>
            </a:r>
            <a:r>
              <a:rPr lang="en-US" sz="2000" b="1" i="1" dirty="0" smtClean="0">
                <a:latin typeface="Calibri (Основной текст)"/>
              </a:rPr>
              <a:t>Dave:</a:t>
            </a:r>
            <a:endParaRPr lang="ru-RU" sz="2000" b="1" i="1" dirty="0">
              <a:latin typeface="Calibri (Основной текст)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56713" y="4716996"/>
            <a:ext cx="4963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Calibri (Основной текст)"/>
              </a:rPr>
              <a:t>- Sue</a:t>
            </a:r>
            <a:r>
              <a:rPr lang="en-US" sz="2000" i="1" dirty="0">
                <a:latin typeface="Calibri (Основной текст)"/>
              </a:rPr>
              <a:t> and I have decided to have a party.</a:t>
            </a:r>
            <a:r>
              <a:rPr lang="en-US" sz="2000" i="1" dirty="0">
                <a:solidFill>
                  <a:srgbClr val="333333"/>
                </a:solidFill>
                <a:latin typeface="Calibri (Основной текст)"/>
              </a:rPr>
              <a:t> </a:t>
            </a:r>
            <a:endParaRPr lang="en-US" sz="2000" i="1" dirty="0" smtClean="0">
              <a:solidFill>
                <a:srgbClr val="333333"/>
              </a:solidFill>
              <a:latin typeface="Calibri (Основной текст)"/>
            </a:endParaRPr>
          </a:p>
          <a:p>
            <a:r>
              <a:rPr lang="en-US" sz="2000" i="1" dirty="0">
                <a:solidFill>
                  <a:srgbClr val="333333"/>
                </a:solidFill>
                <a:latin typeface="Calibri (Основной текст)"/>
              </a:rPr>
              <a:t> </a:t>
            </a:r>
            <a:r>
              <a:rPr lang="en-US" sz="2000" i="1" dirty="0" smtClean="0">
                <a:solidFill>
                  <a:srgbClr val="333333"/>
                </a:solidFill>
                <a:latin typeface="Calibri (Основной текст)"/>
              </a:rPr>
              <a:t>  </a:t>
            </a:r>
            <a:r>
              <a:rPr lang="en-US" sz="2000" i="1" dirty="0" smtClean="0">
                <a:latin typeface="Calibri (Основной текст)"/>
              </a:rPr>
              <a:t>We</a:t>
            </a:r>
            <a:r>
              <a:rPr lang="en-US" sz="2000" b="1" i="1" dirty="0" smtClean="0">
                <a:latin typeface="Calibri (Основной текст)"/>
              </a:rPr>
              <a:t>'re</a:t>
            </a:r>
            <a:r>
              <a:rPr lang="en-US" sz="2000" b="1" i="1" dirty="0">
                <a:latin typeface="Calibri (Основной текст)"/>
              </a:rPr>
              <a:t> going to invite</a:t>
            </a:r>
            <a:r>
              <a:rPr lang="en-US" sz="2000" i="1" dirty="0">
                <a:latin typeface="Calibri (Основной текст)"/>
              </a:rPr>
              <a:t> lots of people.</a:t>
            </a:r>
            <a:endParaRPr lang="ru-RU" sz="2000" i="1" dirty="0">
              <a:latin typeface="Calibri (Основной текст)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600" y="1372619"/>
            <a:ext cx="4267200" cy="3209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130" y="2576474"/>
            <a:ext cx="6024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smtClean="0">
                <a:latin typeface="Monotype Corsiva" panose="03010101010201010101" pitchFamily="66" charset="0"/>
              </a:rPr>
              <a:t>When I finish school, </a:t>
            </a:r>
          </a:p>
          <a:p>
            <a:r>
              <a:rPr lang="en-US" sz="3600" b="1" dirty="0" smtClean="0">
                <a:latin typeface="Monotype Corsiva" panose="03010101010201010101" pitchFamily="66" charset="0"/>
              </a:rPr>
              <a:t>      I’</a:t>
            </a:r>
            <a:r>
              <a:rPr lang="en-US" sz="3600" b="1" dirty="0" smtClean="0">
                <a:solidFill>
                  <a:srgbClr val="FF2F19"/>
                </a:solidFill>
                <a:latin typeface="Monotype Corsiva" panose="03010101010201010101" pitchFamily="66" charset="0"/>
              </a:rPr>
              <a:t>m going to</a:t>
            </a:r>
            <a:r>
              <a:rPr lang="en-US" sz="3600" b="1" dirty="0" smtClean="0">
                <a:latin typeface="Monotype Corsiva" panose="03010101010201010101" pitchFamily="66" charset="0"/>
              </a:rPr>
              <a:t> enter the university</a:t>
            </a:r>
            <a:endParaRPr lang="pl-PL" sz="3600" b="1" dirty="0" smtClean="0"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78" y="4259154"/>
            <a:ext cx="46619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predictions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(</a:t>
            </a:r>
            <a:r>
              <a:rPr lang="en-US" sz="2400" b="1" u="sng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based on evidence; </a:t>
            </a:r>
          </a:p>
          <a:p>
            <a:r>
              <a:rPr lang="en-US" sz="2400" b="1" u="sng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on what you see now</a:t>
            </a:r>
            <a:r>
              <a:rPr lang="en-US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39" y="3610866"/>
            <a:ext cx="3377054" cy="29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3084" y="5649445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smtClean="0">
                <a:latin typeface="Monotype Corsiva" panose="03010101010201010101" pitchFamily="66" charset="0"/>
              </a:rPr>
              <a:t>Watch out! </a:t>
            </a:r>
          </a:p>
          <a:p>
            <a:r>
              <a:rPr lang="en-US" sz="3600" b="1" dirty="0">
                <a:latin typeface="Monotype Corsiva" panose="03010101010201010101" pitchFamily="66" charset="0"/>
              </a:rPr>
              <a:t> </a:t>
            </a:r>
            <a:r>
              <a:rPr lang="en-US" sz="3600" b="1" dirty="0" smtClean="0">
                <a:latin typeface="Monotype Corsiva" panose="03010101010201010101" pitchFamily="66" charset="0"/>
              </a:rPr>
              <a:t> You </a:t>
            </a:r>
            <a:r>
              <a:rPr lang="en-US" sz="3600" b="1" dirty="0" smtClean="0">
                <a:solidFill>
                  <a:srgbClr val="FF2F19"/>
                </a:solidFill>
                <a:latin typeface="Monotype Corsiva" panose="03010101010201010101" pitchFamily="66" charset="0"/>
              </a:rPr>
              <a:t>are going to </a:t>
            </a:r>
            <a:r>
              <a:rPr lang="en-US" sz="3600" b="1" dirty="0" smtClean="0">
                <a:latin typeface="Monotype Corsiva" panose="03010101010201010101" pitchFamily="66" charset="0"/>
              </a:rPr>
              <a:t>fall!</a:t>
            </a:r>
            <a:endParaRPr lang="pl-PL" sz="3600" b="1" dirty="0" smtClean="0">
              <a:latin typeface="Monotype Corsiva" panose="03010101010201010101" pitchFamily="66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779047" y="835453"/>
            <a:ext cx="255138" cy="28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776042" y="810053"/>
            <a:ext cx="255138" cy="28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410764" y="796048"/>
            <a:ext cx="23143" cy="33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277565" y="996290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am</a:t>
            </a:r>
            <a:endParaRPr lang="ru-RU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23076" y="1020506"/>
            <a:ext cx="444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is</a:t>
            </a:r>
            <a:endParaRPr lang="ru-RU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51826" y="993509"/>
            <a:ext cx="677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are</a:t>
            </a:r>
            <a:endParaRPr lang="ru-RU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36"/>
          <p:cNvSpPr/>
          <p:nvPr/>
        </p:nvSpPr>
        <p:spPr>
          <a:xfrm>
            <a:off x="7423353" y="129879"/>
            <a:ext cx="4694287" cy="265835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C8DAF0"/>
              </a:gs>
              <a:gs pos="50000">
                <a:srgbClr val="E1EBF7"/>
              </a:gs>
              <a:gs pos="100000">
                <a:srgbClr val="C8DAF0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637035" y="428977"/>
            <a:ext cx="4554965" cy="2246769"/>
            <a:chOff x="7446640" y="1375014"/>
            <a:chExt cx="4672655" cy="2452356"/>
          </a:xfrm>
        </p:grpSpPr>
        <p:sp>
          <p:nvSpPr>
            <p:cNvPr id="7" name="TextBox 6"/>
            <p:cNvSpPr txBox="1"/>
            <p:nvPr/>
          </p:nvSpPr>
          <p:spPr>
            <a:xfrm>
              <a:off x="7954372" y="1375014"/>
              <a:ext cx="4164923" cy="2452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is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go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ing to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travel</a:t>
              </a:r>
              <a:endParaRPr lang="pl-PL" sz="2800" dirty="0" smtClean="0">
                <a:latin typeface="Harrington" panose="04040505050A02020702" pitchFamily="82" charset="0"/>
              </a:endParaRPr>
            </a:p>
            <a:p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isn’t 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>
                  <a:latin typeface="Harrington" panose="04040505050A02020702" pitchFamily="82" charset="0"/>
                </a:rPr>
                <a:t>go</a:t>
              </a:r>
              <a:r>
                <a:rPr lang="en-US" sz="2800" b="1" dirty="0">
                  <a:solidFill>
                    <a:srgbClr val="FF0000"/>
                  </a:solidFill>
                  <a:latin typeface="Harrington" panose="04040505050A02020702" pitchFamily="82" charset="0"/>
                </a:rPr>
                <a:t>ing to</a:t>
              </a:r>
              <a:r>
                <a:rPr lang="pl-PL" sz="2800" dirty="0">
                  <a:latin typeface="Harrington" panose="04040505050A02020702" pitchFamily="82" charset="0"/>
                </a:rPr>
                <a:t> </a:t>
              </a:r>
              <a:r>
                <a:rPr lang="en-US" sz="2800" b="1" dirty="0">
                  <a:latin typeface="Harrington" panose="04040505050A02020702" pitchFamily="82" charset="0"/>
                </a:rPr>
                <a:t>travel</a:t>
              </a:r>
              <a:endParaRPr lang="pl-PL" sz="2800" dirty="0">
                <a:latin typeface="Harrington" panose="04040505050A02020702" pitchFamily="82" charset="0"/>
              </a:endParaRPr>
            </a:p>
            <a:p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Is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go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ing to</a:t>
              </a:r>
              <a:r>
                <a:rPr lang="pl-PL" sz="2800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latin typeface="Harrington" panose="04040505050A02020702" pitchFamily="82" charset="0"/>
                </a:rPr>
                <a:t>travel</a:t>
              </a:r>
              <a:r>
                <a:rPr lang="pl-PL" sz="2800" dirty="0" smtClean="0">
                  <a:latin typeface="Harrington" panose="04040505050A02020702" pitchFamily="82" charset="0"/>
                </a:rPr>
                <a:t>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Yes, </a:t>
              </a:r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is</a:t>
              </a:r>
              <a:r>
                <a:rPr lang="pl-PL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   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l-PL" sz="2800" dirty="0" smtClean="0">
                  <a:latin typeface="Harrington" panose="04040505050A02020702" pitchFamily="82" charset="0"/>
                </a:rPr>
                <a:t>No</a:t>
              </a:r>
              <a:r>
                <a:rPr lang="en-US" sz="2800" dirty="0" smtClean="0">
                  <a:latin typeface="Harrington" panose="04040505050A02020702" pitchFamily="82" charset="0"/>
                </a:rPr>
                <a:t>,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dirty="0" smtClean="0">
                  <a:latin typeface="Harrington" panose="04040505050A02020702" pitchFamily="82" charset="0"/>
                </a:rPr>
                <a:t>she</a:t>
              </a:r>
              <a:r>
                <a:rPr lang="pl-PL" sz="2800" dirty="0" smtClean="0">
                  <a:latin typeface="Harrington" panose="04040505050A02020702" pitchFamily="82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Harrington" panose="04040505050A02020702" pitchFamily="82" charset="0"/>
                </a:rPr>
                <a:t>isn’t</a:t>
              </a:r>
              <a:r>
                <a:rPr lang="pl-PL" sz="2800" b="1" dirty="0" smtClean="0">
                  <a:latin typeface="Harrington" panose="04040505050A02020702" pitchFamily="82" charset="0"/>
                </a:rPr>
                <a:t> </a:t>
              </a:r>
              <a:endParaRPr lang="ru-RU" sz="2800" b="1" dirty="0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7446640" y="1572954"/>
              <a:ext cx="653375" cy="1198629"/>
              <a:chOff x="7446640" y="1572954"/>
              <a:chExt cx="653375" cy="1198629"/>
            </a:xfrm>
          </p:grpSpPr>
          <p:pic>
            <p:nvPicPr>
              <p:cNvPr id="9" name="Picture 4" descr="Картинки по запросу плюс 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6640" y="1572954"/>
                <a:ext cx="653375" cy="381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Картинки по запросу минус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7756" y="1954089"/>
                <a:ext cx="452898" cy="45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2" descr="Картинки по запросу вопрос 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9202" y="2392563"/>
                <a:ext cx="204015" cy="379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Прямоугольник 2"/>
          <p:cNvSpPr/>
          <p:nvPr/>
        </p:nvSpPr>
        <p:spPr>
          <a:xfrm>
            <a:off x="0" y="1361222"/>
            <a:ext cx="85627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"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Gary phoned while you were out." "OK. </a:t>
            </a:r>
            <a:endParaRPr lang="en-US" sz="3600" dirty="0" smtClean="0">
              <a:solidFill>
                <a:srgbClr val="333333"/>
              </a:solidFill>
              <a:latin typeface="Monotype Corsiva" panose="03010101010201010101" pitchFamily="66" charset="0"/>
            </a:endParaRPr>
          </a:p>
          <a:p>
            <a:r>
              <a:rPr lang="en-US" sz="3600" b="1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I'll</a:t>
            </a:r>
            <a:r>
              <a:rPr lang="en-US" sz="36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 call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him back."</a:t>
            </a:r>
            <a:b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</a:br>
            <a:r>
              <a:rPr lang="en-US" sz="3600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    “Gary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phoned while you were out." "Yes, I know. </a:t>
            </a:r>
            <a:endParaRPr lang="en-US" sz="3600" dirty="0" smtClean="0">
              <a:solidFill>
                <a:srgbClr val="333333"/>
              </a:solidFill>
              <a:latin typeface="Monotype Corsiva" panose="03010101010201010101" pitchFamily="66" charset="0"/>
            </a:endParaRPr>
          </a:p>
          <a:p>
            <a:r>
              <a:rPr lang="en-US" sz="3600" b="1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I'm</a:t>
            </a:r>
            <a:r>
              <a:rPr lang="en-US" sz="36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 going to call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him back."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Ann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is in hospital." "Oh really? I didn't know. </a:t>
            </a:r>
            <a:endParaRPr lang="en-US" sz="3600" dirty="0" smtClean="0">
              <a:solidFill>
                <a:srgbClr val="333333"/>
              </a:solidFill>
              <a:latin typeface="Monotype Corsiva" panose="03010101010201010101" pitchFamily="66" charset="0"/>
            </a:endParaRPr>
          </a:p>
          <a:p>
            <a:r>
              <a:rPr lang="en-US" sz="3600" b="1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I'll</a:t>
            </a:r>
            <a:r>
              <a:rPr lang="en-US" sz="36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 go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and visit her."</a:t>
            </a:r>
            <a:b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</a:br>
            <a:r>
              <a:rPr lang="en-US" sz="3600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     “Ann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is in hospital." "Yes, I know. </a:t>
            </a:r>
            <a:endParaRPr lang="en-US" sz="3600" dirty="0" smtClean="0">
              <a:solidFill>
                <a:srgbClr val="333333"/>
              </a:solidFill>
              <a:latin typeface="Monotype Corsiva" panose="03010101010201010101" pitchFamily="66" charset="0"/>
            </a:endParaRPr>
          </a:p>
          <a:p>
            <a:r>
              <a:rPr lang="en-US" sz="3600" b="1" dirty="0" smtClean="0">
                <a:solidFill>
                  <a:srgbClr val="333333"/>
                </a:solidFill>
                <a:latin typeface="Monotype Corsiva" panose="03010101010201010101" pitchFamily="66" charset="0"/>
              </a:rPr>
              <a:t>I'm</a:t>
            </a:r>
            <a:r>
              <a:rPr lang="en-US" sz="36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 going to visit</a:t>
            </a:r>
            <a:r>
              <a:rPr lang="en-US" sz="3600" dirty="0">
                <a:solidFill>
                  <a:srgbClr val="333333"/>
                </a:solidFill>
                <a:latin typeface="Monotype Corsiva" panose="03010101010201010101" pitchFamily="66" charset="0"/>
              </a:rPr>
              <a:t> her this evening."</a:t>
            </a:r>
            <a:endParaRPr lang="en-US" sz="3600" b="0" dirty="0">
              <a:solidFill>
                <a:srgbClr val="333333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4817" y="53821"/>
            <a:ext cx="2870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COMPARE:</a:t>
            </a:r>
            <a:endParaRPr 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Выноска-облако 36"/>
          <p:cNvSpPr/>
          <p:nvPr/>
        </p:nvSpPr>
        <p:spPr>
          <a:xfrm>
            <a:off x="7423353" y="3455899"/>
            <a:ext cx="4538978" cy="336188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44234 w 4751839"/>
              <a:gd name="connsiteY0" fmla="*/ 2362525 h 3196662"/>
              <a:gd name="connsiteX1" fmla="*/ 355438 w 4751839"/>
              <a:gd name="connsiteY1" fmla="*/ 2451321 h 3196662"/>
              <a:gd name="connsiteX2" fmla="*/ 266642 w 4751839"/>
              <a:gd name="connsiteY2" fmla="*/ 2362525 h 3196662"/>
              <a:gd name="connsiteX3" fmla="*/ 355438 w 4751839"/>
              <a:gd name="connsiteY3" fmla="*/ 2273729 h 3196662"/>
              <a:gd name="connsiteX4" fmla="*/ 444234 w 4751839"/>
              <a:gd name="connsiteY4" fmla="*/ 2362525 h 3196662"/>
              <a:gd name="connsiteX0" fmla="*/ 571549 w 4751839"/>
              <a:gd name="connsiteY0" fmla="*/ 2347956 h 3196662"/>
              <a:gd name="connsiteX1" fmla="*/ 393957 w 4751839"/>
              <a:gd name="connsiteY1" fmla="*/ 2525548 h 3196662"/>
              <a:gd name="connsiteX2" fmla="*/ 216365 w 4751839"/>
              <a:gd name="connsiteY2" fmla="*/ 2347956 h 3196662"/>
              <a:gd name="connsiteX3" fmla="*/ 393957 w 4751839"/>
              <a:gd name="connsiteY3" fmla="*/ 2170364 h 3196662"/>
              <a:gd name="connsiteX4" fmla="*/ 571549 w 4751839"/>
              <a:gd name="connsiteY4" fmla="*/ 2347956 h 3196662"/>
              <a:gd name="connsiteX0" fmla="*/ 532756 w 4751839"/>
              <a:gd name="connsiteY0" fmla="*/ 2396213 h 3196662"/>
              <a:gd name="connsiteX1" fmla="*/ 266367 w 4751839"/>
              <a:gd name="connsiteY1" fmla="*/ 2662602 h 3196662"/>
              <a:gd name="connsiteX2" fmla="*/ -22 w 4751839"/>
              <a:gd name="connsiteY2" fmla="*/ 2396213 h 3196662"/>
              <a:gd name="connsiteX3" fmla="*/ 266367 w 4751839"/>
              <a:gd name="connsiteY3" fmla="*/ 2129824 h 3196662"/>
              <a:gd name="connsiteX4" fmla="*/ 532756 w 4751839"/>
              <a:gd name="connsiteY4" fmla="*/ 2396213 h 319666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48194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4" fmla="*/ 448194 w 4757999"/>
              <a:gd name="connsiteY4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359398 w 4757999"/>
              <a:gd name="connsiteY0" fmla="*/ 2263295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3" fmla="*/ 359398 w 4757999"/>
              <a:gd name="connsiteY3" fmla="*/ 2263295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536716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4" fmla="*/ 536716 w 4757999"/>
              <a:gd name="connsiteY4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397917 w 4757999"/>
              <a:gd name="connsiteY1" fmla="*/ 2515114 h 3198067"/>
              <a:gd name="connsiteX2" fmla="*/ 220325 w 4757999"/>
              <a:gd name="connsiteY2" fmla="*/ 2337522 h 3198067"/>
              <a:gd name="connsiteX3" fmla="*/ 397917 w 4757999"/>
              <a:gd name="connsiteY3" fmla="*/ 2159930 h 3198067"/>
              <a:gd name="connsiteX4" fmla="*/ 575509 w 4757999"/>
              <a:gd name="connsiteY4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397917 w 4757999"/>
              <a:gd name="connsiteY2" fmla="*/ 2159930 h 3198067"/>
              <a:gd name="connsiteX3" fmla="*/ 575509 w 4757999"/>
              <a:gd name="connsiteY3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270327 w 4757999"/>
              <a:gd name="connsiteY0" fmla="*/ 2119390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3" fmla="*/ 270327 w 4757999"/>
              <a:gd name="connsiteY3" fmla="*/ 2119390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220325 w 4757999"/>
              <a:gd name="connsiteY1" fmla="*/ 2337522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270602 w 4757999"/>
              <a:gd name="connsiteY0" fmla="*/ 2352091 h 3198067"/>
              <a:gd name="connsiteX1" fmla="*/ 359398 w 4757999"/>
              <a:gd name="connsiteY1" fmla="*/ 2440887 h 3198067"/>
              <a:gd name="connsiteX2" fmla="*/ 270602 w 4757999"/>
              <a:gd name="connsiteY2" fmla="*/ 2352091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575509 w 4757999"/>
              <a:gd name="connsiteY0" fmla="*/ 2337522 h 3198067"/>
              <a:gd name="connsiteX1" fmla="*/ 176783 w 4757999"/>
              <a:gd name="connsiteY1" fmla="*/ 2279465 h 3198067"/>
              <a:gd name="connsiteX2" fmla="*/ 575509 w 4757999"/>
              <a:gd name="connsiteY2" fmla="*/ 2337522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964 w 43256"/>
              <a:gd name="connsiteY0" fmla="*/ 34758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6568 w 43256"/>
              <a:gd name="connsiteY0" fmla="*/ 34562 h 43219"/>
              <a:gd name="connsiteX1" fmla="*/ 5856 w 43256"/>
              <a:gd name="connsiteY1" fmla="*/ 35139 h 43219"/>
              <a:gd name="connsiteX2" fmla="*/ 16514 w 43256"/>
              <a:gd name="connsiteY2" fmla="*/ 38949 h 43219"/>
              <a:gd name="connsiteX3" fmla="*/ 15846 w 43256"/>
              <a:gd name="connsiteY3" fmla="*/ 3720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270327 w 4757999"/>
              <a:gd name="connsiteY1" fmla="*/ 26521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3938 w 4757999"/>
              <a:gd name="connsiteY0" fmla="*/ 2385779 h 3198067"/>
              <a:gd name="connsiteX1" fmla="*/ 400955 w 4757999"/>
              <a:gd name="connsiteY1" fmla="*/ 2550568 h 3198067"/>
              <a:gd name="connsiteX2" fmla="*/ 3938 w 4757999"/>
              <a:gd name="connsiteY2" fmla="*/ 2385779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400955 w 4757999"/>
              <a:gd name="connsiteY1" fmla="*/ 255056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575402 w 4757999"/>
              <a:gd name="connsiteY0" fmla="*/ 2700434 h 3198067"/>
              <a:gd name="connsiteX1" fmla="*/ 359398 w 4757999"/>
              <a:gd name="connsiteY1" fmla="*/ 2440887 h 3198067"/>
              <a:gd name="connsiteX2" fmla="*/ 575402 w 4757999"/>
              <a:gd name="connsiteY2" fmla="*/ 27004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359398 w 4757999"/>
              <a:gd name="connsiteY1" fmla="*/ 24408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22898 w 4757999"/>
              <a:gd name="connsiteY1" fmla="*/ 261233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76783 w 4757999"/>
              <a:gd name="connsiteY1" fmla="*/ 22794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212652 w 4757999"/>
              <a:gd name="connsiteY0" fmla="*/ 2163350 h 3198067"/>
              <a:gd name="connsiteX1" fmla="*/ 125983 w 4757999"/>
              <a:gd name="connsiteY1" fmla="*/ 2228665 h 3198067"/>
              <a:gd name="connsiteX2" fmla="*/ 212652 w 4757999"/>
              <a:gd name="connsiteY2" fmla="*/ 21633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504 w 43256"/>
              <a:gd name="connsiteY17" fmla="*/ 12091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934 w 43256"/>
              <a:gd name="connsiteY17" fmla="*/ 14442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2648 w 43256"/>
              <a:gd name="connsiteY17" fmla="*/ 973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2588 w 43256"/>
              <a:gd name="connsiteY16" fmla="*/ 1351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2648 w 43256"/>
              <a:gd name="connsiteY17" fmla="*/ 9739 h 43219"/>
              <a:gd name="connsiteX0" fmla="*/ 3077 w 43256"/>
              <a:gd name="connsiteY0" fmla="*/ 13801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622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514 w 43256"/>
              <a:gd name="connsiteY0" fmla="*/ 38949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219"/>
              <a:gd name="connsiteX1" fmla="*/ 5659 w 43256"/>
              <a:gd name="connsiteY1" fmla="*/ 6205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2959 w 43256"/>
              <a:gd name="connsiteY20" fmla="*/ 14226 h 43219"/>
              <a:gd name="connsiteX21" fmla="*/ 3077 w 43256"/>
              <a:gd name="connsiteY21" fmla="*/ 13801 h 43219"/>
              <a:gd name="connsiteX0" fmla="*/ 632552 w 4757999"/>
              <a:gd name="connsiteY0" fmla="*/ 2611534 h 3198067"/>
              <a:gd name="connsiteX1" fmla="*/ 416548 w 4757999"/>
              <a:gd name="connsiteY1" fmla="*/ 2580587 h 3198067"/>
              <a:gd name="connsiteX2" fmla="*/ 632552 w 4757999"/>
              <a:gd name="connsiteY2" fmla="*/ 2611534 h 3198067"/>
              <a:gd name="connsiteX0" fmla="*/ 136452 w 4757999"/>
              <a:gd name="connsiteY0" fmla="*/ 2112550 h 3198067"/>
              <a:gd name="connsiteX1" fmla="*/ 125983 w 4757999"/>
              <a:gd name="connsiteY1" fmla="*/ 2228665 h 3198067"/>
              <a:gd name="connsiteX2" fmla="*/ 136452 w 4757999"/>
              <a:gd name="connsiteY2" fmla="*/ 2112550 h 3198067"/>
              <a:gd name="connsiteX0" fmla="*/ 134567 w 4757999"/>
              <a:gd name="connsiteY0" fmla="*/ 2313207 h 3198067"/>
              <a:gd name="connsiteX1" fmla="*/ 248555 w 4757999"/>
              <a:gd name="connsiteY1" fmla="*/ 2493418 h 3198067"/>
              <a:gd name="connsiteX2" fmla="*/ 134567 w 4757999"/>
              <a:gd name="connsiteY2" fmla="*/ 2313207 h 3198067"/>
              <a:gd name="connsiteX0" fmla="*/ 16805 w 43256"/>
              <a:gd name="connsiteY0" fmla="*/ 41121 h 43219"/>
              <a:gd name="connsiteX1" fmla="*/ 15846 w 43256"/>
              <a:gd name="connsiteY1" fmla="*/ 37209 h 43219"/>
              <a:gd name="connsiteX2" fmla="*/ 28863 w 43256"/>
              <a:gd name="connsiteY2" fmla="*/ 34610 h 43219"/>
              <a:gd name="connsiteX3" fmla="*/ 28596 w 43256"/>
              <a:gd name="connsiteY3" fmla="*/ 3651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3340 w 43256"/>
              <a:gd name="connsiteY16" fmla="*/ 13650 h 43219"/>
              <a:gd name="connsiteX17" fmla="*/ 3212 w 43256"/>
              <a:gd name="connsiteY17" fmla="*/ 11142 h 43219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5846 w 43256"/>
              <a:gd name="connsiteY1" fmla="*/ 37209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428 w 43256"/>
              <a:gd name="connsiteY1" fmla="*/ 38947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6805 w 43256"/>
              <a:gd name="connsiteY0" fmla="*/ 41121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  <a:gd name="connsiteX0" fmla="*/ 3077 w 43256"/>
              <a:gd name="connsiteY0" fmla="*/ 13801 h 43104"/>
              <a:gd name="connsiteX1" fmla="*/ 5659 w 43256"/>
              <a:gd name="connsiteY1" fmla="*/ 6205 h 43104"/>
              <a:gd name="connsiteX2" fmla="*/ 14041 w 43256"/>
              <a:gd name="connsiteY2" fmla="*/ 5061 h 43104"/>
              <a:gd name="connsiteX3" fmla="*/ 22492 w 43256"/>
              <a:gd name="connsiteY3" fmla="*/ 3291 h 43104"/>
              <a:gd name="connsiteX4" fmla="*/ 25785 w 43256"/>
              <a:gd name="connsiteY4" fmla="*/ 59 h 43104"/>
              <a:gd name="connsiteX5" fmla="*/ 29869 w 43256"/>
              <a:gd name="connsiteY5" fmla="*/ 2340 h 43104"/>
              <a:gd name="connsiteX6" fmla="*/ 35499 w 43256"/>
              <a:gd name="connsiteY6" fmla="*/ 549 h 43104"/>
              <a:gd name="connsiteX7" fmla="*/ 38354 w 43256"/>
              <a:gd name="connsiteY7" fmla="*/ 5435 h 43104"/>
              <a:gd name="connsiteX8" fmla="*/ 42018 w 43256"/>
              <a:gd name="connsiteY8" fmla="*/ 10177 h 43104"/>
              <a:gd name="connsiteX9" fmla="*/ 41854 w 43256"/>
              <a:gd name="connsiteY9" fmla="*/ 15319 h 43104"/>
              <a:gd name="connsiteX10" fmla="*/ 43052 w 43256"/>
              <a:gd name="connsiteY10" fmla="*/ 23181 h 43104"/>
              <a:gd name="connsiteX11" fmla="*/ 37440 w 43256"/>
              <a:gd name="connsiteY11" fmla="*/ 30063 h 43104"/>
              <a:gd name="connsiteX12" fmla="*/ 35431 w 43256"/>
              <a:gd name="connsiteY12" fmla="*/ 35960 h 43104"/>
              <a:gd name="connsiteX13" fmla="*/ 28591 w 43256"/>
              <a:gd name="connsiteY13" fmla="*/ 36674 h 43104"/>
              <a:gd name="connsiteX14" fmla="*/ 23703 w 43256"/>
              <a:gd name="connsiteY14" fmla="*/ 42965 h 43104"/>
              <a:gd name="connsiteX15" fmla="*/ 17244 w 43256"/>
              <a:gd name="connsiteY15" fmla="*/ 39559 h 43104"/>
              <a:gd name="connsiteX16" fmla="*/ 5840 w 43256"/>
              <a:gd name="connsiteY16" fmla="*/ 35331 h 43104"/>
              <a:gd name="connsiteX17" fmla="*/ 1146 w 43256"/>
              <a:gd name="connsiteY17" fmla="*/ 31109 h 43104"/>
              <a:gd name="connsiteX18" fmla="*/ 2149 w 43256"/>
              <a:gd name="connsiteY18" fmla="*/ 25410 h 43104"/>
              <a:gd name="connsiteX19" fmla="*/ 31 w 43256"/>
              <a:gd name="connsiteY19" fmla="*/ 19563 h 43104"/>
              <a:gd name="connsiteX20" fmla="*/ 2959 w 43256"/>
              <a:gd name="connsiteY20" fmla="*/ 14226 h 43104"/>
              <a:gd name="connsiteX21" fmla="*/ 3077 w 43256"/>
              <a:gd name="connsiteY21" fmla="*/ 13801 h 43104"/>
              <a:gd name="connsiteX0" fmla="*/ 632552 w 4757999"/>
              <a:gd name="connsiteY0" fmla="*/ 2611534 h 3189558"/>
              <a:gd name="connsiteX1" fmla="*/ 416548 w 4757999"/>
              <a:gd name="connsiteY1" fmla="*/ 2580587 h 3189558"/>
              <a:gd name="connsiteX2" fmla="*/ 632552 w 4757999"/>
              <a:gd name="connsiteY2" fmla="*/ 2611534 h 3189558"/>
              <a:gd name="connsiteX0" fmla="*/ 136452 w 4757999"/>
              <a:gd name="connsiteY0" fmla="*/ 2112550 h 3189558"/>
              <a:gd name="connsiteX1" fmla="*/ 125983 w 4757999"/>
              <a:gd name="connsiteY1" fmla="*/ 2228665 h 3189558"/>
              <a:gd name="connsiteX2" fmla="*/ 136452 w 4757999"/>
              <a:gd name="connsiteY2" fmla="*/ 2112550 h 3189558"/>
              <a:gd name="connsiteX0" fmla="*/ 134567 w 4757999"/>
              <a:gd name="connsiteY0" fmla="*/ 2313207 h 3189558"/>
              <a:gd name="connsiteX1" fmla="*/ 248555 w 4757999"/>
              <a:gd name="connsiteY1" fmla="*/ 2493418 h 3189558"/>
              <a:gd name="connsiteX2" fmla="*/ 134567 w 4757999"/>
              <a:gd name="connsiteY2" fmla="*/ 2313207 h 3189558"/>
              <a:gd name="connsiteX0" fmla="*/ 15051 w 43256"/>
              <a:gd name="connsiteY0" fmla="*/ 40934 h 43104"/>
              <a:gd name="connsiteX1" fmla="*/ 16137 w 43256"/>
              <a:gd name="connsiteY1" fmla="*/ 40033 h 43104"/>
              <a:gd name="connsiteX2" fmla="*/ 28863 w 43256"/>
              <a:gd name="connsiteY2" fmla="*/ 34610 h 43104"/>
              <a:gd name="connsiteX3" fmla="*/ 28596 w 43256"/>
              <a:gd name="connsiteY3" fmla="*/ 36519 h 43104"/>
              <a:gd name="connsiteX4" fmla="*/ 34165 w 43256"/>
              <a:gd name="connsiteY4" fmla="*/ 22813 h 43104"/>
              <a:gd name="connsiteX5" fmla="*/ 37416 w 43256"/>
              <a:gd name="connsiteY5" fmla="*/ 29949 h 43104"/>
              <a:gd name="connsiteX6" fmla="*/ 41834 w 43256"/>
              <a:gd name="connsiteY6" fmla="*/ 15213 h 43104"/>
              <a:gd name="connsiteX7" fmla="*/ 40386 w 43256"/>
              <a:gd name="connsiteY7" fmla="*/ 17889 h 43104"/>
              <a:gd name="connsiteX8" fmla="*/ 38360 w 43256"/>
              <a:gd name="connsiteY8" fmla="*/ 5285 h 43104"/>
              <a:gd name="connsiteX9" fmla="*/ 38436 w 43256"/>
              <a:gd name="connsiteY9" fmla="*/ 6549 h 43104"/>
              <a:gd name="connsiteX10" fmla="*/ 29114 w 43256"/>
              <a:gd name="connsiteY10" fmla="*/ 3811 h 43104"/>
              <a:gd name="connsiteX11" fmla="*/ 29856 w 43256"/>
              <a:gd name="connsiteY11" fmla="*/ 2199 h 43104"/>
              <a:gd name="connsiteX12" fmla="*/ 22177 w 43256"/>
              <a:gd name="connsiteY12" fmla="*/ 4579 h 43104"/>
              <a:gd name="connsiteX13" fmla="*/ 22536 w 43256"/>
              <a:gd name="connsiteY13" fmla="*/ 3189 h 43104"/>
              <a:gd name="connsiteX14" fmla="*/ 14036 w 43256"/>
              <a:gd name="connsiteY14" fmla="*/ 5051 h 43104"/>
              <a:gd name="connsiteX15" fmla="*/ 15336 w 43256"/>
              <a:gd name="connsiteY15" fmla="*/ 6399 h 43104"/>
              <a:gd name="connsiteX16" fmla="*/ 3340 w 43256"/>
              <a:gd name="connsiteY16" fmla="*/ 13650 h 43104"/>
              <a:gd name="connsiteX17" fmla="*/ 3212 w 43256"/>
              <a:gd name="connsiteY17" fmla="*/ 11142 h 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3104">
                <a:moveTo>
                  <a:pt x="3077" y="13801"/>
                </a:moveTo>
                <a:cubicBezTo>
                  <a:pt x="2806" y="11088"/>
                  <a:pt x="3832" y="7662"/>
                  <a:pt x="5659" y="6205"/>
                </a:cubicBezTo>
                <a:cubicBezTo>
                  <a:pt x="7486" y="4748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594" y="42484"/>
                  <a:pt x="23703" y="42965"/>
                </a:cubicBezTo>
                <a:cubicBezTo>
                  <a:pt x="21812" y="43446"/>
                  <a:pt x="18815" y="42766"/>
                  <a:pt x="17244" y="39559"/>
                </a:cubicBezTo>
                <a:cubicBezTo>
                  <a:pt x="13536" y="42603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941" y="14510"/>
                  <a:pt x="2959" y="14226"/>
                </a:cubicBezTo>
                <a:cubicBezTo>
                  <a:pt x="2971" y="14180"/>
                  <a:pt x="3065" y="13847"/>
                  <a:pt x="3077" y="13801"/>
                </a:cubicBezTo>
                <a:close/>
              </a:path>
              <a:path w="4757999" h="3189558">
                <a:moveTo>
                  <a:pt x="632552" y="2611534"/>
                </a:moveTo>
                <a:lnTo>
                  <a:pt x="416548" y="2580587"/>
                </a:lnTo>
                <a:lnTo>
                  <a:pt x="632552" y="2611534"/>
                </a:lnTo>
                <a:close/>
              </a:path>
              <a:path w="4757999" h="3189558">
                <a:moveTo>
                  <a:pt x="136452" y="2112550"/>
                </a:moveTo>
                <a:cubicBezTo>
                  <a:pt x="136452" y="2112550"/>
                  <a:pt x="155582" y="2258264"/>
                  <a:pt x="125983" y="2228665"/>
                </a:cubicBezTo>
                <a:lnTo>
                  <a:pt x="136452" y="2112550"/>
                </a:lnTo>
                <a:close/>
              </a:path>
              <a:path w="4757999" h="3189558">
                <a:moveTo>
                  <a:pt x="134567" y="2313207"/>
                </a:moveTo>
                <a:lnTo>
                  <a:pt x="248555" y="2493418"/>
                </a:lnTo>
                <a:lnTo>
                  <a:pt x="134567" y="2313207"/>
                </a:lnTo>
                <a:close/>
              </a:path>
              <a:path w="43256" h="43104" fill="none" extrusionOk="0">
                <a:moveTo>
                  <a:pt x="15051" y="40934"/>
                </a:moveTo>
                <a:cubicBezTo>
                  <a:pt x="14784" y="40388"/>
                  <a:pt x="16314" y="40644"/>
                  <a:pt x="16137" y="40033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3340" y="13650"/>
                </a:moveTo>
                <a:cubicBezTo>
                  <a:pt x="3237" y="13186"/>
                  <a:pt x="3260" y="11623"/>
                  <a:pt x="3212" y="11142"/>
                </a:cubicBezTo>
              </a:path>
            </a:pathLst>
          </a:custGeom>
          <a:gradFill>
            <a:gsLst>
              <a:gs pos="0">
                <a:srgbClr val="F6B2A4"/>
              </a:gs>
              <a:gs pos="50000">
                <a:srgbClr val="FFDEDD"/>
              </a:gs>
              <a:gs pos="100000">
                <a:srgbClr val="F6B2A4"/>
              </a:gs>
            </a:gsLst>
          </a:gra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64848" y="3994614"/>
            <a:ext cx="4050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Sometimes there is not much difference between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will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 and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going to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 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For example, you can say: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78660" y="4948852"/>
            <a:ext cx="3948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var(--sky-ui-kit-font-family)"/>
              </a:rPr>
              <a:t>I think the weather </a:t>
            </a:r>
            <a:r>
              <a:rPr lang="en-US" sz="2000" b="1" dirty="0">
                <a:solidFill>
                  <a:srgbClr val="333333"/>
                </a:solidFill>
                <a:latin typeface="var(--sky-ui-kit-font-family)"/>
              </a:rPr>
              <a:t>will</a:t>
            </a:r>
            <a:r>
              <a:rPr lang="en-US" sz="2000" dirty="0">
                <a:solidFill>
                  <a:srgbClr val="333333"/>
                </a:solidFill>
                <a:latin typeface="var(--sky-ui-kit-font-family)"/>
              </a:rPr>
              <a:t> be nice this afternoon.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var(--sky-ui-kit-font-family)"/>
              </a:rPr>
              <a:t>I think the weather </a:t>
            </a:r>
            <a:r>
              <a:rPr lang="en-US" sz="2000" b="1" dirty="0">
                <a:solidFill>
                  <a:srgbClr val="333333"/>
                </a:solidFill>
                <a:latin typeface="var(--sky-ui-kit-font-family)"/>
              </a:rPr>
              <a:t>is going to</a:t>
            </a:r>
            <a:r>
              <a:rPr lang="en-US" sz="2000" dirty="0">
                <a:solidFill>
                  <a:srgbClr val="333333"/>
                </a:solidFill>
                <a:latin typeface="var(--sky-ui-kit-font-family)"/>
              </a:rPr>
              <a:t> be nice this afternoon.</a:t>
            </a:r>
            <a:endParaRPr lang="en-US" sz="2000" b="0" i="0" dirty="0">
              <a:solidFill>
                <a:srgbClr val="333333"/>
              </a:solidFill>
              <a:effectLst/>
              <a:latin typeface="var(--sky-ui-kit-font-family)"/>
            </a:endParaRPr>
          </a:p>
        </p:txBody>
      </p:sp>
      <p:sp>
        <p:nvSpPr>
          <p:cNvPr id="16" name="Равно 15"/>
          <p:cNvSpPr/>
          <p:nvPr/>
        </p:nvSpPr>
        <p:spPr>
          <a:xfrm>
            <a:off x="9575930" y="5186060"/>
            <a:ext cx="938347" cy="524656"/>
          </a:xfrm>
          <a:prstGeom prst="mathEqual">
            <a:avLst>
              <a:gd name="adj1" fmla="val 14949"/>
              <a:gd name="adj2" fmla="val 117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exampl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538"/>
            <a:ext cx="4803980" cy="25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mr bean carto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5" y="1756484"/>
            <a:ext cx="2337655" cy="27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39090" y="592111"/>
            <a:ext cx="688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MV Boli" panose="02000500030200090000" pitchFamily="2" charset="0"/>
              </a:rPr>
              <a:t>What is Mr Bean going to do?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1032" name="Picture 8" descr="Картинки по запросу mr bean cartoo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64" y="1592870"/>
            <a:ext cx="3387823" cy="293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1575" y="4726247"/>
            <a:ext cx="3127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celebrate his birthday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1637" y="4678921"/>
            <a:ext cx="312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buy products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pic>
        <p:nvPicPr>
          <p:cNvPr id="1034" name="Picture 10" descr="Картинки по запросу mr bean cartoo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243" y="2712626"/>
            <a:ext cx="3650757" cy="18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65" y="1284482"/>
            <a:ext cx="3546785" cy="3546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2" y="4150561"/>
            <a:ext cx="736833" cy="736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8993125" y="4522880"/>
            <a:ext cx="3127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buy products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7381" y="4696942"/>
            <a:ext cx="31272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He is going to   </a:t>
            </a:r>
          </a:p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(scream/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  shriek/ 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   yell/</a:t>
            </a: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Black" panose="020B0A02040204020203" pitchFamily="34" charset="0"/>
                <a:cs typeface="MV Boli" panose="02000500030200090000" pitchFamily="2" charset="0"/>
              </a:rPr>
              <a:t>    cry)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Black" panose="020B0A02040204020203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1152</Words>
  <Application>Microsoft Office PowerPoint</Application>
  <PresentationFormat>Широкоэкранный</PresentationFormat>
  <Paragraphs>349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5" baseType="lpstr">
      <vt:lpstr>Arial</vt:lpstr>
      <vt:lpstr>Arial Rounded MT Bold</vt:lpstr>
      <vt:lpstr>Berlin Sans FB Demi</vt:lpstr>
      <vt:lpstr>Calibri</vt:lpstr>
      <vt:lpstr>Calibri (Основной текст)</vt:lpstr>
      <vt:lpstr>Calibri Light</vt:lpstr>
      <vt:lpstr>Comic Sans MS</vt:lpstr>
      <vt:lpstr>Georgia</vt:lpstr>
      <vt:lpstr>Harrington</vt:lpstr>
      <vt:lpstr>Kristen ITC</vt:lpstr>
      <vt:lpstr>Monotype Corsiva</vt:lpstr>
      <vt:lpstr>MV Boli</vt:lpstr>
      <vt:lpstr>Open Sans</vt:lpstr>
      <vt:lpstr>Segoe Print</vt:lpstr>
      <vt:lpstr>Segoe Script</vt:lpstr>
      <vt:lpstr>Segoe UI Black</vt:lpstr>
      <vt:lpstr>Times New Roman</vt:lpstr>
      <vt:lpstr>var(--sky-ui-kit-font-family)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100</cp:revision>
  <dcterms:created xsi:type="dcterms:W3CDTF">2020-01-13T09:16:22Z</dcterms:created>
  <dcterms:modified xsi:type="dcterms:W3CDTF">2020-01-26T12:57:25Z</dcterms:modified>
</cp:coreProperties>
</file>