
<file path=[Content_Types].xml><?xml version="1.0" encoding="utf-8"?>
<Types xmlns="http://schemas.openxmlformats.org/package/2006/content-types"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28E9909-76E3-4416-BDE5-6C92EF26B0D1}" type="datetimeFigureOut">
              <a:rPr lang="ru-RU"/>
              <a:t>27.09.2021</a:t>
            </a:fld>
            <a:endParaRPr lang="ru-RU"/>
          </a:p>
        </p:txBody>
      </p:sp>
      <p:sp>
        <p:nvSpPr>
          <p:cNvPr id="6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97E7F0-A1C5-4D40-B389-04ABD34F407D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1) T: Hello, my name is …  What’s your name?</a:t>
            </a:r>
            <a:endParaRPr/>
          </a:p>
          <a:p>
            <a:pPr>
              <a:defRPr/>
            </a:pPr>
            <a:r>
              <a:rPr lang="en-US"/>
              <a:t>2) T: I can write my name. (writes) Can you write your name? Ss: write</a:t>
            </a:r>
            <a:endParaRPr/>
          </a:p>
          <a:p>
            <a:pPr>
              <a:defRPr/>
            </a:pPr>
            <a:r>
              <a:rPr lang="en-US"/>
              <a:t>3) Remember English words starting with the letters in the name</a:t>
            </a:r>
            <a:endParaRPr/>
          </a:p>
          <a:p>
            <a:pPr>
              <a:defRPr/>
            </a:pPr>
            <a:r>
              <a:rPr lang="en-US"/>
              <a:t>4) Spelling names</a:t>
            </a: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97E7F0-A1C5-4D40-B389-04ABD34F407D}" type="slidenum">
              <a:rPr lang="ru-RU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97E7F0-A1C5-4D40-B389-04ABD34F407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47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AECDC7-C94A-4E8F-85B0-B3064421BC04}" type="datetimeFigureOut">
              <a:rPr lang="ru-RU"/>
              <a:t>27.09.2021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FC8BE0-42AC-4353-8165-EDC2ED19C45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AECDC7-C94A-4E8F-85B0-B3064421BC04}" type="datetimeFigureOut">
              <a:rPr lang="ru-RU"/>
              <a:t>27.09.2021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FC8BE0-42AC-4353-8165-EDC2ED19C45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AECDC7-C94A-4E8F-85B0-B3064421BC04}" type="datetimeFigureOut">
              <a:rPr lang="ru-RU"/>
              <a:t>27.09.2021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FC8BE0-42AC-4353-8165-EDC2ED19C45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AECDC7-C94A-4E8F-85B0-B3064421BC04}" type="datetimeFigureOut">
              <a:rPr lang="ru-RU"/>
              <a:t>27.09.2021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FC8BE0-42AC-4353-8165-EDC2ED19C45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AECDC7-C94A-4E8F-85B0-B3064421BC04}" type="datetimeFigureOut">
              <a:rPr lang="ru-RU"/>
              <a:t>27.09.2021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FC8BE0-42AC-4353-8165-EDC2ED19C45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AECDC7-C94A-4E8F-85B0-B3064421BC04}" type="datetimeFigureOut">
              <a:rPr lang="ru-RU"/>
              <a:t>27.09.2021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FC8BE0-42AC-4353-8165-EDC2ED19C45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AECDC7-C94A-4E8F-85B0-B3064421BC04}" type="datetimeFigureOut">
              <a:rPr lang="ru-RU"/>
              <a:t>27.09.2021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FC8BE0-42AC-4353-8165-EDC2ED19C45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AECDC7-C94A-4E8F-85B0-B3064421BC04}" type="datetimeFigureOut">
              <a:rPr lang="ru-RU"/>
              <a:t>27.09.2021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FC8BE0-42AC-4353-8165-EDC2ED19C45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AECDC7-C94A-4E8F-85B0-B3064421BC04}" type="datetimeFigureOut">
              <a:rPr lang="ru-RU"/>
              <a:t>27.09.2021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FC8BE0-42AC-4353-8165-EDC2ED19C45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AECDC7-C94A-4E8F-85B0-B3064421BC04}" type="datetimeFigureOut">
              <a:rPr lang="ru-RU"/>
              <a:t>27.09.2021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FC8BE0-42AC-4353-8165-EDC2ED19C45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AECDC7-C94A-4E8F-85B0-B3064421BC04}" type="datetimeFigureOut">
              <a:rPr lang="ru-RU"/>
              <a:t>27.09.2021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FC8BE0-42AC-4353-8165-EDC2ED19C45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AECDC7-C94A-4E8F-85B0-B3064421BC04}" type="datetimeFigureOut">
              <a:rPr lang="ru-RU"/>
              <a:t>27.09.2021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FC8BE0-42AC-4353-8165-EDC2ED19C45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hyperlink" Target="https://vk.com/englishtutorforteens" TargetMode="External"/><Relationship Id="rId11" Type="http://schemas.openxmlformats.org/officeDocument/2006/relationships/image" Target="../media/image8.jpg"/><Relationship Id="rId5" Type="http://schemas.openxmlformats.org/officeDocument/2006/relationships/image" Target="../media/image1.jpg"/><Relationship Id="rId1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hyperlink" Target="https://www.starfall.com/h/ltr-classic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vk.com/englishtutorfortee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351310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.jp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7"/>
          <p:cNvGrpSpPr/>
          <p:nvPr/>
        </p:nvGrpSpPr>
        <p:grpSpPr bwMode="auto">
          <a:xfrm>
            <a:off x="0" y="14068"/>
            <a:ext cx="12192000" cy="6858000"/>
            <a:chOff x="0" y="14068"/>
            <a:chExt cx="12192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0" y="14068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6" name="Прямоугольник 8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7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75209" y="1104239"/>
            <a:ext cx="4019550" cy="723900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284784" y="2140065"/>
            <a:ext cx="3200400" cy="447675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6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799134" y="2961835"/>
            <a:ext cx="2171700" cy="533400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13"/>
          <p:cNvGrpSpPr/>
          <p:nvPr/>
        </p:nvGrpSpPr>
        <p:grpSpPr bwMode="auto">
          <a:xfrm>
            <a:off x="0" y="-2"/>
            <a:ext cx="12192000" cy="6858000"/>
            <a:chOff x="0" y="14068"/>
            <a:chExt cx="12192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0" y="14068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6" name="Прямоугольник 15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l="5833" t="2813" r="4212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</p:spPr>
      </p:pic>
      <p:pic>
        <p:nvPicPr>
          <p:cNvPr id="8" name="Рисунок 3" descr="Изображение выглядит как текст, человек, внутренний, полка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047999" y="685799"/>
            <a:ext cx="6096001" cy="3427327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5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212511" y="1827961"/>
            <a:ext cx="1323974" cy="571500"/>
          </a:xfrm>
          <a:prstGeom prst="rect">
            <a:avLst/>
          </a:prstGeom>
          <a:ln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7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286383" y="2544639"/>
            <a:ext cx="2371725" cy="866775"/>
          </a:xfrm>
          <a:prstGeom prst="rect">
            <a:avLst/>
          </a:prstGeom>
          <a:ln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8"/>
          <p:cNvSpPr/>
          <p:nvPr/>
        </p:nvSpPr>
        <p:spPr bwMode="auto">
          <a:xfrm>
            <a:off x="4132701" y="4854755"/>
            <a:ext cx="4619021" cy="830997"/>
          </a:xfrm>
          <a:prstGeom prst="rect">
            <a:avLst/>
          </a:prstGeom>
          <a:solidFill>
            <a:schemeClr val="bg1"/>
          </a:solidFill>
          <a:ln>
            <a:solidFill>
              <a:srgbClr val="FF222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  <a:defRPr/>
            </a:pPr>
            <a:r>
              <a:rPr lang="en-US" sz="2400" cap="none" spc="0">
                <a:ln w="0"/>
                <a:solidFill>
                  <a:schemeClr val="tx1"/>
                </a:solidFill>
              </a:rPr>
              <a:t>What are their names?</a:t>
            </a:r>
            <a:endParaRPr/>
          </a:p>
          <a:p>
            <a:pPr marL="514350" indent="-514350">
              <a:buAutoNum type="arabicPeriod"/>
              <a:defRPr/>
            </a:pPr>
            <a:r>
              <a:rPr lang="en-US" sz="2400">
                <a:ln w="0"/>
              </a:rPr>
              <a:t>Whose mum and dad are they?</a:t>
            </a:r>
            <a:endParaRPr lang="en-US" sz="2400" cap="none" spc="0">
              <a:ln w="0"/>
              <a:solidFill>
                <a:schemeClr val="tx1"/>
              </a:solidFill>
            </a:endParaRPr>
          </a:p>
        </p:txBody>
      </p:sp>
      <p:pic>
        <p:nvPicPr>
          <p:cNvPr id="12" name="Рисунок 9" descr="Изображение выглядит как текст, человек, стена, внутренний&#10;&#10;Автоматически созданное описание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472245" y="3979025"/>
            <a:ext cx="1786049" cy="1004166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0" descr="Изображение выглядит как текст, человек, внутренний, стена&#10;&#10;Автоматически созданное описание"/>
          <p:cNvPicPr>
            <a:picLocks noChangeAspect="1"/>
          </p:cNvPicPr>
          <p:nvPr/>
        </p:nvPicPr>
        <p:blipFill>
          <a:blip r:embed="rId9"/>
          <a:srcRect l="3564" r="3563" b="7126"/>
          <a:stretch/>
        </p:blipFill>
        <p:spPr bwMode="auto">
          <a:xfrm>
            <a:off x="911581" y="3956456"/>
            <a:ext cx="1786049" cy="1004166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1" descr="Изображение выглядит как человек, внешний, улица&#10;&#10;Автоматически созданное описание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911581" y="5417161"/>
            <a:ext cx="1786049" cy="1004166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2" descr="Изображение выглядит как текст, человек, стена, музыка&#10;&#10;Автоматически созданное описание"/>
          <p:cNvPicPr>
            <a:picLocks noChangeAspect="1"/>
          </p:cNvPicPr>
          <p:nvPr/>
        </p:nvPicPr>
        <p:blipFill>
          <a:blip r:embed="rId11"/>
          <a:srcRect r="8251" b="8251"/>
          <a:stretch/>
        </p:blipFill>
        <p:spPr bwMode="auto">
          <a:xfrm>
            <a:off x="9495986" y="5417161"/>
            <a:ext cx="1786049" cy="1004166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4"/>
          <p:cNvGrpSpPr/>
          <p:nvPr/>
        </p:nvGrpSpPr>
        <p:grpSpPr bwMode="auto">
          <a:xfrm>
            <a:off x="0" y="-2"/>
            <a:ext cx="12192000" cy="6858000"/>
            <a:chOff x="0" y="14068"/>
            <a:chExt cx="12192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0" y="14068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6" name="Прямоугольник 6">
              <a:hlinkClick r:id="rId6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/>
          <a:srcRect l="5833" t="2813" r="4212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</p:spPr>
      </p:pic>
      <p:pic>
        <p:nvPicPr>
          <p:cNvPr id="8" name="Рисунок 11" descr="Изображение выглядит как текст, антенна&#10;&#10;Автоматически созданное описание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440671" y="4113659"/>
            <a:ext cx="3295650" cy="2057400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Группа 13"/>
          <p:cNvGrpSpPr/>
          <p:nvPr/>
        </p:nvGrpSpPr>
        <p:grpSpPr bwMode="auto">
          <a:xfrm>
            <a:off x="4037000" y="2936677"/>
            <a:ext cx="3721884" cy="738283"/>
            <a:chOff x="3151969" y="1037492"/>
            <a:chExt cx="4641533" cy="914400"/>
          </a:xfrm>
        </p:grpSpPr>
        <p:pic>
          <p:nvPicPr>
            <p:cNvPr id="10" name="Рисунок 9" descr="Изображение выглядит как текст&#10;&#10;Автоматически созданное описание"/>
            <p:cNvPicPr>
              <a:picLocks noChangeAspect="1"/>
            </p:cNvPicPr>
            <p:nvPr/>
          </p:nvPicPr>
          <p:blipFill>
            <a:blip r:embed="rId9"/>
            <a:srcRect r="13751"/>
            <a:stretch/>
          </p:blipFill>
          <p:spPr bwMode="auto">
            <a:xfrm>
              <a:off x="3151969" y="1037492"/>
              <a:ext cx="4641533" cy="914400"/>
            </a:xfrm>
            <a:prstGeom prst="rect">
              <a:avLst/>
            </a:prstGeom>
            <a:ln w="28575">
              <a:solidFill>
                <a:srgbClr val="FF222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2" descr="Изображение выглядит как текст&#10;&#10;Автоматически созданное описание"/>
            <p:cNvPicPr>
              <a:picLocks noChangeAspect="1"/>
            </p:cNvPicPr>
            <p:nvPr/>
          </p:nvPicPr>
          <p:blipFill>
            <a:blip r:embed="rId9"/>
            <a:srcRect l="91563" b="47051"/>
            <a:stretch/>
          </p:blipFill>
          <p:spPr bwMode="auto">
            <a:xfrm>
              <a:off x="7522257" y="1580842"/>
              <a:ext cx="243107" cy="308064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/>
          </p:spPr>
        </p:pic>
      </p:grpSp>
      <p:sp>
        <p:nvSpPr>
          <p:cNvPr id="12" name="Прямоугольник 16"/>
          <p:cNvSpPr/>
          <p:nvPr/>
        </p:nvSpPr>
        <p:spPr bwMode="auto">
          <a:xfrm>
            <a:off x="4321678" y="2024669"/>
            <a:ext cx="1518624" cy="348174"/>
          </a:xfrm>
          <a:prstGeom prst="rect">
            <a:avLst/>
          </a:prstGeom>
          <a:noFill/>
          <a:ln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7"/>
          <p:cNvSpPr/>
          <p:nvPr/>
        </p:nvSpPr>
        <p:spPr bwMode="auto">
          <a:xfrm>
            <a:off x="4833688" y="4563417"/>
            <a:ext cx="4507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+mj-lt"/>
                <a:cs typeface="AngsanaUPC"/>
              </a:rPr>
              <a:t>O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latin typeface="+mj-lt"/>
              <a:cs typeface="AngsanaUPC"/>
            </a:endParaRPr>
          </a:p>
        </p:txBody>
      </p:sp>
      <p:sp>
        <p:nvSpPr>
          <p:cNvPr id="14" name="Прямоугольник 18"/>
          <p:cNvSpPr/>
          <p:nvPr/>
        </p:nvSpPr>
        <p:spPr bwMode="auto">
          <a:xfrm>
            <a:off x="5385513" y="4589210"/>
            <a:ext cx="3834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+mj-lt"/>
                <a:cs typeface="AngsanaUPC"/>
              </a:rPr>
              <a:t>T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latin typeface="+mj-lt"/>
              <a:cs typeface="AngsanaUPC"/>
            </a:endParaRPr>
          </a:p>
        </p:txBody>
      </p:sp>
      <p:sp>
        <p:nvSpPr>
          <p:cNvPr id="15" name="Прямоугольник 19"/>
          <p:cNvSpPr/>
          <p:nvPr/>
        </p:nvSpPr>
        <p:spPr bwMode="auto">
          <a:xfrm>
            <a:off x="5797480" y="4589206"/>
            <a:ext cx="3754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+mj-lt"/>
                <a:cs typeface="AngsanaUPC"/>
              </a:rPr>
              <a:t>Z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latin typeface="+mj-lt"/>
              <a:cs typeface="AngsanaUPC"/>
            </a:endParaRPr>
          </a:p>
        </p:txBody>
      </p:sp>
      <p:pic>
        <p:nvPicPr>
          <p:cNvPr id="16" name="1_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709.5102"/>
                </p14:media>
              </p:ext>
            </p:extLst>
          </p:nvPr>
        </p:nvPicPr>
        <p:blipFill>
          <a:blip r:embed="rId10"/>
          <a:stretch/>
        </p:blipFill>
        <p:spPr bwMode="auto">
          <a:xfrm>
            <a:off x="3549228" y="4073231"/>
            <a:ext cx="465085" cy="465085"/>
          </a:xfrm>
          <a:prstGeom prst="rect">
            <a:avLst/>
          </a:prstGeom>
          <a:solidFill>
            <a:srgbClr val="FF222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17" name="1_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11" end="39614.5102"/>
                </p14:media>
              </p:ext>
            </p:extLst>
          </p:nvPr>
        </p:nvPicPr>
        <p:blipFill>
          <a:blip r:embed="rId10"/>
          <a:stretch/>
        </p:blipFill>
        <p:spPr bwMode="auto">
          <a:xfrm>
            <a:off x="3549228" y="4604003"/>
            <a:ext cx="465085" cy="465085"/>
          </a:xfrm>
          <a:prstGeom prst="rect">
            <a:avLst/>
          </a:prstGeom>
          <a:solidFill>
            <a:srgbClr val="FF222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18" name="1_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62" end="19892.5102"/>
                </p14:media>
              </p:ext>
            </p:extLst>
          </p:nvPr>
        </p:nvPicPr>
        <p:blipFill>
          <a:blip r:embed="rId10"/>
          <a:stretch/>
        </p:blipFill>
        <p:spPr bwMode="auto">
          <a:xfrm>
            <a:off x="3549228" y="5134775"/>
            <a:ext cx="465085" cy="465085"/>
          </a:xfrm>
          <a:prstGeom prst="rect">
            <a:avLst/>
          </a:prstGeom>
          <a:solidFill>
            <a:srgbClr val="FF222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19" name="1_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928"/>
                </p14:media>
              </p:ext>
            </p:extLst>
          </p:nvPr>
        </p:nvPicPr>
        <p:blipFill>
          <a:blip r:embed="rId10"/>
          <a:stretch/>
        </p:blipFill>
        <p:spPr bwMode="auto">
          <a:xfrm>
            <a:off x="3549228" y="5665546"/>
            <a:ext cx="465085" cy="465085"/>
          </a:xfrm>
          <a:prstGeom prst="rect">
            <a:avLst/>
          </a:prstGeom>
          <a:solidFill>
            <a:srgbClr val="FF222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20" name="Прямоугольник 28"/>
          <p:cNvSpPr/>
          <p:nvPr/>
        </p:nvSpPr>
        <p:spPr bwMode="auto">
          <a:xfrm>
            <a:off x="4812443" y="5079232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+mj-lt"/>
                <a:cs typeface="AngsanaUPC"/>
              </a:rPr>
              <a:t>C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latin typeface="+mj-lt"/>
              <a:cs typeface="AngsanaUPC"/>
            </a:endParaRPr>
          </a:p>
        </p:txBody>
      </p:sp>
      <p:sp>
        <p:nvSpPr>
          <p:cNvPr id="21" name="Прямоугольник 29"/>
          <p:cNvSpPr/>
          <p:nvPr/>
        </p:nvSpPr>
        <p:spPr bwMode="auto">
          <a:xfrm>
            <a:off x="5354669" y="5079232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+mj-lt"/>
                <a:cs typeface="AngsanaUPC"/>
              </a:rPr>
              <a:t>V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latin typeface="+mj-lt"/>
              <a:cs typeface="AngsanaUPC"/>
            </a:endParaRPr>
          </a:p>
        </p:txBody>
      </p:sp>
      <p:sp>
        <p:nvSpPr>
          <p:cNvPr id="22" name="Прямоугольник 30"/>
          <p:cNvSpPr/>
          <p:nvPr/>
        </p:nvSpPr>
        <p:spPr bwMode="auto">
          <a:xfrm>
            <a:off x="5830206" y="5079232"/>
            <a:ext cx="4459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+mj-lt"/>
                <a:cs typeface="AngsanaUPC"/>
              </a:rPr>
              <a:t>N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latin typeface="+mj-lt"/>
              <a:cs typeface="AngsanaUPC"/>
            </a:endParaRPr>
          </a:p>
        </p:txBody>
      </p:sp>
      <p:sp>
        <p:nvSpPr>
          <p:cNvPr id="23" name="Прямоугольник 31"/>
          <p:cNvSpPr/>
          <p:nvPr/>
        </p:nvSpPr>
        <p:spPr bwMode="auto">
          <a:xfrm>
            <a:off x="6160175" y="5079232"/>
            <a:ext cx="4331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+mj-lt"/>
                <a:cs typeface="AngsanaUPC"/>
              </a:rPr>
              <a:t>D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latin typeface="+mj-lt"/>
              <a:cs typeface="AngsanaUPC"/>
            </a:endParaRPr>
          </a:p>
        </p:txBody>
      </p:sp>
      <p:sp>
        <p:nvSpPr>
          <p:cNvPr id="24" name="Прямоугольник 32"/>
          <p:cNvSpPr/>
          <p:nvPr/>
        </p:nvSpPr>
        <p:spPr bwMode="auto">
          <a:xfrm>
            <a:off x="6557471" y="5093296"/>
            <a:ext cx="285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+mj-lt"/>
                <a:cs typeface="AngsanaUPC"/>
              </a:rPr>
              <a:t>I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latin typeface="+mj-lt"/>
              <a:cs typeface="AngsanaUPC"/>
            </a:endParaRPr>
          </a:p>
        </p:txBody>
      </p:sp>
      <p:sp>
        <p:nvSpPr>
          <p:cNvPr id="25" name="Прямоугольник 33"/>
          <p:cNvSpPr/>
          <p:nvPr/>
        </p:nvSpPr>
        <p:spPr bwMode="auto">
          <a:xfrm>
            <a:off x="6840151" y="5093299"/>
            <a:ext cx="3674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+mj-lt"/>
                <a:cs typeface="AngsanaUPC"/>
              </a:rPr>
              <a:t>S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latin typeface="+mj-lt"/>
              <a:cs typeface="AngsanaUPC"/>
            </a:endParaRPr>
          </a:p>
        </p:txBody>
      </p:sp>
      <p:sp>
        <p:nvSpPr>
          <p:cNvPr id="26" name="Прямоугольник 34"/>
          <p:cNvSpPr/>
          <p:nvPr/>
        </p:nvSpPr>
        <p:spPr bwMode="auto">
          <a:xfrm>
            <a:off x="7099501" y="5093296"/>
            <a:ext cx="4395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+mj-lt"/>
                <a:cs typeface="AngsanaUPC"/>
              </a:rPr>
              <a:t>H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latin typeface="+mj-lt"/>
              <a:cs typeface="AngsanaUPC"/>
            </a:endParaRPr>
          </a:p>
        </p:txBody>
      </p:sp>
      <p:sp>
        <p:nvSpPr>
          <p:cNvPr id="27" name="Прямоугольник 35"/>
          <p:cNvSpPr/>
          <p:nvPr/>
        </p:nvSpPr>
        <p:spPr bwMode="auto">
          <a:xfrm>
            <a:off x="4876809" y="5627871"/>
            <a:ext cx="4395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+mj-lt"/>
                <a:cs typeface="AngsanaUPC"/>
              </a:rPr>
              <a:t>H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latin typeface="+mj-lt"/>
              <a:cs typeface="AngsanaUPC"/>
            </a:endParaRPr>
          </a:p>
        </p:txBody>
      </p:sp>
      <p:sp>
        <p:nvSpPr>
          <p:cNvPr id="28" name="Прямоугольник 36"/>
          <p:cNvSpPr/>
          <p:nvPr/>
        </p:nvSpPr>
        <p:spPr bwMode="auto">
          <a:xfrm>
            <a:off x="5277313" y="5627870"/>
            <a:ext cx="285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+mj-lt"/>
                <a:cs typeface="AngsanaUPC"/>
              </a:rPr>
              <a:t>I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latin typeface="+mj-lt"/>
              <a:cs typeface="AngsanaUPC"/>
            </a:endParaRPr>
          </a:p>
        </p:txBody>
      </p:sp>
      <p:sp>
        <p:nvSpPr>
          <p:cNvPr id="29" name="Прямоугольник 37"/>
          <p:cNvSpPr/>
          <p:nvPr/>
        </p:nvSpPr>
        <p:spPr bwMode="auto">
          <a:xfrm>
            <a:off x="5803673" y="5627868"/>
            <a:ext cx="4427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+mj-lt"/>
                <a:cs typeface="AngsanaUPC"/>
              </a:rPr>
              <a:t>G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latin typeface="+mj-lt"/>
              <a:cs typeface="AngsanaUPC"/>
            </a:endParaRPr>
          </a:p>
        </p:txBody>
      </p:sp>
      <p:sp>
        <p:nvSpPr>
          <p:cNvPr id="30" name="Прямоугольник 38"/>
          <p:cNvSpPr/>
          <p:nvPr/>
        </p:nvSpPr>
        <p:spPr bwMode="auto">
          <a:xfrm>
            <a:off x="6205778" y="5627868"/>
            <a:ext cx="285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+mj-lt"/>
                <a:cs typeface="AngsanaUPC"/>
              </a:rPr>
              <a:t>I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latin typeface="+mj-lt"/>
              <a:cs typeface="AngsanaUPC"/>
            </a:endParaRPr>
          </a:p>
        </p:txBody>
      </p:sp>
      <p:sp>
        <p:nvSpPr>
          <p:cNvPr id="31" name="Прямоугольник 39"/>
          <p:cNvSpPr/>
          <p:nvPr/>
        </p:nvSpPr>
        <p:spPr bwMode="auto">
          <a:xfrm>
            <a:off x="6713541" y="5627874"/>
            <a:ext cx="3674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+mj-lt"/>
                <a:cs typeface="AngsanaUPC"/>
              </a:rPr>
              <a:t>S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latin typeface="+mj-lt"/>
              <a:cs typeface="AngsanaUPC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3793077" y="403386"/>
            <a:ext cx="4094450" cy="2303127"/>
          </a:xfrm>
          <a:prstGeom prst="rect">
            <a:avLst/>
          </a:prstGeom>
          <a:noFill/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41" descr="Изображение выглядит как текст, человек, стена, внутренний&#10;&#10;Автоматически созданное описание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8226343" y="3002632"/>
            <a:ext cx="2426733" cy="1364376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42" descr="Изображение выглядит как текст, человек, внутренний, стена&#10;&#10;Автоматически созданное описание"/>
          <p:cNvPicPr>
            <a:picLocks noChangeAspect="1"/>
          </p:cNvPicPr>
          <p:nvPr/>
        </p:nvPicPr>
        <p:blipFill>
          <a:blip r:embed="rId13"/>
          <a:srcRect l="7127" b="7126"/>
          <a:stretch/>
        </p:blipFill>
        <p:spPr bwMode="auto">
          <a:xfrm>
            <a:off x="805134" y="2992771"/>
            <a:ext cx="2426733" cy="1364377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43" descr="Изображение выглядит как человек, внешний, улица&#10;&#10;Автоматически созданное описание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791009" y="4808324"/>
            <a:ext cx="2426733" cy="1364376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44" descr="Изображение выглядит как текст, человек, стена, музыка&#10;&#10;Автоматически созданное описание"/>
          <p:cNvPicPr>
            <a:picLocks noChangeAspect="1"/>
          </p:cNvPicPr>
          <p:nvPr/>
        </p:nvPicPr>
        <p:blipFill>
          <a:blip r:embed="rId15"/>
          <a:srcRect r="8251" b="8251"/>
          <a:stretch/>
        </p:blipFill>
        <p:spPr bwMode="auto">
          <a:xfrm>
            <a:off x="8194033" y="4836545"/>
            <a:ext cx="2426733" cy="1364376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71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64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02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89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4"/>
          <p:cNvGrpSpPr/>
          <p:nvPr/>
        </p:nvGrpSpPr>
        <p:grpSpPr bwMode="auto">
          <a:xfrm>
            <a:off x="0" y="-2"/>
            <a:ext cx="12192000" cy="6858000"/>
            <a:chOff x="0" y="14068"/>
            <a:chExt cx="12192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0" y="14068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6" name="Прямоугольник 6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l="5833" t="2813" r="4212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</p:spPr>
      </p:pic>
      <p:pic>
        <p:nvPicPr>
          <p:cNvPr id="8" name="Рисунок 9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167942" y="2560320"/>
            <a:ext cx="5128337" cy="2389822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1"/>
          <p:cNvGrpSpPr/>
          <p:nvPr/>
        </p:nvGrpSpPr>
        <p:grpSpPr bwMode="auto">
          <a:xfrm>
            <a:off x="0" y="-2"/>
            <a:ext cx="12192000" cy="6858000"/>
            <a:chOff x="0" y="14068"/>
            <a:chExt cx="12192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0" y="14068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6" name="Прямоугольник 3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l="5833" t="2813" r="4212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</p:spPr>
      </p:pic>
      <p:pic>
        <p:nvPicPr>
          <p:cNvPr id="8" name="Рисунок 6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75091" y="494493"/>
            <a:ext cx="3905250" cy="5362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aphicFrame>
        <p:nvGraphicFramePr>
          <p:cNvPr id="5" name="Таблица 2"/>
          <p:cNvGraphicFramePr>
            <a:graphicFrameLocks noGrp="1"/>
          </p:cNvGraphicFramePr>
          <p:nvPr/>
        </p:nvGraphicFramePr>
        <p:xfrm>
          <a:off x="2335177" y="936415"/>
          <a:ext cx="7114655" cy="5750205"/>
        </p:xfrm>
        <a:graphic>
          <a:graphicData uri="http://schemas.openxmlformats.org/drawingml/2006/table">
            <a:tbl>
              <a:tblPr firstRow="1" bandRow="1"/>
              <a:tblGrid>
                <a:gridCol w="1422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9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004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240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004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004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004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 </a:t>
                      </a:r>
                      <a:endParaRPr/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004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>
                    <a:solidFill>
                      <a:srgbClr val="1829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198837" y="2196379"/>
            <a:ext cx="1093571" cy="1036119"/>
          </a:xfrm>
          <a:prstGeom prst="rect">
            <a:avLst/>
          </a:prstGeom>
          <a:solidFill>
            <a:srgbClr val="182941"/>
          </a:solidFill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384731" y="5604997"/>
            <a:ext cx="1093571" cy="1036119"/>
          </a:xfrm>
          <a:prstGeom prst="rect">
            <a:avLst/>
          </a:prstGeom>
          <a:solidFill>
            <a:srgbClr val="182941"/>
          </a:solidFill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276428" y="4482735"/>
            <a:ext cx="1093571" cy="1036119"/>
          </a:xfrm>
          <a:prstGeom prst="rect">
            <a:avLst/>
          </a:prstGeom>
          <a:solidFill>
            <a:srgbClr val="182941"/>
          </a:solidFill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245312" y="5625123"/>
            <a:ext cx="1093571" cy="1036119"/>
          </a:xfrm>
          <a:prstGeom prst="rect">
            <a:avLst/>
          </a:prstGeom>
          <a:solidFill>
            <a:srgbClr val="182941"/>
          </a:solidFill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896559" y="4451492"/>
            <a:ext cx="1093571" cy="1036119"/>
          </a:xfrm>
          <a:prstGeom prst="rect">
            <a:avLst/>
          </a:prstGeom>
          <a:solidFill>
            <a:srgbClr val="182941"/>
          </a:solidFill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167826" y="3334098"/>
            <a:ext cx="1093571" cy="1036119"/>
          </a:xfrm>
          <a:prstGeom prst="rect">
            <a:avLst/>
          </a:prstGeom>
          <a:solidFill>
            <a:srgbClr val="182941"/>
          </a:solidFill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338693" y="2193126"/>
            <a:ext cx="1093571" cy="1036119"/>
          </a:xfrm>
          <a:prstGeom prst="rect">
            <a:avLst/>
          </a:prstGeom>
          <a:solidFill>
            <a:srgbClr val="182941"/>
          </a:solidFill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723286" y="4421949"/>
            <a:ext cx="1093571" cy="1036119"/>
          </a:xfrm>
          <a:prstGeom prst="rect">
            <a:avLst/>
          </a:prstGeom>
          <a:solidFill>
            <a:srgbClr val="182941"/>
          </a:solidFill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710543" y="3293458"/>
            <a:ext cx="1093571" cy="1036119"/>
          </a:xfrm>
          <a:prstGeom prst="rect">
            <a:avLst/>
          </a:prstGeom>
          <a:solidFill>
            <a:srgbClr val="182941"/>
          </a:solidFill>
        </p:spPr>
      </p:pic>
      <p:sp>
        <p:nvSpPr>
          <p:cNvPr id="15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965437" y="4436646"/>
            <a:ext cx="1567315" cy="1027867"/>
          </a:xfrm>
          <a:prstGeom prst="rect">
            <a:avLst/>
          </a:prstGeom>
          <a:noFill/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550833" y="5590044"/>
            <a:ext cx="1567315" cy="1027867"/>
          </a:xfrm>
          <a:prstGeom prst="rect">
            <a:avLst/>
          </a:prstGeom>
          <a:noFill/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674225" y="5573182"/>
            <a:ext cx="1567315" cy="1027867"/>
          </a:xfrm>
          <a:prstGeom prst="rect">
            <a:avLst/>
          </a:prstGeom>
          <a:noFill/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688458" y="3206072"/>
            <a:ext cx="1567315" cy="1027867"/>
          </a:xfrm>
          <a:prstGeom prst="rect">
            <a:avLst/>
          </a:prstGeom>
          <a:noFill/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108459" y="3334098"/>
            <a:ext cx="1567315" cy="1027867"/>
          </a:xfrm>
          <a:prstGeom prst="rect">
            <a:avLst/>
          </a:prstGeom>
          <a:noFill/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523503" y="2169973"/>
            <a:ext cx="1567315" cy="1027867"/>
          </a:xfrm>
          <a:prstGeom prst="rect">
            <a:avLst/>
          </a:prstGeom>
          <a:noFill/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688458" y="2123006"/>
            <a:ext cx="1567315" cy="1027867"/>
          </a:xfrm>
          <a:prstGeom prst="rect">
            <a:avLst/>
          </a:prstGeom>
          <a:noFill/>
        </p:spPr>
      </p:pic>
      <p:sp>
        <p:nvSpPr>
          <p:cNvPr id="23" name="Прямоугольник 39"/>
          <p:cNvSpPr/>
          <p:nvPr/>
        </p:nvSpPr>
        <p:spPr bwMode="auto">
          <a:xfrm>
            <a:off x="8029050" y="5551529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Yy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24" name="Прямоугольник 40"/>
          <p:cNvSpPr/>
          <p:nvPr/>
        </p:nvSpPr>
        <p:spPr bwMode="auto">
          <a:xfrm>
            <a:off x="8014982" y="4432692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Tt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25" name="Прямоугольник 41"/>
          <p:cNvSpPr/>
          <p:nvPr/>
        </p:nvSpPr>
        <p:spPr bwMode="auto">
          <a:xfrm>
            <a:off x="8014982" y="3271652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Oo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26" name="Прямоугольник 42"/>
          <p:cNvSpPr/>
          <p:nvPr/>
        </p:nvSpPr>
        <p:spPr bwMode="auto">
          <a:xfrm>
            <a:off x="8014982" y="2110612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Ji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27" name="Прямоугольник 45"/>
          <p:cNvSpPr/>
          <p:nvPr/>
        </p:nvSpPr>
        <p:spPr bwMode="auto">
          <a:xfrm>
            <a:off x="6611644" y="4429188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Ss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28" name="Прямоугольник 46"/>
          <p:cNvSpPr/>
          <p:nvPr/>
        </p:nvSpPr>
        <p:spPr bwMode="auto">
          <a:xfrm>
            <a:off x="6611644" y="3264642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Nn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29" name="Прямоугольник 47"/>
          <p:cNvSpPr/>
          <p:nvPr/>
        </p:nvSpPr>
        <p:spPr bwMode="auto">
          <a:xfrm>
            <a:off x="6611644" y="2100096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Ii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30" name="Прямоугольник 48"/>
          <p:cNvSpPr/>
          <p:nvPr/>
        </p:nvSpPr>
        <p:spPr bwMode="auto">
          <a:xfrm>
            <a:off x="6604337" y="5546516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/>
              <a:t>Xx 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31" name="Прямоугольник 49"/>
          <p:cNvSpPr/>
          <p:nvPr/>
        </p:nvSpPr>
        <p:spPr bwMode="auto">
          <a:xfrm>
            <a:off x="5178400" y="5551529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Ww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32" name="Прямоугольник 50"/>
          <p:cNvSpPr/>
          <p:nvPr/>
        </p:nvSpPr>
        <p:spPr bwMode="auto">
          <a:xfrm>
            <a:off x="5178400" y="4432692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/>
              <a:t>Rr 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33" name="Прямоугольник 51"/>
          <p:cNvSpPr/>
          <p:nvPr/>
        </p:nvSpPr>
        <p:spPr bwMode="auto">
          <a:xfrm>
            <a:off x="5178400" y="3271652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/>
              <a:t>Mm </a:t>
            </a:r>
            <a:endParaRPr/>
          </a:p>
        </p:txBody>
      </p:sp>
      <p:sp>
        <p:nvSpPr>
          <p:cNvPr id="34" name="Прямоугольник 52"/>
          <p:cNvSpPr/>
          <p:nvPr/>
        </p:nvSpPr>
        <p:spPr bwMode="auto">
          <a:xfrm>
            <a:off x="5178400" y="2110612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Hh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35" name="Прямоугольник 54"/>
          <p:cNvSpPr/>
          <p:nvPr/>
        </p:nvSpPr>
        <p:spPr bwMode="auto">
          <a:xfrm>
            <a:off x="3763614" y="5551529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/>
          </a:p>
          <a:p>
            <a:pPr algn="ctr">
              <a:defRPr/>
            </a:pPr>
            <a:r>
              <a:rPr lang="en-US" sz="3600"/>
              <a:t>Vv </a:t>
            </a:r>
            <a:endParaRPr/>
          </a:p>
          <a:p>
            <a:pPr algn="ctr">
              <a:defRPr/>
            </a:pP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36" name="Прямоугольник 55"/>
          <p:cNvSpPr/>
          <p:nvPr/>
        </p:nvSpPr>
        <p:spPr bwMode="auto">
          <a:xfrm>
            <a:off x="3749546" y="4418624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Qq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37" name="Прямоугольник 56"/>
          <p:cNvSpPr/>
          <p:nvPr/>
        </p:nvSpPr>
        <p:spPr bwMode="auto">
          <a:xfrm>
            <a:off x="3763614" y="3271652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/>
          </a:p>
          <a:p>
            <a:pPr algn="ctr">
              <a:defRPr/>
            </a:pPr>
            <a:r>
              <a:rPr lang="en-US" sz="3600"/>
              <a:t>Ll</a:t>
            </a:r>
          </a:p>
          <a:p>
            <a:pPr algn="ctr">
              <a:defRPr/>
            </a:pPr>
            <a:r>
              <a:rPr lang="en-US" sz="3600"/>
              <a:t> 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38" name="Прямоугольник 57"/>
          <p:cNvSpPr/>
          <p:nvPr/>
        </p:nvSpPr>
        <p:spPr bwMode="auto">
          <a:xfrm>
            <a:off x="3763614" y="2110612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Gg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39" name="Прямоугольник 60"/>
          <p:cNvSpPr/>
          <p:nvPr/>
        </p:nvSpPr>
        <p:spPr bwMode="auto">
          <a:xfrm>
            <a:off x="2431444" y="328759"/>
            <a:ext cx="6783538" cy="498060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50">
                <a:solidFill>
                  <a:schemeClr val="bg1"/>
                </a:solidFill>
              </a:rPr>
              <a:t>Find 10 ships</a:t>
            </a:r>
            <a:endParaRPr lang="ru-RU" sz="2750">
              <a:solidFill>
                <a:schemeClr val="bg1"/>
              </a:solidFill>
            </a:endParaRPr>
          </a:p>
        </p:txBody>
      </p:sp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2263584" y="4233939"/>
            <a:ext cx="1567315" cy="1027867"/>
          </a:xfrm>
          <a:prstGeom prst="rect">
            <a:avLst/>
          </a:prstGeom>
          <a:noFill/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101820" y="923759"/>
            <a:ext cx="1567315" cy="1027867"/>
          </a:xfrm>
          <a:prstGeom prst="rect">
            <a:avLst/>
          </a:prstGeom>
          <a:noFill/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2268462" y="1095139"/>
            <a:ext cx="1567315" cy="1027867"/>
          </a:xfrm>
          <a:prstGeom prst="rect">
            <a:avLst/>
          </a:prstGeom>
          <a:noFill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816020" y="982272"/>
            <a:ext cx="1093571" cy="1036119"/>
          </a:xfrm>
          <a:prstGeom prst="rect">
            <a:avLst/>
          </a:prstGeom>
          <a:solidFill>
            <a:srgbClr val="182941"/>
          </a:solidFill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787704" y="962710"/>
            <a:ext cx="1093571" cy="1036119"/>
          </a:xfrm>
          <a:prstGeom prst="rect">
            <a:avLst/>
          </a:prstGeom>
          <a:solidFill>
            <a:srgbClr val="182941"/>
          </a:solidFill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176626" y="982271"/>
            <a:ext cx="1093571" cy="1036119"/>
          </a:xfrm>
          <a:prstGeom prst="rect">
            <a:avLst/>
          </a:prstGeom>
          <a:solidFill>
            <a:srgbClr val="182941"/>
          </a:solidFill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507808" y="2161721"/>
            <a:ext cx="1093571" cy="1036119"/>
          </a:xfrm>
          <a:prstGeom prst="rect">
            <a:avLst/>
          </a:prstGeom>
          <a:solidFill>
            <a:srgbClr val="182941"/>
          </a:solidFill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600069" y="3302435"/>
            <a:ext cx="1093571" cy="1036119"/>
          </a:xfrm>
          <a:prstGeom prst="rect">
            <a:avLst/>
          </a:prstGeom>
          <a:solidFill>
            <a:srgbClr val="182941"/>
          </a:solidFill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544388" y="5625122"/>
            <a:ext cx="1093571" cy="1036119"/>
          </a:xfrm>
          <a:prstGeom prst="rect">
            <a:avLst/>
          </a:prstGeom>
          <a:solidFill>
            <a:srgbClr val="182941"/>
          </a:solidFill>
        </p:spPr>
      </p:pic>
      <p:sp>
        <p:nvSpPr>
          <p:cNvPr id="49" name="Прямоугольник 69"/>
          <p:cNvSpPr/>
          <p:nvPr/>
        </p:nvSpPr>
        <p:spPr bwMode="auto">
          <a:xfrm>
            <a:off x="2340430" y="5554855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Uu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50" name="Прямоугольник 64"/>
          <p:cNvSpPr/>
          <p:nvPr/>
        </p:nvSpPr>
        <p:spPr bwMode="auto">
          <a:xfrm>
            <a:off x="2354499" y="4415371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Pp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51" name="Прямоугольник 59"/>
          <p:cNvSpPr/>
          <p:nvPr/>
        </p:nvSpPr>
        <p:spPr bwMode="auto">
          <a:xfrm>
            <a:off x="2354499" y="3275886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KK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52" name="Прямоугольник 58"/>
          <p:cNvSpPr/>
          <p:nvPr/>
        </p:nvSpPr>
        <p:spPr bwMode="auto">
          <a:xfrm>
            <a:off x="2354499" y="2108264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Ff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53" name="Прямоугольник 37"/>
          <p:cNvSpPr/>
          <p:nvPr/>
        </p:nvSpPr>
        <p:spPr bwMode="auto">
          <a:xfrm>
            <a:off x="2355981" y="953009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Aa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54" name="Прямоугольник 38"/>
          <p:cNvSpPr/>
          <p:nvPr/>
        </p:nvSpPr>
        <p:spPr bwMode="auto">
          <a:xfrm>
            <a:off x="3766132" y="954550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Bb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55" name="Прямоугольник 43"/>
          <p:cNvSpPr/>
          <p:nvPr/>
        </p:nvSpPr>
        <p:spPr bwMode="auto">
          <a:xfrm>
            <a:off x="5182106" y="954715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Cc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56" name="Прямоугольник 44"/>
          <p:cNvSpPr/>
          <p:nvPr/>
        </p:nvSpPr>
        <p:spPr bwMode="auto">
          <a:xfrm>
            <a:off x="6617016" y="954717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Dd</a:t>
            </a:r>
            <a:endParaRPr lang="ru-RU" sz="3600">
              <a:solidFill>
                <a:schemeClr val="bg1"/>
              </a:solidFill>
            </a:endParaRPr>
          </a:p>
        </p:txBody>
      </p:sp>
      <p:sp>
        <p:nvSpPr>
          <p:cNvPr id="57" name="Прямоугольник 53"/>
          <p:cNvSpPr/>
          <p:nvPr/>
        </p:nvSpPr>
        <p:spPr bwMode="auto">
          <a:xfrm>
            <a:off x="8037854" y="954713"/>
            <a:ext cx="1407633" cy="1138476"/>
          </a:xfrm>
          <a:prstGeom prst="rect">
            <a:avLst/>
          </a:prstGeom>
          <a:solidFill>
            <a:srgbClr val="18294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</a:rPr>
              <a:t>Ee</a:t>
            </a:r>
            <a:endParaRPr lang="ru-R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 bwMode="auto">
          <a:xfrm>
            <a:off x="0" y="-2"/>
            <a:ext cx="12192000" cy="6858000"/>
            <a:chOff x="0" y="14068"/>
            <a:chExt cx="12192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0" y="14068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6" name="Прямоугольник 5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7" name="Рисунок 2">
            <a:hlinkClick r:id="rId4"/>
          </p:cNvPr>
          <p:cNvPicPr>
            <a:picLocks noChangeAspect="1"/>
          </p:cNvPicPr>
          <p:nvPr/>
        </p:nvPicPr>
        <p:blipFill>
          <a:blip r:embed="rId5"/>
          <a:srcRect l="1478" b="80889"/>
          <a:stretch/>
        </p:blipFill>
        <p:spPr bwMode="auto">
          <a:xfrm>
            <a:off x="2834970" y="2025015"/>
            <a:ext cx="6522060" cy="746321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5"/>
          <p:cNvGrpSpPr/>
          <p:nvPr/>
        </p:nvGrpSpPr>
        <p:grpSpPr bwMode="auto">
          <a:xfrm>
            <a:off x="0" y="-2"/>
            <a:ext cx="12192000" cy="6858000"/>
            <a:chOff x="0" y="14068"/>
            <a:chExt cx="12192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0" y="14068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6" name="Прямоугольник 7">
              <a:hlinkClick r:id="rId4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 l="5833" t="2813" r="4212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</p:spPr>
      </p:pic>
      <p:pic>
        <p:nvPicPr>
          <p:cNvPr id="8" name="Рисунок 2" descr="Изображение выглядит как текст, коллекция картинок, посуда, обеденный сервиз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954448" y="471422"/>
            <a:ext cx="1981200" cy="685800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932393" y="1274784"/>
            <a:ext cx="3540271" cy="2558376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7715183" y="1204459"/>
            <a:ext cx="3540272" cy="2558376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4323788" y="1238354"/>
            <a:ext cx="3540272" cy="255837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5"/>
          <p:cNvGrpSpPr/>
          <p:nvPr/>
        </p:nvGrpSpPr>
        <p:grpSpPr bwMode="auto">
          <a:xfrm>
            <a:off x="0" y="-2"/>
            <a:ext cx="12192000" cy="6858000"/>
            <a:chOff x="0" y="14068"/>
            <a:chExt cx="12192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0" y="14068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6" name="Прямоугольник 7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l="5833" t="2813" r="4212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2618244" y="388748"/>
            <a:ext cx="6955510" cy="3912474"/>
          </a:xfrm>
          <a:prstGeom prst="rect">
            <a:avLst/>
          </a:prstGeom>
          <a:noFill/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10">
            <a:hlinkClick r:id="rId6"/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551197" y="4455206"/>
            <a:ext cx="3023955" cy="1681125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5"/>
          <p:cNvGrpSpPr/>
          <p:nvPr/>
        </p:nvGrpSpPr>
        <p:grpSpPr bwMode="auto">
          <a:xfrm>
            <a:off x="0" y="-2"/>
            <a:ext cx="12192000" cy="6858000"/>
            <a:chOff x="0" y="14068"/>
            <a:chExt cx="12192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0" y="14068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6" name="Прямоугольник 7">
              <a:hlinkClick r:id="rId5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 l="5833" t="2813" r="4212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7"/>
          <a:srcRect t="9308"/>
          <a:stretch/>
        </p:blipFill>
        <p:spPr bwMode="auto">
          <a:xfrm>
            <a:off x="3729227" y="652572"/>
            <a:ext cx="4311516" cy="5184209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1_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/>
        </p:blipFill>
        <p:spPr bwMode="auto">
          <a:xfrm>
            <a:off x="2063905" y="1543122"/>
            <a:ext cx="609600" cy="609600"/>
          </a:xfrm>
          <a:prstGeom prst="rect">
            <a:avLst/>
          </a:prstGeom>
          <a:solidFill>
            <a:srgbClr val="FF222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5"/>
          <p:cNvGrpSpPr/>
          <p:nvPr/>
        </p:nvGrpSpPr>
        <p:grpSpPr bwMode="auto">
          <a:xfrm>
            <a:off x="0" y="-2"/>
            <a:ext cx="12192000" cy="6858000"/>
            <a:chOff x="0" y="14068"/>
            <a:chExt cx="12192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0" y="14068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6" name="Прямоугольник 7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l="5833" t="2813" r="4212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314847" y="1380739"/>
            <a:ext cx="4849162" cy="4443285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314847" y="903740"/>
            <a:ext cx="4853005" cy="260472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 bwMode="auto">
          <a:xfrm>
            <a:off x="5426629" y="3330753"/>
            <a:ext cx="3193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x</a:t>
            </a:r>
            <a:endParaRPr lang="ru-RU" sz="36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684321" y="3342473"/>
            <a:ext cx="3032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s</a:t>
            </a:r>
            <a:endParaRPr lang="ru-RU" sz="36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592195" y="5227549"/>
            <a:ext cx="2696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t</a:t>
            </a:r>
            <a:endParaRPr lang="ru-RU" sz="36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5139642" y="5213478"/>
            <a:ext cx="2696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l</a:t>
            </a:r>
            <a:endParaRPr lang="ru-RU" sz="36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6892577" y="5213481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h</a:t>
            </a:r>
            <a:endParaRPr lang="ru-RU" sz="36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4"/>
          <p:cNvGrpSpPr/>
          <p:nvPr/>
        </p:nvGrpSpPr>
        <p:grpSpPr bwMode="auto">
          <a:xfrm>
            <a:off x="0" y="-2"/>
            <a:ext cx="12192000" cy="6858000"/>
            <a:chOff x="0" y="14068"/>
            <a:chExt cx="12192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0" y="14068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6" name="Прямоугольник 6">
              <a:hlinkClick r:id="rId5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 l="5833" t="2813" r="4212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</p:spPr>
      </p:pic>
      <p:pic>
        <p:nvPicPr>
          <p:cNvPr id="8" name="Рисунок 9" descr="Изображение выглядит как текст, электроника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462117" y="1172508"/>
            <a:ext cx="5514975" cy="4210050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1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/>
        </p:blipFill>
        <p:spPr bwMode="auto">
          <a:xfrm>
            <a:off x="3462117" y="1172508"/>
            <a:ext cx="609600" cy="609600"/>
          </a:xfrm>
          <a:prstGeom prst="rect">
            <a:avLst/>
          </a:prstGeom>
          <a:solidFill>
            <a:srgbClr val="FF222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10" name="Рисунок 1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253409" y="2683408"/>
            <a:ext cx="431134" cy="432436"/>
          </a:xfrm>
          <a:prstGeom prst="rect">
            <a:avLst/>
          </a:prstGeom>
        </p:spPr>
      </p:pic>
      <p:pic>
        <p:nvPicPr>
          <p:cNvPr id="11" name="Рисунок 1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783249" y="2676225"/>
            <a:ext cx="431134" cy="432436"/>
          </a:xfrm>
          <a:prstGeom prst="rect">
            <a:avLst/>
          </a:prstGeom>
        </p:spPr>
      </p:pic>
      <p:pic>
        <p:nvPicPr>
          <p:cNvPr id="12" name="Рисунок 14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265132" y="3257842"/>
            <a:ext cx="431134" cy="432436"/>
          </a:xfrm>
          <a:prstGeom prst="rect">
            <a:avLst/>
          </a:prstGeom>
        </p:spPr>
      </p:pic>
      <p:pic>
        <p:nvPicPr>
          <p:cNvPr id="13" name="Рисунок 15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517154" y="3300041"/>
            <a:ext cx="431134" cy="432436"/>
          </a:xfrm>
          <a:prstGeom prst="rect">
            <a:avLst/>
          </a:prstGeom>
        </p:spPr>
      </p:pic>
      <p:pic>
        <p:nvPicPr>
          <p:cNvPr id="14" name="Рисунок 1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251064" y="3848682"/>
            <a:ext cx="431134" cy="432436"/>
          </a:xfrm>
          <a:prstGeom prst="rect">
            <a:avLst/>
          </a:prstGeom>
        </p:spPr>
      </p:pic>
      <p:pic>
        <p:nvPicPr>
          <p:cNvPr id="15" name="Рисунок 17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797318" y="3834615"/>
            <a:ext cx="431134" cy="432436"/>
          </a:xfrm>
          <a:prstGeom prst="rect">
            <a:avLst/>
          </a:prstGeom>
        </p:spPr>
      </p:pic>
      <p:pic>
        <p:nvPicPr>
          <p:cNvPr id="16" name="Рисунок 18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236998" y="4383253"/>
            <a:ext cx="431134" cy="432436"/>
          </a:xfrm>
          <a:prstGeom prst="rect">
            <a:avLst/>
          </a:prstGeom>
        </p:spPr>
      </p:pic>
      <p:pic>
        <p:nvPicPr>
          <p:cNvPr id="17" name="Рисунок 19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503088" y="4383257"/>
            <a:ext cx="431134" cy="432436"/>
          </a:xfrm>
          <a:prstGeom prst="rect">
            <a:avLst/>
          </a:prstGeom>
        </p:spPr>
      </p:pic>
      <p:pic>
        <p:nvPicPr>
          <p:cNvPr id="18" name="Рисунок 20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251066" y="4903759"/>
            <a:ext cx="431134" cy="432436"/>
          </a:xfrm>
          <a:prstGeom prst="rect">
            <a:avLst/>
          </a:prstGeom>
        </p:spPr>
      </p:pic>
      <p:pic>
        <p:nvPicPr>
          <p:cNvPr id="19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839520" y="4889691"/>
            <a:ext cx="431134" cy="432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11"/>
          <p:cNvGrpSpPr/>
          <p:nvPr/>
        </p:nvGrpSpPr>
        <p:grpSpPr bwMode="auto">
          <a:xfrm>
            <a:off x="0" y="-2"/>
            <a:ext cx="12192000" cy="6858000"/>
            <a:chOff x="0" y="14068"/>
            <a:chExt cx="12192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0" y="14068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6" name="Прямоугольник 13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l="5833" t="2813" r="4212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</p:spPr>
      </p:pic>
      <p:pic>
        <p:nvPicPr>
          <p:cNvPr id="8" name="Рисунок 2" descr="Изображение выглядит как текст, человек, стена, внутренний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598900" y="1466049"/>
            <a:ext cx="3835023" cy="2156156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4" descr="Изображение выглядит как текст, человек, внутренний, стена&#10;&#10;Автоматически созданное описание"/>
          <p:cNvPicPr>
            <a:picLocks noChangeAspect="1"/>
          </p:cNvPicPr>
          <p:nvPr/>
        </p:nvPicPr>
        <p:blipFill>
          <a:blip r:embed="rId6"/>
          <a:srcRect l="3242" r="3885" b="7126"/>
          <a:stretch/>
        </p:blipFill>
        <p:spPr bwMode="auto">
          <a:xfrm>
            <a:off x="2068751" y="1466049"/>
            <a:ext cx="3835024" cy="2156156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6" descr="Изображение выглядит как человек, внешний, улица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068752" y="3925773"/>
            <a:ext cx="3835023" cy="2156156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8" descr="Изображение выглядит как текст, человек, стена, музыка&#10;&#10;Автоматически созданное описание"/>
          <p:cNvPicPr>
            <a:picLocks noChangeAspect="1"/>
          </p:cNvPicPr>
          <p:nvPr/>
        </p:nvPicPr>
        <p:blipFill>
          <a:blip r:embed="rId8"/>
          <a:srcRect r="8251" b="8251"/>
          <a:stretch/>
        </p:blipFill>
        <p:spPr bwMode="auto">
          <a:xfrm>
            <a:off x="6598900" y="3925774"/>
            <a:ext cx="3835023" cy="2156155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5"/>
          <p:cNvSpPr/>
          <p:nvPr/>
        </p:nvSpPr>
        <p:spPr bwMode="auto">
          <a:xfrm>
            <a:off x="4564174" y="507098"/>
            <a:ext cx="3063659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000" i="1">
                <a:ln w="0"/>
              </a:rPr>
              <a:t>Meet new friends!</a:t>
            </a:r>
            <a:endParaRPr/>
          </a:p>
          <a:p>
            <a:pPr algn="ctr">
              <a:defRPr/>
            </a:pPr>
            <a:r>
              <a:rPr lang="en-US" sz="2000" i="1">
                <a:ln w="0"/>
              </a:rPr>
              <a:t>Can you spell their names?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 bwMode="auto">
          <a:xfrm>
            <a:off x="0" y="-2"/>
            <a:ext cx="12192000" cy="6858000"/>
            <a:chOff x="0" y="14068"/>
            <a:chExt cx="12192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0" y="14068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6" name="Прямоугольник 5">
              <a:hlinkClick r:id="rId5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 l="5833" t="2813" r="4212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</p:spPr>
      </p:pic>
      <p:pic>
        <p:nvPicPr>
          <p:cNvPr id="8" name="GG1_Unit 0 Introduction_MEL (1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/>
        </p:blipFill>
        <p:spPr bwMode="auto">
          <a:xfrm>
            <a:off x="2348160" y="1874533"/>
            <a:ext cx="7291754" cy="4101612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7"/>
          <p:cNvSpPr/>
          <p:nvPr/>
        </p:nvSpPr>
        <p:spPr bwMode="auto">
          <a:xfrm>
            <a:off x="4646921" y="810504"/>
            <a:ext cx="2832507" cy="707886"/>
          </a:xfrm>
          <a:prstGeom prst="rect">
            <a:avLst/>
          </a:prstGeom>
          <a:solidFill>
            <a:schemeClr val="bg1"/>
          </a:solidFill>
          <a:ln>
            <a:solidFill>
              <a:srgbClr val="FF2222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000" i="1">
                <a:ln w="0"/>
              </a:rPr>
              <a:t>Watch the video.</a:t>
            </a:r>
            <a:endParaRPr/>
          </a:p>
          <a:p>
            <a:pPr algn="ctr">
              <a:defRPr/>
            </a:pPr>
            <a:r>
              <a:rPr lang="en-US" sz="2000" i="1">
                <a:ln w="0"/>
              </a:rPr>
              <a:t>Who is NOT from the UK?</a:t>
            </a:r>
            <a:endParaRPr/>
          </a:p>
        </p:txBody>
      </p:sp>
      <p:pic>
        <p:nvPicPr>
          <p:cNvPr id="10" name="Рисунок 8" descr="Изображение выглядит как текст, человек, стена, внутренний&#10;&#10;Автоматически созданное описание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766524" y="1874533"/>
            <a:ext cx="1687323" cy="948660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9" descr="Изображение выглядит как текст, человек, внутренний, стена&#10;&#10;Автоматически созданное описание"/>
          <p:cNvPicPr>
            <a:picLocks noChangeAspect="1"/>
          </p:cNvPicPr>
          <p:nvPr/>
        </p:nvPicPr>
        <p:blipFill>
          <a:blip r:embed="rId9"/>
          <a:srcRect l="3242" r="3885" b="7126"/>
          <a:stretch/>
        </p:blipFill>
        <p:spPr bwMode="auto">
          <a:xfrm>
            <a:off x="568496" y="1874535"/>
            <a:ext cx="1687323" cy="948659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0" descr="Изображение выглядит как человек, внешний, улица&#10;&#10;Автоматически созданное описание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68495" y="3560477"/>
            <a:ext cx="1687323" cy="948660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1" descr="Изображение выглядит как текст, человек, стена, музыка&#10;&#10;Автоматически созданное описание"/>
          <p:cNvPicPr>
            <a:picLocks noChangeAspect="1"/>
          </p:cNvPicPr>
          <p:nvPr/>
        </p:nvPicPr>
        <p:blipFill>
          <a:blip r:embed="rId11"/>
          <a:srcRect r="8251" b="8251"/>
          <a:stretch/>
        </p:blipFill>
        <p:spPr bwMode="auto">
          <a:xfrm>
            <a:off x="9766523" y="3409021"/>
            <a:ext cx="1687323" cy="948659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27"/>
          <p:cNvGrpSpPr/>
          <p:nvPr/>
        </p:nvGrpSpPr>
        <p:grpSpPr bwMode="auto">
          <a:xfrm>
            <a:off x="0" y="-2"/>
            <a:ext cx="12192000" cy="6858000"/>
            <a:chOff x="0" y="14068"/>
            <a:chExt cx="12192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0" y="14068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6" name="Прямоугольник 29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l="5833" t="2813" r="4212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</p:spPr>
      </p:pic>
      <p:pic>
        <p:nvPicPr>
          <p:cNvPr id="8" name="Рисунок 2" descr="Изображение выглядит как текст, человек, стена, внутренний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963477" y="369190"/>
            <a:ext cx="3136666" cy="1763520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4" descr="Изображение выглядит как текст, человек, внутренний, стена&#10;&#10;Автоматически созданное описание"/>
          <p:cNvPicPr>
            <a:picLocks noChangeAspect="1"/>
          </p:cNvPicPr>
          <p:nvPr/>
        </p:nvPicPr>
        <p:blipFill>
          <a:blip r:embed="rId6"/>
          <a:srcRect l="3564" r="3563" b="7126"/>
          <a:stretch/>
        </p:blipFill>
        <p:spPr bwMode="auto">
          <a:xfrm>
            <a:off x="2063255" y="369190"/>
            <a:ext cx="3136666" cy="1763520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6" descr="Изображение выглядит как человек, внешний, улица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063255" y="2227877"/>
            <a:ext cx="3136666" cy="1763520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8" descr="Изображение выглядит как текст, человек, стена, музыка&#10;&#10;Автоматически созданное описание"/>
          <p:cNvPicPr>
            <a:picLocks noChangeAspect="1"/>
          </p:cNvPicPr>
          <p:nvPr/>
        </p:nvPicPr>
        <p:blipFill>
          <a:blip r:embed="rId8"/>
          <a:srcRect r="8251" b="8251"/>
          <a:stretch/>
        </p:blipFill>
        <p:spPr bwMode="auto">
          <a:xfrm>
            <a:off x="6962508" y="2227876"/>
            <a:ext cx="3136666" cy="1763520"/>
          </a:xfrm>
          <a:prstGeom prst="rect">
            <a:avLst/>
          </a:prstGeom>
          <a:ln w="28575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3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844756" y="668339"/>
            <a:ext cx="1990725" cy="1038225"/>
          </a:xfrm>
          <a:prstGeom prst="rect">
            <a:avLst/>
          </a:prstGeom>
          <a:ln w="12700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7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046497" y="629584"/>
            <a:ext cx="2305050" cy="1047750"/>
          </a:xfrm>
          <a:prstGeom prst="rect">
            <a:avLst/>
          </a:prstGeom>
          <a:ln w="12700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0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716508" y="2281211"/>
            <a:ext cx="2400300" cy="1085850"/>
          </a:xfrm>
          <a:prstGeom prst="rect">
            <a:avLst/>
          </a:prstGeom>
          <a:ln w="12700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2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6210144" y="2416368"/>
            <a:ext cx="2371725" cy="1323974"/>
          </a:xfrm>
          <a:prstGeom prst="rect">
            <a:avLst/>
          </a:prstGeom>
          <a:ln w="12700">
            <a:solidFill>
              <a:srgbClr val="FF22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3"/>
          <p:cNvSpPr/>
          <p:nvPr/>
        </p:nvSpPr>
        <p:spPr bwMode="auto">
          <a:xfrm>
            <a:off x="4558163" y="3941708"/>
            <a:ext cx="320190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2222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000" i="1">
                <a:ln w="0"/>
              </a:rPr>
              <a:t>Match the names to hobbies.</a:t>
            </a:r>
            <a:endParaRPr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2959803" y="4342293"/>
            <a:ext cx="7186263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222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  <a:defRPr/>
            </a:pPr>
            <a:r>
              <a:rPr lang="en-US" sz="2400" cap="none" spc="0">
                <a:ln w="0"/>
                <a:solidFill>
                  <a:schemeClr val="tx1"/>
                </a:solidFill>
              </a:rPr>
              <a:t>Jen                         a) computers and computer games</a:t>
            </a:r>
            <a:endParaRPr/>
          </a:p>
          <a:p>
            <a:pPr marL="514350" indent="-514350">
              <a:buAutoNum type="arabicPeriod"/>
              <a:defRPr/>
            </a:pPr>
            <a:r>
              <a:rPr lang="en-US" sz="2400">
                <a:ln w="0"/>
              </a:rPr>
              <a:t>Alex                       b) making cupcakes</a:t>
            </a:r>
            <a:endParaRPr/>
          </a:p>
          <a:p>
            <a:pPr marL="514350" indent="-514350">
              <a:buAutoNum type="arabicPeriod"/>
              <a:defRPr/>
            </a:pPr>
            <a:r>
              <a:rPr lang="en-US" sz="2400" cap="none" spc="0">
                <a:ln w="0"/>
                <a:solidFill>
                  <a:schemeClr val="tx1"/>
                </a:solidFill>
              </a:rPr>
              <a:t>Lian                        c) music and Maths</a:t>
            </a:r>
          </a:p>
          <a:p>
            <a:pPr marL="514350" indent="-514350">
              <a:buAutoNum type="arabicPeriod"/>
              <a:defRPr/>
            </a:pPr>
            <a:r>
              <a:rPr lang="en-US" sz="2400">
                <a:ln w="0"/>
              </a:rPr>
              <a:t>Lucas                     d) sports</a:t>
            </a:r>
            <a:endParaRPr lang="en-US" sz="240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8392837" y="5815546"/>
            <a:ext cx="2917273" cy="707886"/>
          </a:xfrm>
          <a:prstGeom prst="rect">
            <a:avLst/>
          </a:prstGeom>
          <a:solidFill>
            <a:schemeClr val="bg1"/>
          </a:solidFill>
          <a:ln>
            <a:solidFill>
              <a:srgbClr val="FF2222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000" i="1">
                <a:ln w="0"/>
              </a:rPr>
              <a:t>Do you like these hobbies?</a:t>
            </a:r>
            <a:endParaRPr/>
          </a:p>
          <a:p>
            <a:pPr algn="ctr">
              <a:defRPr/>
            </a:pPr>
            <a:r>
              <a:rPr lang="en-US" sz="2000" i="1">
                <a:ln w="0"/>
              </a:rPr>
              <a:t>What is your hobby?</a:t>
            </a:r>
            <a:endParaRPr/>
          </a:p>
        </p:txBody>
      </p:sp>
      <p:cxnSp>
        <p:nvCxnSpPr>
          <p:cNvPr id="19" name="Прямая со стрелкой 18"/>
          <p:cNvCxnSpPr>
            <a:cxnSpLocks/>
          </p:cNvCxnSpPr>
          <p:nvPr/>
        </p:nvCxnSpPr>
        <p:spPr bwMode="auto">
          <a:xfrm>
            <a:off x="4037607" y="4582582"/>
            <a:ext cx="1645741" cy="3563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21"/>
          <p:cNvCxnSpPr>
            <a:cxnSpLocks/>
          </p:cNvCxnSpPr>
          <p:nvPr/>
        </p:nvCxnSpPr>
        <p:spPr bwMode="auto">
          <a:xfrm flipV="1">
            <a:off x="4149969" y="4658903"/>
            <a:ext cx="1533379" cy="3072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4"/>
          <p:cNvCxnSpPr>
            <a:cxnSpLocks/>
          </p:cNvCxnSpPr>
          <p:nvPr/>
        </p:nvCxnSpPr>
        <p:spPr bwMode="auto">
          <a:xfrm>
            <a:off x="4107855" y="5314680"/>
            <a:ext cx="1645741" cy="3563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5"/>
          <p:cNvCxnSpPr>
            <a:cxnSpLocks/>
          </p:cNvCxnSpPr>
          <p:nvPr/>
        </p:nvCxnSpPr>
        <p:spPr bwMode="auto">
          <a:xfrm flipV="1">
            <a:off x="4288301" y="5341897"/>
            <a:ext cx="1465295" cy="3534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190</Words>
  <Application>Microsoft Office PowerPoint</Application>
  <DocSecurity>0</DocSecurity>
  <PresentationFormat>Широкоэкранный</PresentationFormat>
  <Paragraphs>83</Paragraphs>
  <Slides>15</Slides>
  <Notes>2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Папахина</dc:creator>
  <cp:keywords/>
  <dc:description/>
  <cp:lastModifiedBy>Папахина</cp:lastModifiedBy>
  <cp:revision>4</cp:revision>
  <dcterms:created xsi:type="dcterms:W3CDTF">2021-08-13T09:32:24Z</dcterms:created>
  <dcterms:modified xsi:type="dcterms:W3CDTF">2021-09-27T16:16:08Z</dcterms:modified>
  <cp:category/>
  <dc:identifier/>
  <cp:contentStatus/>
  <dc:language/>
  <cp:version/>
</cp:coreProperties>
</file>