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258" r:id="rId3"/>
    <p:sldId id="282" r:id="rId4"/>
    <p:sldId id="259" r:id="rId5"/>
    <p:sldId id="285" r:id="rId6"/>
    <p:sldId id="283" r:id="rId7"/>
    <p:sldId id="273" r:id="rId8"/>
    <p:sldId id="284" r:id="rId9"/>
    <p:sldId id="260" r:id="rId10"/>
    <p:sldId id="263" r:id="rId11"/>
    <p:sldId id="264" r:id="rId12"/>
    <p:sldId id="261" r:id="rId13"/>
    <p:sldId id="262" r:id="rId14"/>
    <p:sldId id="267" r:id="rId15"/>
    <p:sldId id="268" r:id="rId16"/>
    <p:sldId id="274" r:id="rId17"/>
    <p:sldId id="265" r:id="rId18"/>
    <p:sldId id="266" r:id="rId19"/>
    <p:sldId id="269" r:id="rId20"/>
    <p:sldId id="270" r:id="rId21"/>
    <p:sldId id="271" r:id="rId22"/>
    <p:sldId id="272" r:id="rId23"/>
    <p:sldId id="276" r:id="rId24"/>
    <p:sldId id="277" r:id="rId25"/>
    <p:sldId id="278" r:id="rId26"/>
    <p:sldId id="279" r:id="rId27"/>
    <p:sldId id="280" r:id="rId28"/>
    <p:sldId id="281" r:id="rId29"/>
    <p:sldId id="275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BEBA-E067-4CD0-A6A1-7DF6B474FF04}" type="datetimeFigureOut">
              <a:rPr lang="es-ES" smtClean="0"/>
              <a:t>16/01/2013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0665-6EDB-46C3-8C40-81AA8586AC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66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0665-6EDB-46C3-8C40-81AA8586AC7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14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41BD-1B5C-4824-8B2E-A4625B6748A2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70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47F66-C2E9-40ED-8720-BD6E6053341A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32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D5E1-555B-4F59-821B-2C0B019BE8B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5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74C5-3437-4210-902C-0784637C02B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88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61814-DB21-4C2B-9247-9F33639DE30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91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9782-B6BE-47EE-8031-69439CE6E05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5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F0B4A-790F-4832-8161-2AF8BCE70412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440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13414-748F-43B5-B188-552FCD69C91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19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31C1-547D-45D1-B39C-A75F0AE2458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48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1C30E-7C25-4CC7-8F7F-1BE1535D7F3F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9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1C7D7-BC9B-424A-A932-76A131F0032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4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FBA51-9D04-4A7F-8FF3-0F0F2285C3A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645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795CC-0458-4E41-92C4-2790069BF3E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14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2AB4-63A2-4A0E-92CB-3ACAEC6C7C12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75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9597-833A-4442-AC99-6126CA44D31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2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CAFB6-2C42-4B8B-9FED-759415880C9C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1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B14E-FDBE-4685-B093-903624C96C9B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16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4097-ED56-43C1-BCCE-964515686D36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9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DBF1-0E5A-4E29-837A-626D8D0F96E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5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86986-BEB7-48EA-B1CD-C12E79F8EC8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04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D7E7C-32AB-46B5-8028-558D2A9E3A40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80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83DCD-66A1-4562-916E-75F4A2841879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5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B104E-E2EC-402A-B184-1B7ABC0B76C3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7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C9862-216E-4FE0-969F-601CEC0F234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16 January 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ADB6E-50F9-457A-9C10-4C421D9BC94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3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microsoft.com/office/2007/relationships/hdphoto" Target="../media/hdphoto10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2.gif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6.wmf"/><Relationship Id="rId7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wmf"/><Relationship Id="rId7" Type="http://schemas.microsoft.com/office/2007/relationships/hdphoto" Target="../media/hdphoto8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12.gif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6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6.wm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2.gif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microsoft.com/office/2007/relationships/hdphoto" Target="../media/hdphoto3.wdp"/><Relationship Id="rId9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microsoft.com/office/2007/relationships/hdphoto" Target="../media/hdphoto6.wdp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gif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g"/><Relationship Id="rId9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g"/><Relationship Id="rId9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5.wav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7.jpg"/><Relationship Id="rId9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openxmlformats.org/officeDocument/2006/relationships/audio" Target="../media/audio4.wav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2.gif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wmf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2.gif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2.gif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png"/><Relationship Id="rId7" Type="http://schemas.microsoft.com/office/2007/relationships/hdphoto" Target="../media/hdphoto9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2.gif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2.bp.blogspot.com/-Lr7xhaBFDEs/Tlme-vKuUGI/AAAAAAAAAqI/F5n9UOJf0aI/s1600/293198_640px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36" b="64169" l="313" r="90000"/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2951" r="10239" b="40522"/>
          <a:stretch/>
        </p:blipFill>
        <p:spPr bwMode="auto">
          <a:xfrm>
            <a:off x="2987824" y="4810000"/>
            <a:ext cx="3168352" cy="1159913"/>
          </a:xfrm>
          <a:prstGeom prst="rect">
            <a:avLst/>
          </a:prstGeom>
          <a:noFill/>
          <a:effectLst>
            <a:glow rad="508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8" y="3861048"/>
            <a:ext cx="8446542" cy="122413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82" y="1557101"/>
            <a:ext cx="8747037" cy="97527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25" y="2795194"/>
            <a:ext cx="6771747" cy="975279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7092280" y="6237312"/>
            <a:ext cx="16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b="1" dirty="0" err="1"/>
              <a:t>b</a:t>
            </a:r>
            <a:r>
              <a:rPr lang="es-ES_tradnl" sz="2000" b="1" dirty="0" err="1" smtClean="0"/>
              <a:t>y</a:t>
            </a:r>
            <a:r>
              <a:rPr lang="es-ES_tradnl" sz="2000" b="1" dirty="0" smtClean="0"/>
              <a:t> HERBER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6861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W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94696"/>
            <a:ext cx="4803593" cy="2891263"/>
          </a:xfrm>
          <a:prstGeom prst="rect">
            <a:avLst/>
          </a:prstGeom>
          <a:noFill/>
          <a:effectLst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444208" y="1981285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123728" y="908720"/>
            <a:ext cx="5544616" cy="1436100"/>
          </a:xfrm>
          <a:prstGeom prst="wedgeEllipseCallout">
            <a:avLst>
              <a:gd name="adj1" fmla="val 36742"/>
              <a:gd name="adj2" fmla="val 632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cat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under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table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farm8.staticflickr.com/7050/6950616199_b30b0ff00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890" l="9817" r="89954"/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747" y="4798010"/>
            <a:ext cx="1583317" cy="1583317"/>
          </a:xfrm>
          <a:prstGeom prst="rect">
            <a:avLst/>
          </a:prstGeom>
          <a:noFill/>
          <a:effectLst>
            <a:glow rad="63500">
              <a:schemeClr val="bg1"/>
            </a:glow>
            <a:outerShdw blurRad="76200" dist="50800" dir="18900000" sy="23000" kx="-1200000" algn="b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 flipV="1">
            <a:off x="4309500" y="2060849"/>
            <a:ext cx="3358844" cy="338128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16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6439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0942" y="1920892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843808" y="1058826"/>
            <a:ext cx="4082049" cy="1724132"/>
          </a:xfrm>
          <a:prstGeom prst="wedgeEllipseCallout">
            <a:avLst>
              <a:gd name="adj1" fmla="val -54612"/>
              <a:gd name="adj2" fmla="val 5267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water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floor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902" y="5877272"/>
            <a:ext cx="3457955" cy="6713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pic>
        <p:nvPicPr>
          <p:cNvPr id="9" name="Picture 2" descr="http://2.bp.blogspot.com/-spbMHV34tcA/T1iGJUJWcEI/AAAAAAAACG4/rfMwZKAlgQI/s1600/cubo-de-zinc-21x21-cm-5-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5839">
            <a:off x="5416757" y="5178211"/>
            <a:ext cx="1428956" cy="1428956"/>
          </a:xfrm>
          <a:prstGeom prst="rect">
            <a:avLst/>
          </a:prstGeom>
          <a:noFill/>
          <a:effectLst>
            <a:outerShdw blurRad="76200" dist="393700" dir="18060000" sy="23000" kx="-1200000" algn="bl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25150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ovalada"/>
          <p:cNvSpPr/>
          <p:nvPr/>
        </p:nvSpPr>
        <p:spPr>
          <a:xfrm>
            <a:off x="3275855" y="913967"/>
            <a:ext cx="3557561" cy="1724132"/>
          </a:xfrm>
          <a:prstGeom prst="wedgeEllipseCallout">
            <a:avLst>
              <a:gd name="adj1" fmla="val 53091"/>
              <a:gd name="adj2" fmla="val 5043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water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floor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09" y="5877272"/>
            <a:ext cx="3457955" cy="6713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0942" y="1920892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"/>
          <p:cNvCxnSpPr/>
          <p:nvPr/>
        </p:nvCxnSpPr>
        <p:spPr>
          <a:xfrm flipV="1">
            <a:off x="4860032" y="2110493"/>
            <a:ext cx="2952328" cy="410247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pic>
        <p:nvPicPr>
          <p:cNvPr id="12" name="Picture 2" descr="http://2.bp.blogspot.com/-spbMHV34tcA/T1iGJUJWcEI/AAAAAAAACG4/rfMwZKAlgQI/s1600/cubo-de-zinc-21x21-cm-5-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5839">
            <a:off x="5416757" y="5178211"/>
            <a:ext cx="1428956" cy="1428956"/>
          </a:xfrm>
          <a:prstGeom prst="rect">
            <a:avLst/>
          </a:prstGeom>
          <a:noFill/>
          <a:effectLst>
            <a:outerShdw blurRad="76200" dist="393700" dir="18060000" sy="23000" kx="-1200000" algn="bl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5025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94696"/>
            <a:ext cx="4803593" cy="2891263"/>
          </a:xfrm>
          <a:prstGeom prst="rect">
            <a:avLst/>
          </a:prstGeom>
          <a:noFill/>
          <a:effectLst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0942" y="1920892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987824" y="840772"/>
            <a:ext cx="4176464" cy="1724132"/>
          </a:xfrm>
          <a:prstGeom prst="wedgeEllipseCallout">
            <a:avLst>
              <a:gd name="adj1" fmla="val -63741"/>
              <a:gd name="adj2" fmla="val 623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</a:p>
          <a:p>
            <a:pPr algn="ctr"/>
            <a:r>
              <a:rPr lang="es-ES_tradnl" sz="32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books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table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pic>
        <p:nvPicPr>
          <p:cNvPr id="12" name="Picture 2" descr="http://www.acvalassko.cz/Data/Sites/2/book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43836"/>
            <a:ext cx="1106107" cy="167592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7004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94696"/>
            <a:ext cx="4803593" cy="2891263"/>
          </a:xfrm>
          <a:prstGeom prst="rect">
            <a:avLst/>
          </a:prstGeom>
          <a:noFill/>
          <a:effectLst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0942" y="1920892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059832" y="840772"/>
            <a:ext cx="3960440" cy="1724132"/>
          </a:xfrm>
          <a:prstGeom prst="wedgeEllipseCallout">
            <a:avLst>
              <a:gd name="adj1" fmla="val 53771"/>
              <a:gd name="adj2" fmla="val 4371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books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table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pic>
        <p:nvPicPr>
          <p:cNvPr id="12" name="Picture 2" descr="http://www.acvalassko.cz/Data/Sites/2/book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73" y="2761192"/>
            <a:ext cx="1106107" cy="167592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 flipV="1">
            <a:off x="4739026" y="2110494"/>
            <a:ext cx="3073334" cy="148865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3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470451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121" y="1917328"/>
            <a:ext cx="875402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9076"/>
            <a:ext cx="4896544" cy="709644"/>
          </a:xfrm>
          <a:prstGeom prst="rect">
            <a:avLst/>
          </a:prstGeom>
        </p:spPr>
      </p:pic>
      <p:pic>
        <p:nvPicPr>
          <p:cNvPr id="7170" name="Picture 2" descr="http://www.entertainmentearth.com/images/AUTOIMAGES/GE10603l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100000" l="78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2" r="23296" b="8344"/>
          <a:stretch/>
        </p:blipFill>
        <p:spPr bwMode="auto">
          <a:xfrm>
            <a:off x="6289923" y="2492896"/>
            <a:ext cx="2511380" cy="436510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2"/>
          <p:cNvSpPr>
            <a:spLocks noChangeArrowheads="1"/>
          </p:cNvSpPr>
          <p:nvPr/>
        </p:nvSpPr>
        <p:spPr bwMode="auto">
          <a:xfrm>
            <a:off x="2112888" y="1991916"/>
            <a:ext cx="1225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3192388" y="1991916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rgbClr val="FFFF00"/>
                </a:solidFill>
                <a:latin typeface="Comic Sans MS" pitchFamily="66" charset="0"/>
              </a:rPr>
              <a:t>is</a:t>
            </a:r>
            <a:endParaRPr lang="es-E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2041451" y="1988567"/>
            <a:ext cx="1944687" cy="5048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Is</a:t>
            </a:r>
            <a:r>
              <a:rPr lang="es-ES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52751" y="1990328"/>
            <a:ext cx="352926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>
                <a:solidFill>
                  <a:srgbClr val="66FFFF"/>
                </a:solidFill>
                <a:latin typeface="Comic Sans MS" pitchFamily="66" charset="0"/>
              </a:rPr>
              <a:t>a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cat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s-E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some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water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6507212" y="1989336"/>
            <a:ext cx="358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3600" b="1" dirty="0">
                <a:solidFill>
                  <a:srgbClr val="FFFF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2328788" y="2422128"/>
            <a:ext cx="24479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>
                <a:solidFill>
                  <a:schemeClr val="bg1"/>
                </a:solidFill>
                <a:latin typeface="Comic Sans MS" pitchFamily="66" charset="0"/>
              </a:rPr>
              <a:t>Yes</a:t>
            </a:r>
            <a:r>
              <a:rPr lang="es-ES" sz="28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is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889951" y="3288903"/>
            <a:ext cx="1225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0" name="Rectangle 29"/>
          <p:cNvSpPr>
            <a:spLocks noChangeArrowheads="1"/>
          </p:cNvSpPr>
          <p:nvPr/>
        </p:nvSpPr>
        <p:spPr bwMode="auto">
          <a:xfrm>
            <a:off x="3113913" y="3288903"/>
            <a:ext cx="793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rgbClr val="FFFF00"/>
                </a:solidFill>
                <a:latin typeface="Comic Sans MS" pitchFamily="66" charset="0"/>
              </a:rPr>
              <a:t>are</a:t>
            </a:r>
            <a:endParaRPr lang="es-ES" sz="2800" b="1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2177288" y="3284141"/>
            <a:ext cx="1944688" cy="504825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>
                <a:solidFill>
                  <a:srgbClr val="FFFF00"/>
                </a:solidFill>
                <a:latin typeface="Comic Sans MS" pitchFamily="66" charset="0"/>
              </a:rPr>
              <a:t>Are there</a:t>
            </a:r>
            <a:endParaRPr lang="es-ES" sz="28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4697469" y="3287316"/>
            <a:ext cx="1441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books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5705581" y="3285728"/>
            <a:ext cx="358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3600" b="1" dirty="0">
                <a:solidFill>
                  <a:srgbClr val="FFFF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2339752" y="3717528"/>
            <a:ext cx="27352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>
                <a:solidFill>
                  <a:schemeClr val="bg1"/>
                </a:solidFill>
                <a:latin typeface="Comic Sans MS" pitchFamily="66" charset="0"/>
              </a:rPr>
              <a:t>Yes</a:t>
            </a:r>
            <a:r>
              <a:rPr lang="es-ES" sz="28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>
                <a:solidFill>
                  <a:srgbClr val="FFFF00"/>
                </a:solidFill>
                <a:latin typeface="Comic Sans MS" pitchFamily="66" charset="0"/>
              </a:rPr>
              <a:t> are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3761365" y="3285728"/>
            <a:ext cx="108108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00FFFF"/>
                </a:solidFill>
                <a:latin typeface="Comic Sans MS" pitchFamily="66" charset="0"/>
              </a:rPr>
              <a:t>some</a:t>
            </a:r>
            <a:endParaRPr lang="es-ES" sz="2800" b="1" dirty="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3977315" y="3284984"/>
            <a:ext cx="7921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0066"/>
                </a:solidFill>
                <a:latin typeface="Comic Sans MS" pitchFamily="66" charset="0"/>
              </a:rPr>
              <a:t>any</a:t>
            </a:r>
            <a:endParaRPr lang="es-ES" sz="28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2329483" y="2853928"/>
            <a:ext cx="26654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>
                <a:solidFill>
                  <a:schemeClr val="bg1"/>
                </a:solidFill>
                <a:latin typeface="Comic Sans MS" pitchFamily="66" charset="0"/>
              </a:rPr>
              <a:t>No</a:t>
            </a:r>
            <a:r>
              <a:rPr lang="es-ES" sz="28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isn’t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8" name="Rectangle 38"/>
          <p:cNvSpPr>
            <a:spLocks noChangeArrowheads="1"/>
          </p:cNvSpPr>
          <p:nvPr/>
        </p:nvSpPr>
        <p:spPr bwMode="auto">
          <a:xfrm>
            <a:off x="2339752" y="4149328"/>
            <a:ext cx="31686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>
                <a:solidFill>
                  <a:schemeClr val="bg1"/>
                </a:solidFill>
                <a:latin typeface="Comic Sans MS" pitchFamily="66" charset="0"/>
              </a:rPr>
              <a:t>No</a:t>
            </a:r>
            <a:r>
              <a:rPr lang="es-ES" sz="2800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aren’t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3115501" y="2236275"/>
            <a:ext cx="3326718" cy="133713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221863" y="3444436"/>
            <a:ext cx="3220356" cy="159453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4541269" y="1983863"/>
            <a:ext cx="117259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0066"/>
                </a:solidFill>
                <a:latin typeface="Comic Sans MS" pitchFamily="66" charset="0"/>
              </a:rPr>
              <a:t>any</a:t>
            </a:r>
            <a:endParaRPr lang="es-ES" sz="2800" b="1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4561731" y="1989336"/>
            <a:ext cx="108004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00FFFF"/>
                </a:solidFill>
                <a:latin typeface="Comic Sans MS" pitchFamily="66" charset="0"/>
              </a:rPr>
              <a:t>some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814121" y="1484015"/>
            <a:ext cx="505186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INTERROGATIVE  FORM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331640" y="1052736"/>
            <a:ext cx="2133600" cy="365125"/>
          </a:xfrm>
        </p:spPr>
        <p:txBody>
          <a:bodyPr/>
          <a:lstStyle/>
          <a:p>
            <a:fld id="{6BC456C9-6D3D-4D75-9546-B7B0882C6127}" type="datetime3">
              <a:rPr lang="en-US" sz="1600" smtClean="0">
                <a:solidFill>
                  <a:schemeClr val="bg1"/>
                </a:solidFill>
                <a:latin typeface="Comic Sans MS" pitchFamily="66" charset="0"/>
              </a:rPr>
              <a:t>16 January 2013</a:t>
            </a:fld>
            <a:endParaRPr lang="es-E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9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1.85185E-6 L -0.00209 -0.05324 C 0.0007 -0.06528 0.00504 -0.07199 0.00955 -0.07199 C 0.01459 -0.07199 0.01876 -0.06528 0.02153 -0.05324 L 0.03542 -1.85185E-6 " pathEditMode="relative" rAng="0" ptsTypes="FffFF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361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-0.03542 0.05324 C -0.04254 0.06528 -0.05348 0.07199 -0.06493 0.07199 C -0.07796 0.07199 -0.08855 0.06528 -0.09566 0.05324 L -0.12987 -1.85185E-6 " pathEditMode="relative" rAng="0" ptsTypes="FffFF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02483 -0.05325 C 0.02952 -0.06528 0.03785 -0.072 0.04618 -0.072 C 0.05556 -0.072 0.0632 -0.06528 0.06806 -0.05325 L 0.09445 4.44444E-6 " pathEditMode="relative" rAng="0" ptsTypes="FffFF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361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-0.02726 0.05324 C -0.03299 0.06527 -0.04097 0.07199 -0.04965 0.07199 C -0.05972 0.07199 -0.06771 0.06527 -0.07309 0.05324 L -0.09861 4.44444E-6 " pathEditMode="relative" rAng="0" ptsTypes="FffFF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7" grpId="0"/>
      <p:bldP spid="18" grpId="0"/>
      <p:bldP spid="19" grpId="0"/>
      <p:bldP spid="20" grpId="0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Llamada ovalada"/>
          <p:cNvSpPr/>
          <p:nvPr/>
        </p:nvSpPr>
        <p:spPr>
          <a:xfrm>
            <a:off x="3852905" y="773145"/>
            <a:ext cx="3629568" cy="1724132"/>
          </a:xfrm>
          <a:prstGeom prst="wedgeEllipseCallout">
            <a:avLst>
              <a:gd name="adj1" fmla="val 39516"/>
              <a:gd name="adj2" fmla="val 5939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endParaRPr lang="es-ES_tradnl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water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floor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09" y="5877272"/>
            <a:ext cx="3457955" cy="6713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0942" y="1920892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sp>
        <p:nvSpPr>
          <p:cNvPr id="11" name="10 Llamada ovalada"/>
          <p:cNvSpPr/>
          <p:nvPr/>
        </p:nvSpPr>
        <p:spPr>
          <a:xfrm>
            <a:off x="462695" y="832229"/>
            <a:ext cx="2952328" cy="1088663"/>
          </a:xfrm>
          <a:prstGeom prst="wedgeEllipseCallout">
            <a:avLst>
              <a:gd name="adj1" fmla="val 571"/>
              <a:gd name="adj2" fmla="val 6998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</a:t>
            </a:r>
            <a:r>
              <a:rPr lang="es-ES_tradnl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9542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0942" y="1920892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sp>
        <p:nvSpPr>
          <p:cNvPr id="11" name="10 Llamada ovalada"/>
          <p:cNvSpPr/>
          <p:nvPr/>
        </p:nvSpPr>
        <p:spPr>
          <a:xfrm>
            <a:off x="3275856" y="1052736"/>
            <a:ext cx="3701576" cy="1088663"/>
          </a:xfrm>
          <a:prstGeom prst="wedgeEllipseCallout">
            <a:avLst>
              <a:gd name="adj1" fmla="val 42012"/>
              <a:gd name="adj2" fmla="val 9009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</a:t>
            </a:r>
            <a:r>
              <a:rPr lang="es-ES_tradnl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09" y="5877272"/>
            <a:ext cx="3457955" cy="6713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12" name="11 Conector recto"/>
          <p:cNvCxnSpPr/>
          <p:nvPr/>
        </p:nvCxnSpPr>
        <p:spPr>
          <a:xfrm flipV="1">
            <a:off x="4860032" y="2110493"/>
            <a:ext cx="2952328" cy="410247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13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992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94696"/>
            <a:ext cx="4803593" cy="2891263"/>
          </a:xfrm>
          <a:prstGeom prst="rect">
            <a:avLst/>
          </a:prstGeom>
          <a:noFill/>
          <a:effectLst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0942" y="1916832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779912" y="750457"/>
            <a:ext cx="4205633" cy="1436100"/>
          </a:xfrm>
          <a:prstGeom prst="wedgeEllipseCallout">
            <a:avLst>
              <a:gd name="adj1" fmla="val 32851"/>
              <a:gd name="adj2" fmla="val 6776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endParaRPr lang="es-ES_tradnl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32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cat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table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farm8.staticflickr.com/7050/6950616199_b30b0ff00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5890" l="9817" r="89954"/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35861"/>
            <a:ext cx="1578800" cy="1578800"/>
          </a:xfrm>
          <a:prstGeom prst="rect">
            <a:avLst/>
          </a:prstGeom>
          <a:noFill/>
          <a:effectLst>
            <a:glow rad="63500">
              <a:schemeClr val="bg1"/>
            </a:glow>
            <a:outerShdw blurRad="76200" dist="50800" dir="18900000" sy="23000" kx="-1200000" algn="b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sp>
        <p:nvSpPr>
          <p:cNvPr id="12" name="11 Llamada ovalada"/>
          <p:cNvSpPr/>
          <p:nvPr/>
        </p:nvSpPr>
        <p:spPr>
          <a:xfrm>
            <a:off x="323528" y="832229"/>
            <a:ext cx="2952328" cy="1088663"/>
          </a:xfrm>
          <a:prstGeom prst="wedgeEllipseCallout">
            <a:avLst>
              <a:gd name="adj1" fmla="val 6677"/>
              <a:gd name="adj2" fmla="val 6761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</a:t>
            </a:r>
            <a:r>
              <a:rPr lang="es-ES_tradnl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9885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94696"/>
            <a:ext cx="4803593" cy="2891263"/>
          </a:xfrm>
          <a:prstGeom prst="rect">
            <a:avLst/>
          </a:prstGeom>
          <a:noFill/>
          <a:effectLst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0942" y="1916832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131841" y="1052736"/>
            <a:ext cx="3744416" cy="1436100"/>
          </a:xfrm>
          <a:prstGeom prst="wedgeEllipseCallout">
            <a:avLst>
              <a:gd name="adj1" fmla="val 50080"/>
              <a:gd name="adj2" fmla="val 5700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No,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</a:t>
            </a:r>
            <a:r>
              <a:rPr lang="es-ES_tradnl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farm8.staticflickr.com/7050/6950616199_b30b0ff00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5890" l="9817" r="89954"/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1583317" cy="1583317"/>
          </a:xfrm>
          <a:prstGeom prst="rect">
            <a:avLst/>
          </a:prstGeom>
          <a:noFill/>
          <a:effectLst>
            <a:glow rad="63500">
              <a:schemeClr val="bg1"/>
            </a:glow>
            <a:outerShdw blurRad="76200" dist="50800" dir="18900000" sy="23000" kx="-1200000" algn="b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 flipV="1">
            <a:off x="4860032" y="2060848"/>
            <a:ext cx="2952328" cy="1655754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16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44" y="908720"/>
            <a:ext cx="6647792" cy="5328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http://www.entertainmentearth.com/images/AUTOIMAGES/GE10603l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100000" l="78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2" r="23296" b="8344"/>
          <a:stretch/>
        </p:blipFill>
        <p:spPr bwMode="auto">
          <a:xfrm>
            <a:off x="6741140" y="2492896"/>
            <a:ext cx="251138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31640" y="1340768"/>
            <a:ext cx="6120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Countable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nouns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They are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persons, animals or things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that we can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count.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They can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be </a:t>
            </a:r>
            <a:r>
              <a:rPr lang="en-US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singular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or </a:t>
            </a:r>
            <a:r>
              <a:rPr lang="en-US" sz="28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plural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s-E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3059832" y="1700808"/>
            <a:ext cx="3888432" cy="194421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403648" y="3212976"/>
            <a:ext cx="54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Uncountable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nouns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: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They are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substances,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concepts, etc.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that we cannot divide into separate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elements.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We usually treat uncountable nouns as </a:t>
            </a:r>
            <a:r>
              <a:rPr lang="en-US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singular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s-E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3347864" y="3573016"/>
            <a:ext cx="3569893" cy="72008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3193504" y="1052736"/>
            <a:ext cx="2458616" cy="365125"/>
          </a:xfrm>
        </p:spPr>
        <p:txBody>
          <a:bodyPr/>
          <a:lstStyle/>
          <a:p>
            <a:fld id="{FC3FA82A-5B82-48B2-92F1-0ECD30FC4281}" type="datetime3">
              <a:rPr lang="en-US" sz="1800" smtClean="0">
                <a:solidFill>
                  <a:schemeClr val="bg1"/>
                </a:solidFill>
                <a:latin typeface="Comic Sans MS" pitchFamily="66" charset="0"/>
              </a:rPr>
              <a:t>16 January 2013</a:t>
            </a:fld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9" y="44624"/>
            <a:ext cx="6984776" cy="7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0942" y="1920892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861168" y="826276"/>
            <a:ext cx="3456384" cy="1724132"/>
          </a:xfrm>
          <a:prstGeom prst="wedgeEllipseCallout">
            <a:avLst>
              <a:gd name="adj1" fmla="val 45113"/>
              <a:gd name="adj2" fmla="val 4670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endParaRPr lang="es-ES_tradnl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32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books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table</a:t>
            </a:r>
            <a:r>
              <a:rPr lang="es-ES_tradnl" sz="2800" dirty="0">
                <a:solidFill>
                  <a:schemeClr val="tx1"/>
                </a:solidFill>
              </a:rPr>
              <a:t>?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sp>
        <p:nvSpPr>
          <p:cNvPr id="13" name="12 Llamada ovalada"/>
          <p:cNvSpPr/>
          <p:nvPr/>
        </p:nvSpPr>
        <p:spPr>
          <a:xfrm>
            <a:off x="408342" y="826276"/>
            <a:ext cx="3240361" cy="1088663"/>
          </a:xfrm>
          <a:prstGeom prst="wedgeEllipseCallout">
            <a:avLst>
              <a:gd name="adj1" fmla="val -2929"/>
              <a:gd name="adj2" fmla="val 6761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</a:t>
            </a:r>
            <a:r>
              <a:rPr lang="es-ES_tradnl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are.</a:t>
            </a:r>
          </a:p>
        </p:txBody>
      </p:sp>
      <p:pic>
        <p:nvPicPr>
          <p:cNvPr id="15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94696"/>
            <a:ext cx="4803593" cy="2891263"/>
          </a:xfrm>
          <a:prstGeom prst="rect">
            <a:avLst/>
          </a:prstGeom>
          <a:noFill/>
          <a:effectLst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  <p:pic>
        <p:nvPicPr>
          <p:cNvPr id="12" name="Picture 2" descr="http://www.acvalassko.cz/Data/Sites/2/book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00" y="2823779"/>
            <a:ext cx="1106107" cy="167592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4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0942" y="1920892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845179" y="1058826"/>
            <a:ext cx="2808312" cy="1724132"/>
          </a:xfrm>
          <a:prstGeom prst="wedgeEllipseCallout">
            <a:avLst>
              <a:gd name="adj1" fmla="val 58357"/>
              <a:gd name="adj2" fmla="val 4221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pic>
        <p:nvPicPr>
          <p:cNvPr id="15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94696"/>
            <a:ext cx="4803593" cy="2891263"/>
          </a:xfrm>
          <a:prstGeom prst="rect">
            <a:avLst/>
          </a:prstGeom>
          <a:noFill/>
          <a:effectLst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  <p:pic>
        <p:nvPicPr>
          <p:cNvPr id="12" name="Picture 2" descr="http://www.acvalassko.cz/Data/Sites/2/book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500" y="2823779"/>
            <a:ext cx="1106107" cy="1675920"/>
          </a:xfrm>
          <a:prstGeom prst="rect">
            <a:avLst/>
          </a:prstGeom>
          <a:noFill/>
          <a:effectLst>
            <a:glow rad="63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12 Conector recto"/>
          <p:cNvCxnSpPr/>
          <p:nvPr/>
        </p:nvCxnSpPr>
        <p:spPr>
          <a:xfrm flipV="1">
            <a:off x="4862553" y="2110494"/>
            <a:ext cx="2949807" cy="1551245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7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470451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9076"/>
            <a:ext cx="4896544" cy="709644"/>
          </a:xfrm>
          <a:prstGeom prst="rect">
            <a:avLst/>
          </a:prstGeom>
        </p:spPr>
      </p:pic>
      <p:pic>
        <p:nvPicPr>
          <p:cNvPr id="7170" name="Picture 2" descr="http://www.entertainmentearth.com/images/AUTOIMAGES/GE10603l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100000" l="78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2" r="23296" b="8344"/>
          <a:stretch/>
        </p:blipFill>
        <p:spPr bwMode="auto">
          <a:xfrm>
            <a:off x="6309092" y="2492896"/>
            <a:ext cx="2511380" cy="436510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1475656" y="2564904"/>
            <a:ext cx="554461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_______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some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students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814121" y="1772047"/>
            <a:ext cx="505186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Click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on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right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option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331640" y="1052736"/>
            <a:ext cx="2133600" cy="365125"/>
          </a:xfrm>
        </p:spPr>
        <p:txBody>
          <a:bodyPr/>
          <a:lstStyle/>
          <a:p>
            <a:fld id="{6BC456C9-6D3D-4D75-9546-B7B0882C6127}" type="datetime3">
              <a:rPr lang="en-US" sz="1600" smtClean="0">
                <a:solidFill>
                  <a:schemeClr val="bg1"/>
                </a:solidFill>
                <a:latin typeface="Comic Sans MS" pitchFamily="66" charset="0"/>
              </a:rPr>
              <a:t>16 January 2013</a:t>
            </a:fld>
            <a:endParaRPr lang="es-E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1115616" y="3501008"/>
            <a:ext cx="24479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is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215380" y="3530815"/>
            <a:ext cx="200030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>
                <a:solidFill>
                  <a:srgbClr val="FFFF00"/>
                </a:solidFill>
                <a:latin typeface="Comic Sans MS" pitchFamily="66" charset="0"/>
              </a:rPr>
              <a:t>are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1548011" y="4005856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4212307" y="4005038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aren’t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1620019" y="4509938"/>
            <a:ext cx="201587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4211960" y="4509120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Are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78538E-6 L -0.2908 -0.1459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-73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470451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9076"/>
            <a:ext cx="4896544" cy="709644"/>
          </a:xfrm>
          <a:prstGeom prst="rect">
            <a:avLst/>
          </a:prstGeom>
        </p:spPr>
      </p:pic>
      <p:pic>
        <p:nvPicPr>
          <p:cNvPr id="7170" name="Picture 2" descr="http://www.entertainmentearth.com/images/AUTOIMAGES/GE10603l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100000" l="78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2" r="23296" b="8344"/>
          <a:stretch/>
        </p:blipFill>
        <p:spPr bwMode="auto">
          <a:xfrm>
            <a:off x="6309092" y="2492896"/>
            <a:ext cx="2511380" cy="436510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1475656" y="2564904"/>
            <a:ext cx="554461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_________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any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students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814121" y="1772047"/>
            <a:ext cx="505186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Click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on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right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option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331640" y="1052736"/>
            <a:ext cx="2133600" cy="365125"/>
          </a:xfrm>
        </p:spPr>
        <p:txBody>
          <a:bodyPr/>
          <a:lstStyle/>
          <a:p>
            <a:fld id="{6BC456C9-6D3D-4D75-9546-B7B0882C6127}" type="datetime3">
              <a:rPr lang="en-US" sz="1600" smtClean="0">
                <a:solidFill>
                  <a:schemeClr val="bg1"/>
                </a:solidFill>
                <a:latin typeface="Comic Sans MS" pitchFamily="66" charset="0"/>
              </a:rPr>
              <a:t>16 January 2013</a:t>
            </a:fld>
            <a:endParaRPr lang="es-E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1547664" y="3501008"/>
            <a:ext cx="216024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is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194878" y="4018224"/>
            <a:ext cx="246535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aren’t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1548011" y="4005856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4194878" y="3513451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are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1620019" y="4509938"/>
            <a:ext cx="201587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4211960" y="4509120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Are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50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60315E-7 L -0.29809 -0.2169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10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470451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9076"/>
            <a:ext cx="4896544" cy="709644"/>
          </a:xfrm>
          <a:prstGeom prst="rect">
            <a:avLst/>
          </a:prstGeom>
        </p:spPr>
      </p:pic>
      <p:pic>
        <p:nvPicPr>
          <p:cNvPr id="7170" name="Picture 2" descr="http://www.entertainmentearth.com/images/AUTOIMAGES/GE10603l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100000" l="78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2" r="23296" b="8344"/>
          <a:stretch/>
        </p:blipFill>
        <p:spPr bwMode="auto">
          <a:xfrm>
            <a:off x="6309092" y="2492896"/>
            <a:ext cx="2511380" cy="436510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1475656" y="2564904"/>
            <a:ext cx="554461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_________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an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owl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814121" y="1772047"/>
            <a:ext cx="505186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Click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on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right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option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331640" y="1052736"/>
            <a:ext cx="2133600" cy="365125"/>
          </a:xfrm>
        </p:spPr>
        <p:txBody>
          <a:bodyPr/>
          <a:lstStyle/>
          <a:p>
            <a:fld id="{6BC456C9-6D3D-4D75-9546-B7B0882C6127}" type="datetime3">
              <a:rPr lang="en-US" sz="1600" smtClean="0">
                <a:solidFill>
                  <a:schemeClr val="bg1"/>
                </a:solidFill>
                <a:latin typeface="Comic Sans MS" pitchFamily="66" charset="0"/>
              </a:rPr>
              <a:t>16 January 2013</a:t>
            </a:fld>
            <a:endParaRPr lang="es-E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4211960" y="4005856"/>
            <a:ext cx="244827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aren’t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547664" y="3513451"/>
            <a:ext cx="246535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1548011" y="4005856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4194878" y="3513451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are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1620019" y="4509938"/>
            <a:ext cx="201587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4211960" y="4509120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Are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" name="Picture 4" descr="http://www.harrymedia.com/data/media/749/solo-hedw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160">
                        <a14:backgroundMark x1="61963" y1="76536" x2="61963" y2="7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961">
            <a:off x="401468" y="367721"/>
            <a:ext cx="1244686" cy="13668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15541E-6 L 0.07795 -0.1433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71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470451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9076"/>
            <a:ext cx="4896544" cy="709644"/>
          </a:xfrm>
          <a:prstGeom prst="rect">
            <a:avLst/>
          </a:prstGeom>
        </p:spPr>
      </p:pic>
      <p:pic>
        <p:nvPicPr>
          <p:cNvPr id="7170" name="Picture 2" descr="http://www.entertainmentearth.com/images/AUTOIMAGES/GE10603l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100000" l="78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2" r="23296" b="8344"/>
          <a:stretch/>
        </p:blipFill>
        <p:spPr bwMode="auto">
          <a:xfrm>
            <a:off x="6309092" y="2492896"/>
            <a:ext cx="2511380" cy="436510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1475656" y="2564904"/>
            <a:ext cx="554461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_________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any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cat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here</a:t>
            </a:r>
            <a:r>
              <a:rPr lang="es-ES" sz="2800" dirty="0">
                <a:solidFill>
                  <a:schemeClr val="bg1"/>
                </a:solidFill>
                <a:latin typeface="Comic Sans MS" pitchFamily="66" charset="0"/>
              </a:rPr>
              <a:t>?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814121" y="1772047"/>
            <a:ext cx="505186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Click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on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right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option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331640" y="1052736"/>
            <a:ext cx="2133600" cy="365125"/>
          </a:xfrm>
        </p:spPr>
        <p:txBody>
          <a:bodyPr/>
          <a:lstStyle/>
          <a:p>
            <a:fld id="{6BC456C9-6D3D-4D75-9546-B7B0882C6127}" type="datetime3">
              <a:rPr lang="en-US" sz="1600" smtClean="0">
                <a:solidFill>
                  <a:schemeClr val="bg1"/>
                </a:solidFill>
                <a:latin typeface="Comic Sans MS" pitchFamily="66" charset="0"/>
              </a:rPr>
              <a:t>16 January 2013</a:t>
            </a:fld>
            <a:endParaRPr lang="es-E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4211960" y="4005856"/>
            <a:ext cx="244827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aren’t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612909" y="4509120"/>
            <a:ext cx="2022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1548011" y="4005856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4194878" y="3513451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are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1547664" y="3501008"/>
            <a:ext cx="201587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4211960" y="4509120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Are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" name="Picture 4" descr="http://www.harrymedia.com/data/media/749/solo-hedw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160">
                        <a14:backgroundMark x1="61963" y1="76536" x2="61963" y2="7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961">
            <a:off x="401468" y="367721"/>
            <a:ext cx="1244686" cy="13668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24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46994E-6 L 0.05469 -0.2883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14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470451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9076"/>
            <a:ext cx="4896544" cy="709644"/>
          </a:xfrm>
          <a:prstGeom prst="rect">
            <a:avLst/>
          </a:prstGeom>
        </p:spPr>
      </p:pic>
      <p:pic>
        <p:nvPicPr>
          <p:cNvPr id="7170" name="Picture 2" descr="http://www.entertainmentearth.com/images/AUTOIMAGES/GE10603l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100000" l="78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2" r="23296" b="8344"/>
          <a:stretch/>
        </p:blipFill>
        <p:spPr bwMode="auto">
          <a:xfrm>
            <a:off x="6309092" y="2492896"/>
            <a:ext cx="2511380" cy="436510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1475656" y="2564904"/>
            <a:ext cx="554461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_________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any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water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here</a:t>
            </a:r>
            <a:r>
              <a:rPr lang="es-ES" sz="2800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814121" y="1772047"/>
            <a:ext cx="505186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Click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on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right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option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331640" y="1052736"/>
            <a:ext cx="2133600" cy="365125"/>
          </a:xfrm>
        </p:spPr>
        <p:txBody>
          <a:bodyPr/>
          <a:lstStyle/>
          <a:p>
            <a:fld id="{6BC456C9-6D3D-4D75-9546-B7B0882C6127}" type="datetime3">
              <a:rPr lang="en-US" sz="1600" smtClean="0">
                <a:solidFill>
                  <a:schemeClr val="bg1"/>
                </a:solidFill>
                <a:latin typeface="Comic Sans MS" pitchFamily="66" charset="0"/>
              </a:rPr>
              <a:t>16 January 2013</a:t>
            </a:fld>
            <a:endParaRPr lang="es-E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4211960" y="4005856"/>
            <a:ext cx="244827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aren’t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547664" y="4015641"/>
            <a:ext cx="2022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1620019" y="4509938"/>
            <a:ext cx="208788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4194878" y="3513451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are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1547664" y="3501008"/>
            <a:ext cx="201587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4211960" y="4509120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Are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" name="Picture 4" descr="http://www.harrymedia.com/data/media/749/solo-hedw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160">
                        <a14:backgroundMark x1="61963" y1="76536" x2="61963" y2="7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961">
            <a:off x="401468" y="367721"/>
            <a:ext cx="1244686" cy="13668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031E-7 L 0.03906 -0.2167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" y="-10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6470451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9076"/>
            <a:ext cx="4896544" cy="709644"/>
          </a:xfrm>
          <a:prstGeom prst="rect">
            <a:avLst/>
          </a:prstGeom>
        </p:spPr>
      </p:pic>
      <p:pic>
        <p:nvPicPr>
          <p:cNvPr id="7170" name="Picture 2" descr="http://www.entertainmentearth.com/images/AUTOIMAGES/GE10603lg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00" b="100000" l="78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2" r="23296" b="8344"/>
          <a:stretch/>
        </p:blipFill>
        <p:spPr bwMode="auto">
          <a:xfrm>
            <a:off x="6309092" y="2492896"/>
            <a:ext cx="2511380" cy="436510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1547664" y="2564904"/>
            <a:ext cx="5544616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_________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any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students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latin typeface="Comic Sans MS" pitchFamily="66" charset="0"/>
              </a:rPr>
              <a:t>here</a:t>
            </a:r>
            <a:r>
              <a:rPr lang="es-ES" sz="2800" dirty="0">
                <a:solidFill>
                  <a:schemeClr val="bg1"/>
                </a:solidFill>
                <a:latin typeface="Comic Sans MS" pitchFamily="66" charset="0"/>
              </a:rPr>
              <a:t>?</a:t>
            </a: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814121" y="1772047"/>
            <a:ext cx="5051866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Click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on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right</a:t>
            </a:r>
            <a:r>
              <a:rPr lang="es-ES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option</a:t>
            </a:r>
            <a:endParaRPr lang="es-ES" sz="2800" b="1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331640" y="1052736"/>
            <a:ext cx="2133600" cy="365125"/>
          </a:xfrm>
        </p:spPr>
        <p:txBody>
          <a:bodyPr/>
          <a:lstStyle/>
          <a:p>
            <a:fld id="{6BC456C9-6D3D-4D75-9546-B7B0882C6127}" type="datetime3">
              <a:rPr lang="en-US" sz="1600" smtClean="0">
                <a:solidFill>
                  <a:schemeClr val="bg1"/>
                </a:solidFill>
                <a:latin typeface="Comic Sans MS" pitchFamily="66" charset="0"/>
              </a:rPr>
              <a:t>16 January 2013</a:t>
            </a:fld>
            <a:endParaRPr lang="es-E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4211960" y="4005856"/>
            <a:ext cx="244827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aren’t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224615" y="4509120"/>
            <a:ext cx="20229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Are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1548011" y="4005856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isn’t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4194878" y="3513451"/>
            <a:ext cx="2303909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>
                <a:solidFill>
                  <a:srgbClr val="FFFF00"/>
                </a:solidFill>
                <a:latin typeface="Comic Sans MS" pitchFamily="66" charset="0"/>
              </a:rPr>
              <a:t>T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are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" name="Rectangle 27"/>
          <p:cNvSpPr>
            <a:spLocks noChangeArrowheads="1"/>
          </p:cNvSpPr>
          <p:nvPr/>
        </p:nvSpPr>
        <p:spPr bwMode="auto">
          <a:xfrm>
            <a:off x="1547664" y="3501008"/>
            <a:ext cx="201587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1620019" y="4509120"/>
            <a:ext cx="215989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Is</a:t>
            </a:r>
            <a:r>
              <a:rPr lang="es-ES" sz="2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" sz="2800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endParaRPr lang="es-E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4" name="Picture 4" descr="http://www.harrymedia.com/data/media/749/solo-hedw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8160">
                        <a14:backgroundMark x1="61963" y1="76536" x2="61963" y2="7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961">
            <a:off x="401468" y="367721"/>
            <a:ext cx="1244686" cy="13668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3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46994E-6 L -0.27726 -0.2883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72" y="-14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069270" cy="304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3" y="4331928"/>
            <a:ext cx="3398338" cy="2045446"/>
          </a:xfrm>
          <a:prstGeom prst="rect">
            <a:avLst/>
          </a:prstGeom>
          <a:noFill/>
          <a:effectLst>
            <a:glow rad="50800">
              <a:schemeClr val="bg1"/>
            </a:glow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arrymedia.com/data/media/749/solo-hedw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60">
                        <a14:backgroundMark x1="61963" y1="76536" x2="61963" y2="7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961">
            <a:off x="1122760" y="1523097"/>
            <a:ext cx="1244686" cy="1366864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2 Grupo"/>
          <p:cNvGrpSpPr/>
          <p:nvPr/>
        </p:nvGrpSpPr>
        <p:grpSpPr>
          <a:xfrm>
            <a:off x="2880428" y="107048"/>
            <a:ext cx="3393041" cy="794432"/>
            <a:chOff x="916459" y="28982"/>
            <a:chExt cx="3393041" cy="794432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315"/>
            <a:stretch/>
          </p:blipFill>
          <p:spPr>
            <a:xfrm>
              <a:off x="916459" y="44624"/>
              <a:ext cx="2213107" cy="778790"/>
            </a:xfrm>
            <a:prstGeom prst="rect">
              <a:avLst/>
            </a:prstGeom>
          </p:spPr>
        </p:pic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16" r="-1"/>
            <a:stretch/>
          </p:blipFill>
          <p:spPr>
            <a:xfrm>
              <a:off x="2990439" y="28982"/>
              <a:ext cx="1319061" cy="778790"/>
            </a:xfrm>
            <a:prstGeom prst="rect">
              <a:avLst/>
            </a:prstGeom>
          </p:spPr>
        </p:pic>
      </p:grpSp>
      <p:pic>
        <p:nvPicPr>
          <p:cNvPr id="12" name="Picture 2" descr="http://farm8.staticflickr.com/7050/6950616199_b30b0ff00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5890" l="9817" r="89954"/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57277"/>
            <a:ext cx="1466220" cy="1466220"/>
          </a:xfrm>
          <a:prstGeom prst="rect">
            <a:avLst/>
          </a:prstGeom>
          <a:noFill/>
          <a:effectLst>
            <a:glow rad="63500">
              <a:schemeClr val="bg1"/>
            </a:glow>
            <a:outerShdw blurRad="76200" dist="50800" dir="18900000" sy="23000" kx="-1200000" algn="b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4916528" y="2998111"/>
            <a:ext cx="1599688" cy="2057714"/>
            <a:chOff x="5500274" y="3861048"/>
            <a:chExt cx="2020946" cy="266177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419462" y="3861048"/>
              <a:ext cx="1101758" cy="2564183"/>
            </a:xfrm>
            <a:prstGeom prst="rect">
              <a:avLst/>
            </a:prstGeom>
            <a:noFill/>
            <a:effectLst>
              <a:glow rad="38100">
                <a:schemeClr val="bg1"/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99785" l="0" r="100000">
                          <a14:backgroundMark x1="40113" y1="12903" x2="40113" y2="12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274" y="4045215"/>
              <a:ext cx="943087" cy="2477603"/>
            </a:xfrm>
            <a:prstGeom prst="rect">
              <a:avLst/>
            </a:prstGeom>
            <a:effectLst>
              <a:glow rad="38100">
                <a:schemeClr val="bg1"/>
              </a:glow>
            </a:effectLst>
          </p:spPr>
        </p:pic>
      </p:grpSp>
      <p:sp>
        <p:nvSpPr>
          <p:cNvPr id="5" name="4 CuadroTexto"/>
          <p:cNvSpPr txBox="1"/>
          <p:nvPr/>
        </p:nvSpPr>
        <p:spPr>
          <a:xfrm>
            <a:off x="2339752" y="2206529"/>
            <a:ext cx="164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owl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860032" y="2402984"/>
            <a:ext cx="213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girls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893357" y="6085242"/>
            <a:ext cx="164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573474" y="6115764"/>
            <a:ext cx="164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13964" y1="77903" x2="12613" y2="83521"/>
                        <a14:backgroundMark x1="20270" y1="71723" x2="20270" y2="71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876256" y="3163701"/>
            <a:ext cx="1496728" cy="3271470"/>
          </a:xfrm>
          <a:prstGeom prst="rect">
            <a:avLst/>
          </a:prstGeom>
          <a:noFill/>
          <a:effectLst>
            <a:glow rad="38100">
              <a:schemeClr val="bg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7089037" y="6233736"/>
            <a:ext cx="129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2904" y="3989247"/>
            <a:ext cx="573416" cy="573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glow rad="38100">
              <a:schemeClr val="bg1"/>
            </a:glow>
            <a:outerShdw blurRad="76200" dist="12700" dir="18900000" sy="23000" kx="-1200000" algn="bl" rotWithShape="0">
              <a:prstClr val="black">
                <a:alpha val="30000"/>
              </a:prstClr>
            </a:outerShdw>
            <a:reflection blurRad="6350" stA="52000" endA="300" endPos="35000" dir="5400000" sy="-100000" algn="bl" rotWithShape="0"/>
          </a:effectLst>
        </p:spPr>
      </p:pic>
      <p:grpSp>
        <p:nvGrpSpPr>
          <p:cNvPr id="7" name="6 Grupo"/>
          <p:cNvGrpSpPr/>
          <p:nvPr/>
        </p:nvGrpSpPr>
        <p:grpSpPr>
          <a:xfrm>
            <a:off x="2540586" y="4062148"/>
            <a:ext cx="821013" cy="677276"/>
            <a:chOff x="1766336" y="4045220"/>
            <a:chExt cx="821013" cy="677276"/>
          </a:xfrm>
          <a:effectLst>
            <a:glow rad="38100">
              <a:schemeClr val="bg1"/>
            </a:glow>
          </a:effectLst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766336" y="4045220"/>
              <a:ext cx="573416" cy="573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76200" dist="12700" dir="18900000" sy="23000" kx="-1200000" algn="bl" rotWithShape="0">
                <a:prstClr val="black">
                  <a:alpha val="30000"/>
                </a:prstClr>
              </a:outerShdw>
              <a:reflection blurRad="6350" stA="52000" endA="300" endPos="35000" dir="5400000" sy="-100000" algn="bl" rotWithShape="0"/>
            </a:effectLst>
          </p:spPr>
        </p:pic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013933" y="4149080"/>
              <a:ext cx="573416" cy="5734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blurRad="76200" dist="12700" dir="18900000" sy="23000" kx="-1200000" algn="bl" rotWithShape="0">
                <a:prstClr val="black">
                  <a:alpha val="30000"/>
                </a:prstClr>
              </a:outerShdw>
              <a:reflection blurRad="6350" stA="52000" endA="300" endPos="35000" dir="5400000" sy="-100000" algn="bl" rotWithShape="0"/>
            </a:effectLst>
          </p:spPr>
        </p:pic>
      </p:grpSp>
      <p:sp>
        <p:nvSpPr>
          <p:cNvPr id="25" name="24 CuadroTexto"/>
          <p:cNvSpPr txBox="1"/>
          <p:nvPr/>
        </p:nvSpPr>
        <p:spPr>
          <a:xfrm>
            <a:off x="755576" y="3466027"/>
            <a:ext cx="1647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510374" y="3574934"/>
            <a:ext cx="215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apples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61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W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T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0" grpId="0"/>
      <p:bldP spid="22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22"/>
          <a:stretch/>
        </p:blipFill>
        <p:spPr>
          <a:xfrm>
            <a:off x="2574945" y="136102"/>
            <a:ext cx="3868001" cy="77879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776869"/>
            <a:ext cx="3457955" cy="6713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2" descr="http://2.bp.blogspot.com/-spbMHV34tcA/T1iGJUJWcEI/AAAAAAAACG4/rfMwZKAlgQI/s1600/cubo-de-zinc-21x21-cm-5-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5839">
            <a:off x="6369881" y="5003309"/>
            <a:ext cx="1428956" cy="1428956"/>
          </a:xfrm>
          <a:prstGeom prst="rect">
            <a:avLst/>
          </a:prstGeom>
          <a:noFill/>
          <a:effectLst>
            <a:outerShdw blurRad="76200" dist="393700" dir="18060000" sy="23000" kx="-1200000" algn="bl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393444" y="5067260"/>
            <a:ext cx="213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3" y="4331928"/>
            <a:ext cx="3398338" cy="2045446"/>
          </a:xfrm>
          <a:prstGeom prst="rect">
            <a:avLst/>
          </a:prstGeom>
          <a:noFill/>
          <a:effectLst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45" y="3878928"/>
            <a:ext cx="918224" cy="91822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220893" y="3355708"/>
            <a:ext cx="213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bread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3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151848" cy="5328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http://www.entertainmentearth.com/images/AUTOIMAGES/GE10603l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100000" l="78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2" r="23296" b="8344"/>
          <a:stretch/>
        </p:blipFill>
        <p:spPr bwMode="auto">
          <a:xfrm>
            <a:off x="6813148" y="2492896"/>
            <a:ext cx="251138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043608" y="1340768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Countable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nouns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: 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We can use the indefinite article </a:t>
            </a:r>
            <a:r>
              <a:rPr lang="en-US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a/an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with countable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nouns in 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singular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We can use </a:t>
            </a:r>
            <a:r>
              <a:rPr lang="en-US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(affirmative) and </a:t>
            </a:r>
            <a:r>
              <a:rPr lang="en-US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any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(negative/interrogative) with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countable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nouns in </a:t>
            </a:r>
            <a:r>
              <a:rPr lang="en-US" sz="2800" dirty="0" smtClean="0">
                <a:solidFill>
                  <a:srgbClr val="FFC000"/>
                </a:solidFill>
                <a:latin typeface="Comic Sans MS" pitchFamily="66" charset="0"/>
              </a:rPr>
              <a:t>plural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s-E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2771800" y="1700808"/>
            <a:ext cx="4248472" cy="194421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043608" y="4061390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Uncountable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nouns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:</a:t>
            </a:r>
          </a:p>
          <a:p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We can use </a:t>
            </a:r>
            <a:r>
              <a:rPr lang="en-US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some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(affirmative) and </a:t>
            </a:r>
            <a:r>
              <a:rPr lang="en-US" sz="280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any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(negative/interrogative) with 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uncountable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</a:rPr>
              <a:t>nouns.</a:t>
            </a:r>
            <a:endParaRPr lang="es-E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059832" y="3645024"/>
            <a:ext cx="3960440" cy="72008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3193504" y="1052736"/>
            <a:ext cx="2458616" cy="365125"/>
          </a:xfrm>
        </p:spPr>
        <p:txBody>
          <a:bodyPr/>
          <a:lstStyle/>
          <a:p>
            <a:fld id="{FC3FA82A-5B82-48B2-92F1-0ECD30FC4281}" type="datetime3">
              <a:rPr lang="en-US" sz="1800" smtClean="0">
                <a:solidFill>
                  <a:schemeClr val="bg1"/>
                </a:solidFill>
                <a:latin typeface="Comic Sans MS" pitchFamily="66" charset="0"/>
              </a:rPr>
              <a:t>16 January 2013</a:t>
            </a:fld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9" y="44624"/>
            <a:ext cx="6984776" cy="7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42" y="908720"/>
            <a:ext cx="5752362" cy="4267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http://www.entertainmentearth.com/images/AUTOIMAGES/GE10603l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100000" l="780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72" r="23296" b="8344"/>
          <a:stretch/>
        </p:blipFill>
        <p:spPr bwMode="auto">
          <a:xfrm>
            <a:off x="6632620" y="2492896"/>
            <a:ext cx="251138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051720" y="1772816"/>
            <a:ext cx="51125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_tradnl" sz="2800" dirty="0" smtClean="0">
                <a:solidFill>
                  <a:schemeClr val="bg1"/>
                </a:solidFill>
                <a:latin typeface="Comic Sans MS" pitchFamily="66" charset="0"/>
              </a:rPr>
              <a:t> use </a:t>
            </a:r>
            <a:r>
              <a:rPr lang="es-ES_tradnl" sz="2800" b="1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_tradnl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rgbClr val="FFFF00"/>
                </a:solidFill>
                <a:latin typeface="Comic Sans MS" pitchFamily="66" charset="0"/>
              </a:rPr>
              <a:t>is</a:t>
            </a:r>
            <a:r>
              <a:rPr lang="es-ES_tradnl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  <a:latin typeface="Comic Sans MS" pitchFamily="66" charset="0"/>
              </a:rPr>
              <a:t>with</a:t>
            </a:r>
            <a:r>
              <a:rPr lang="es-ES_tradnl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countable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nouns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s-ES_tradnl" sz="2800" dirty="0" smtClean="0">
                <a:solidFill>
                  <a:schemeClr val="bg1"/>
                </a:solidFill>
                <a:latin typeface="Comic Sans MS" pitchFamily="66" charset="0"/>
              </a:rPr>
              <a:t>in singular and </a:t>
            </a:r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uncountable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nouns</a:t>
            </a:r>
            <a:r>
              <a:rPr lang="es-ES_tradnl" sz="28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es-E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4688955" y="2411377"/>
            <a:ext cx="2115293" cy="1161639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2051720" y="3338989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 smtClean="0">
                <a:solidFill>
                  <a:schemeClr val="bg1"/>
                </a:solidFill>
                <a:latin typeface="Comic Sans MS" pitchFamily="66" charset="0"/>
              </a:rPr>
              <a:t>We</a:t>
            </a:r>
            <a:r>
              <a:rPr lang="es-ES_tradnl" sz="2800" dirty="0" smtClean="0">
                <a:solidFill>
                  <a:schemeClr val="bg1"/>
                </a:solidFill>
                <a:latin typeface="Comic Sans MS" pitchFamily="66" charset="0"/>
              </a:rPr>
              <a:t> use </a:t>
            </a:r>
            <a:r>
              <a:rPr lang="es-ES_tradnl" sz="2800" b="1" dirty="0" err="1" smtClean="0">
                <a:solidFill>
                  <a:srgbClr val="FFFF00"/>
                </a:solidFill>
                <a:latin typeface="Comic Sans MS" pitchFamily="66" charset="0"/>
              </a:rPr>
              <a:t>There</a:t>
            </a:r>
            <a:r>
              <a:rPr lang="es-ES_tradnl" sz="2800" b="1" dirty="0" smtClean="0">
                <a:solidFill>
                  <a:srgbClr val="FFFF00"/>
                </a:solidFill>
                <a:latin typeface="Comic Sans MS" pitchFamily="66" charset="0"/>
              </a:rPr>
              <a:t> are </a:t>
            </a:r>
            <a:r>
              <a:rPr lang="es-ES_tradnl" sz="2800" dirty="0" err="1" smtClean="0">
                <a:solidFill>
                  <a:schemeClr val="bg1"/>
                </a:solidFill>
                <a:latin typeface="Comic Sans MS" pitchFamily="66" charset="0"/>
              </a:rPr>
              <a:t>with</a:t>
            </a:r>
            <a:r>
              <a:rPr lang="es-ES_tradnl" sz="28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countable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s-ES_tradnl" sz="2800" dirty="0" err="1" smtClean="0">
                <a:solidFill>
                  <a:srgbClr val="92D050"/>
                </a:solidFill>
                <a:latin typeface="Comic Sans MS" pitchFamily="66" charset="0"/>
              </a:rPr>
              <a:t>nouns</a:t>
            </a:r>
            <a:r>
              <a:rPr lang="es-ES_tradnl" sz="28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s-ES_tradnl" sz="2800" dirty="0" smtClean="0">
                <a:solidFill>
                  <a:schemeClr val="bg1"/>
                </a:solidFill>
                <a:latin typeface="Comic Sans MS" pitchFamily="66" charset="0"/>
              </a:rPr>
              <a:t>in plural.</a:t>
            </a:r>
            <a:endParaRPr lang="es-E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4608004" y="3573016"/>
            <a:ext cx="2196244" cy="243026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3193504" y="1052736"/>
            <a:ext cx="2458616" cy="365125"/>
          </a:xfrm>
        </p:spPr>
        <p:txBody>
          <a:bodyPr/>
          <a:lstStyle/>
          <a:p>
            <a:fld id="{FC3FA82A-5B82-48B2-92F1-0ECD30FC4281}" type="datetime3">
              <a:rPr lang="en-US" sz="1800" smtClean="0">
                <a:solidFill>
                  <a:schemeClr val="bg1"/>
                </a:solidFill>
                <a:latin typeface="Comic Sans MS" pitchFamily="66" charset="0"/>
              </a:rPr>
              <a:t>16 January 2013</a:t>
            </a:fld>
            <a:endParaRPr lang="es-ES" sz="1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87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94696"/>
            <a:ext cx="4803593" cy="2891263"/>
          </a:xfrm>
          <a:prstGeom prst="rect">
            <a:avLst/>
          </a:prstGeom>
          <a:noFill/>
          <a:effectLst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416926" y="1981285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arrymedia.com/data/media/749/solo-hedw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60">
                        <a14:backgroundMark x1="61963" y1="76536" x2="61963" y2="7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961">
            <a:off x="4065776" y="3095151"/>
            <a:ext cx="1244686" cy="1366864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sp>
        <p:nvSpPr>
          <p:cNvPr id="2" name="1 Llamada ovalada"/>
          <p:cNvSpPr/>
          <p:nvPr/>
        </p:nvSpPr>
        <p:spPr>
          <a:xfrm>
            <a:off x="2477290" y="908720"/>
            <a:ext cx="4421657" cy="1436100"/>
          </a:xfrm>
          <a:prstGeom prst="wedgeEllipseCallout">
            <a:avLst>
              <a:gd name="adj1" fmla="val -49075"/>
              <a:gd name="adj2" fmla="val 7404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owl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table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19639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W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94696"/>
            <a:ext cx="4803593" cy="2891263"/>
          </a:xfrm>
          <a:prstGeom prst="rect">
            <a:avLst/>
          </a:prstGeom>
          <a:noFill/>
          <a:effectLst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444208" y="1981285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arrymedia.com/data/media/749/solo-hedw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8160">
                        <a14:backgroundMark x1="61963" y1="76536" x2="61963" y2="7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961">
            <a:off x="4071822" y="3095584"/>
            <a:ext cx="1244686" cy="1366864"/>
          </a:xfrm>
          <a:prstGeom prst="rect">
            <a:avLst/>
          </a:prstGeom>
          <a:noFill/>
          <a:effectLst>
            <a:glow rad="508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3059832" y="995362"/>
            <a:ext cx="3637347" cy="1563746"/>
          </a:xfrm>
          <a:prstGeom prst="wedgeEllipseCallout">
            <a:avLst>
              <a:gd name="adj1" fmla="val 58683"/>
              <a:gd name="adj2" fmla="val 559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owl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on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table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4694165" y="2060848"/>
            <a:ext cx="2974179" cy="1728192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34491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st.houzz.com/fimgs/ffd1c8050e0b93de_4950-w422-h254-b1-p0--traditional%20dining%20tabl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artisticCutout numberOfShade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94696"/>
            <a:ext cx="4803593" cy="2891263"/>
          </a:xfrm>
          <a:prstGeom prst="rect">
            <a:avLst/>
          </a:prstGeom>
          <a:noFill/>
          <a:effectLst>
            <a:outerShdw blurRad="76200" dist="330200" dir="15120000" sy="23000" kx="-1200000" algn="bl" rotWithShape="0">
              <a:prstClr val="black">
                <a:alpha val="5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444208" y="1981285"/>
            <a:ext cx="2043506" cy="4755964"/>
          </a:xfrm>
          <a:prstGeom prst="rect">
            <a:avLst/>
          </a:prstGeom>
          <a:noFill/>
          <a:effectLst>
            <a:glow rad="762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ovalada"/>
          <p:cNvSpPr/>
          <p:nvPr/>
        </p:nvSpPr>
        <p:spPr>
          <a:xfrm>
            <a:off x="2483768" y="1124744"/>
            <a:ext cx="4752528" cy="1436100"/>
          </a:xfrm>
          <a:prstGeom prst="wedgeEllipseCallout">
            <a:avLst>
              <a:gd name="adj1" fmla="val -45849"/>
              <a:gd name="adj2" fmla="val 6059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270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_tradnl" sz="3600" b="1" dirty="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cat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under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the</a:t>
            </a:r>
            <a:r>
              <a:rPr lang="es-ES_tradnl" sz="2800" dirty="0" smtClean="0">
                <a:solidFill>
                  <a:schemeClr val="tx1"/>
                </a:solidFill>
              </a:rPr>
              <a:t> </a:t>
            </a:r>
            <a:r>
              <a:rPr lang="es-ES_tradnl" sz="2800" dirty="0" err="1" smtClean="0">
                <a:solidFill>
                  <a:schemeClr val="tx1"/>
                </a:solidFill>
              </a:rPr>
              <a:t>table</a:t>
            </a:r>
            <a:r>
              <a:rPr lang="es-ES_tradnl" sz="2800" dirty="0" smtClean="0">
                <a:solidFill>
                  <a:schemeClr val="tx1"/>
                </a:solidFill>
              </a:rPr>
              <a:t>.</a:t>
            </a:r>
            <a:endParaRPr lang="es-ES" sz="2800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farm8.staticflickr.com/7050/6950616199_b30b0ff00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890" l="9817" r="89954"/>
                    </a14:imgEffect>
                    <a14:imgEffect>
                      <a14:artisticCutout numberOfShades="6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802528"/>
            <a:ext cx="1578800" cy="1578800"/>
          </a:xfrm>
          <a:prstGeom prst="rect">
            <a:avLst/>
          </a:prstGeom>
          <a:noFill/>
          <a:effectLst>
            <a:glow rad="63500">
              <a:schemeClr val="bg1"/>
            </a:glow>
            <a:outerShdw blurRad="76200" dist="50800" dir="18900000" sy="23000" kx="-1200000" algn="bl" rotWithShape="0">
              <a:prstClr val="black">
                <a:alpha val="3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4896544" cy="70964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785" l="0" r="100000">
                        <a14:backgroundMark x1="40113" y1="12903" x2="4011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41399"/>
            <a:ext cx="1795351" cy="4716601"/>
          </a:xfrm>
          <a:prstGeom prst="rect">
            <a:avLst/>
          </a:prstGeom>
          <a:effectLst>
            <a:glow rad="63500">
              <a:schemeClr val="tx1"/>
            </a:glow>
          </a:effectLst>
        </p:spPr>
      </p:pic>
    </p:spTree>
    <p:extLst>
      <p:ext uri="{BB962C8B-B14F-4D97-AF65-F5344CB8AC3E}">
        <p14:creationId xmlns:p14="http://schemas.microsoft.com/office/powerpoint/2010/main" val="22857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TME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441</Words>
  <Application>Microsoft Office PowerPoint</Application>
  <PresentationFormat>Presentación en pantalla (4:3)</PresentationFormat>
  <Paragraphs>129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46</cp:revision>
  <dcterms:created xsi:type="dcterms:W3CDTF">2012-12-28T13:14:04Z</dcterms:created>
  <dcterms:modified xsi:type="dcterms:W3CDTF">2013-01-16T21:57:47Z</dcterms:modified>
</cp:coreProperties>
</file>