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A936-2CD8-4C1B-8A80-F789FCF951A0}" type="datetimeFigureOut">
              <a:rPr lang="hu-HU" smtClean="0"/>
              <a:t>2015.11.26.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322F-D2BF-4A0D-991D-7A9A172D6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80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A936-2CD8-4C1B-8A80-F789FCF951A0}" type="datetimeFigureOut">
              <a:rPr lang="hu-HU" smtClean="0"/>
              <a:t>2015.11.26.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322F-D2BF-4A0D-991D-7A9A172D6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8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A936-2CD8-4C1B-8A80-F789FCF951A0}" type="datetimeFigureOut">
              <a:rPr lang="hu-HU" smtClean="0"/>
              <a:t>2015.11.26.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322F-D2BF-4A0D-991D-7A9A172D6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62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A936-2CD8-4C1B-8A80-F789FCF951A0}" type="datetimeFigureOut">
              <a:rPr lang="hu-HU" smtClean="0"/>
              <a:t>2015.11.26.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322F-D2BF-4A0D-991D-7A9A172D6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35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A936-2CD8-4C1B-8A80-F789FCF951A0}" type="datetimeFigureOut">
              <a:rPr lang="hu-HU" smtClean="0"/>
              <a:t>2015.11.26.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322F-D2BF-4A0D-991D-7A9A172D6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412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A936-2CD8-4C1B-8A80-F789FCF951A0}" type="datetimeFigureOut">
              <a:rPr lang="hu-HU" smtClean="0"/>
              <a:t>2015.11.26.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322F-D2BF-4A0D-991D-7A9A172D6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33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A936-2CD8-4C1B-8A80-F789FCF951A0}" type="datetimeFigureOut">
              <a:rPr lang="hu-HU" smtClean="0"/>
              <a:t>2015.11.26.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322F-D2BF-4A0D-991D-7A9A172D6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87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A936-2CD8-4C1B-8A80-F789FCF951A0}" type="datetimeFigureOut">
              <a:rPr lang="hu-HU" smtClean="0"/>
              <a:t>2015.11.26.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322F-D2BF-4A0D-991D-7A9A172D6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269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A936-2CD8-4C1B-8A80-F789FCF951A0}" type="datetimeFigureOut">
              <a:rPr lang="hu-HU" smtClean="0"/>
              <a:t>2015.11.26.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322F-D2BF-4A0D-991D-7A9A172D6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74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A936-2CD8-4C1B-8A80-F789FCF951A0}" type="datetimeFigureOut">
              <a:rPr lang="hu-HU" smtClean="0"/>
              <a:t>2015.11.26.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322F-D2BF-4A0D-991D-7A9A172D6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3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A936-2CD8-4C1B-8A80-F789FCF951A0}" type="datetimeFigureOut">
              <a:rPr lang="hu-HU" smtClean="0"/>
              <a:t>2015.11.26.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322F-D2BF-4A0D-991D-7A9A172D6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1A936-2CD8-4C1B-8A80-F789FCF951A0}" type="datetimeFigureOut">
              <a:rPr lang="hu-HU" smtClean="0"/>
              <a:t>2015.11.26.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322F-D2BF-4A0D-991D-7A9A172D6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4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53980" y="2411517"/>
            <a:ext cx="9144000" cy="2387600"/>
          </a:xfrm>
        </p:spPr>
        <p:txBody>
          <a:bodyPr>
            <a:noAutofit/>
          </a:bodyPr>
          <a:lstStyle/>
          <a:p>
            <a:r>
              <a:rPr lang="hu-HU" sz="96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Comparison</a:t>
            </a:r>
            <a:r>
              <a:rPr lang="hu-HU" sz="96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u-HU" sz="96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u-HU" sz="88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hu-HU" sz="88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85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An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iphone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6 is </a:t>
            </a:r>
            <a:r>
              <a:rPr lang="hu-HU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hu-HU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lot</a:t>
            </a:r>
            <a:r>
              <a:rPr lang="hu-HU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more </a:t>
            </a:r>
            <a:r>
              <a:rPr lang="hu-HU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expensive</a:t>
            </a:r>
            <a:r>
              <a:rPr lang="hu-HU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than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b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Nokia 2135.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4174" y="2274093"/>
            <a:ext cx="5665625" cy="3777083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1483" y="2274093"/>
            <a:ext cx="3777083" cy="3777083"/>
          </a:xfrm>
          <a:prstGeom prst="rect">
            <a:avLst/>
          </a:prstGeom>
        </p:spPr>
      </p:pic>
      <p:sp>
        <p:nvSpPr>
          <p:cNvPr id="7" name="Vonalas buborék 1 6"/>
          <p:cNvSpPr/>
          <p:nvPr/>
        </p:nvSpPr>
        <p:spPr>
          <a:xfrm>
            <a:off x="3711388" y="5943600"/>
            <a:ext cx="1842247" cy="726141"/>
          </a:xfrm>
          <a:prstGeom prst="borderCallout1">
            <a:avLst>
              <a:gd name="adj1" fmla="val 52083"/>
              <a:gd name="adj2" fmla="val -178"/>
              <a:gd name="adj3" fmla="val -156019"/>
              <a:gd name="adj4" fmla="val -2377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3886200" y="5961855"/>
            <a:ext cx="166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Forte" panose="03060902040502070203" pitchFamily="66" charset="0"/>
              </a:rPr>
              <a:t>Ł 499</a:t>
            </a:r>
            <a:endParaRPr lang="hu-HU" sz="4000" dirty="0">
              <a:latin typeface="Forte" panose="03060902040502070203" pitchFamily="66" charset="0"/>
            </a:endParaRPr>
          </a:p>
        </p:txBody>
      </p:sp>
      <p:sp>
        <p:nvSpPr>
          <p:cNvPr id="9" name="Vonalas buborék 1 8"/>
          <p:cNvSpPr/>
          <p:nvPr/>
        </p:nvSpPr>
        <p:spPr>
          <a:xfrm>
            <a:off x="9511553" y="5948408"/>
            <a:ext cx="1437013" cy="726141"/>
          </a:xfrm>
          <a:prstGeom prst="borderCallout1">
            <a:avLst>
              <a:gd name="adj1" fmla="val 52083"/>
              <a:gd name="adj2" fmla="val -178"/>
              <a:gd name="adj3" fmla="val -156019"/>
              <a:gd name="adj4" fmla="val -2377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9681882" y="6008920"/>
            <a:ext cx="12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Forte" panose="03060902040502070203" pitchFamily="66" charset="0"/>
              </a:rPr>
              <a:t>Ł 50</a:t>
            </a:r>
            <a:endParaRPr lang="hu-HU" sz="40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900" dirty="0">
                <a:latin typeface="Aharoni" panose="02010803020104030203" pitchFamily="2" charset="-79"/>
                <a:cs typeface="Aharoni" panose="02010803020104030203" pitchFamily="2" charset="-79"/>
              </a:rPr>
              <a:t>A Nokia </a:t>
            </a:r>
            <a:r>
              <a:rPr lang="hu-HU" sz="4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2135 is </a:t>
            </a:r>
            <a:r>
              <a:rPr lang="hu-HU" sz="49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hu-HU" sz="49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lot</a:t>
            </a:r>
            <a:r>
              <a:rPr lang="hu-HU" sz="49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49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cheaper</a:t>
            </a:r>
            <a:r>
              <a:rPr lang="hu-HU" sz="49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49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than</a:t>
            </a:r>
            <a:r>
              <a:rPr lang="hu-HU" sz="4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49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u-HU" sz="49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u-HU" sz="4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 </a:t>
            </a:r>
            <a:r>
              <a:rPr lang="hu-HU" sz="4900" dirty="0" err="1">
                <a:latin typeface="Aharoni" panose="02010803020104030203" pitchFamily="2" charset="-79"/>
                <a:cs typeface="Aharoni" panose="02010803020104030203" pitchFamily="2" charset="-79"/>
              </a:rPr>
              <a:t>iphone</a:t>
            </a:r>
            <a:r>
              <a:rPr lang="hu-HU" sz="4900" dirty="0">
                <a:latin typeface="Aharoni" panose="02010803020104030203" pitchFamily="2" charset="-79"/>
                <a:cs typeface="Aharoni" panose="02010803020104030203" pitchFamily="2" charset="-79"/>
              </a:rPr>
              <a:t> 6 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4174" y="2274093"/>
            <a:ext cx="5665625" cy="3777083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1483" y="2274093"/>
            <a:ext cx="3777083" cy="3777083"/>
          </a:xfrm>
          <a:prstGeom prst="rect">
            <a:avLst/>
          </a:prstGeom>
        </p:spPr>
      </p:pic>
      <p:sp>
        <p:nvSpPr>
          <p:cNvPr id="7" name="Vonalas buborék 1 6"/>
          <p:cNvSpPr/>
          <p:nvPr/>
        </p:nvSpPr>
        <p:spPr>
          <a:xfrm>
            <a:off x="3711388" y="5943600"/>
            <a:ext cx="1842247" cy="726141"/>
          </a:xfrm>
          <a:prstGeom prst="borderCallout1">
            <a:avLst>
              <a:gd name="adj1" fmla="val 52083"/>
              <a:gd name="adj2" fmla="val -178"/>
              <a:gd name="adj3" fmla="val -156019"/>
              <a:gd name="adj4" fmla="val -2377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3886200" y="5961855"/>
            <a:ext cx="166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Forte" panose="03060902040502070203" pitchFamily="66" charset="0"/>
              </a:rPr>
              <a:t>Ł 499</a:t>
            </a:r>
            <a:endParaRPr lang="hu-HU" sz="4000" dirty="0">
              <a:latin typeface="Forte" panose="03060902040502070203" pitchFamily="66" charset="0"/>
            </a:endParaRPr>
          </a:p>
        </p:txBody>
      </p:sp>
      <p:sp>
        <p:nvSpPr>
          <p:cNvPr id="9" name="Vonalas buborék 1 8"/>
          <p:cNvSpPr/>
          <p:nvPr/>
        </p:nvSpPr>
        <p:spPr>
          <a:xfrm>
            <a:off x="9511553" y="5948408"/>
            <a:ext cx="1437013" cy="726141"/>
          </a:xfrm>
          <a:prstGeom prst="borderCallout1">
            <a:avLst>
              <a:gd name="adj1" fmla="val 52083"/>
              <a:gd name="adj2" fmla="val -178"/>
              <a:gd name="adj3" fmla="val -156019"/>
              <a:gd name="adj4" fmla="val -2377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9681882" y="6008920"/>
            <a:ext cx="12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Forte" panose="03060902040502070203" pitchFamily="66" charset="0"/>
              </a:rPr>
              <a:t>Ł 50</a:t>
            </a:r>
            <a:endParaRPr lang="hu-HU" sz="40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Tim is </a:t>
            </a:r>
            <a:r>
              <a:rPr lang="hu-HU" sz="48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</a:t>
            </a:r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tall</a:t>
            </a:r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48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</a:t>
            </a:r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Tom.</a:t>
            </a:r>
            <a:endParaRPr lang="hu-HU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568" r="7172"/>
          <a:stretch/>
        </p:blipFill>
        <p:spPr>
          <a:xfrm>
            <a:off x="1653988" y="1726085"/>
            <a:ext cx="3175413" cy="4634373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4176" y="1648058"/>
            <a:ext cx="3019270" cy="452890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653988" y="1726085"/>
            <a:ext cx="1290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Forte" panose="03060902040502070203" pitchFamily="66" charset="0"/>
              </a:rPr>
              <a:t>Tim</a:t>
            </a:r>
            <a:endParaRPr lang="hu-HU" sz="4000" dirty="0">
              <a:latin typeface="Forte" panose="03060902040502070203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68988" y="1585684"/>
            <a:ext cx="1196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Forte" panose="03060902040502070203" pitchFamily="66" charset="0"/>
              </a:rPr>
              <a:t>Tom</a:t>
            </a:r>
            <a:endParaRPr lang="hu-HU" sz="4400" dirty="0">
              <a:latin typeface="Forte" panose="03060902040502070203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97941" y="5836024"/>
            <a:ext cx="123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Forte" panose="03060902040502070203" pitchFamily="66" charset="0"/>
              </a:rPr>
              <a:t>142 cm</a:t>
            </a:r>
            <a:endParaRPr lang="hu-HU" sz="2800" dirty="0">
              <a:latin typeface="Forte" panose="03060902040502070203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144000" y="5716117"/>
            <a:ext cx="123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Forte" panose="03060902040502070203" pitchFamily="66" charset="0"/>
              </a:rPr>
              <a:t>142 cm</a:t>
            </a:r>
            <a:endParaRPr lang="hu-HU" sz="2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6870" y="217207"/>
            <a:ext cx="10515600" cy="735375"/>
          </a:xfrm>
        </p:spPr>
        <p:txBody>
          <a:bodyPr/>
          <a:lstStyle/>
          <a:p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Similes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0317" y="782456"/>
            <a:ext cx="3787589" cy="672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American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apple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pie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big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an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elephant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black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coal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blind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bat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bold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brass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boring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watching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paint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dry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brave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lion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bright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button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busy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 bee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cheap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dirt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clean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whistle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clear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mud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clear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crystal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cold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ice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cool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cucumber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crooked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dog's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hind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leg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cunning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fox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cute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bug's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ear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dead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as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doornail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indent="0">
              <a:lnSpc>
                <a:spcPct val="100000"/>
              </a:lnSpc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wise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an </a:t>
            </a:r>
            <a:r>
              <a:rPr lang="hu-HU" altLang="hu-HU" sz="1400" dirty="0" err="1" smtClean="0">
                <a:solidFill>
                  <a:srgbClr val="000000"/>
                </a:solidFill>
                <a:latin typeface="Open Sans"/>
              </a:rPr>
              <a:t>owl</a:t>
            </a:r>
            <a:endParaRPr lang="hu-HU" altLang="hu-HU" sz="1400" dirty="0" smtClean="0">
              <a:solidFill>
                <a:srgbClr val="000000"/>
              </a:solidFill>
              <a:latin typeface="Open Sans"/>
            </a:endParaRPr>
          </a:p>
          <a:p>
            <a:pPr lvl="0"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tight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drum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timid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rabbit</a:t>
            </a:r>
          </a:p>
          <a:p>
            <a:pPr lvl="0"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tough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old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boots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useless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chocolate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teapot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 </a:t>
            </a:r>
          </a:p>
          <a:p>
            <a:pPr lvl="0"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warm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toast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welcome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skunk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lawn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party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white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snow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marL="0" indent="0">
              <a:lnSpc>
                <a:spcPct val="100000"/>
              </a:lnSpc>
              <a:buFontTx/>
              <a:buChar char="•"/>
            </a:pPr>
            <a:endParaRPr lang="hu-HU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108576" y="165473"/>
            <a:ext cx="407445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nutty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fruitcake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old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the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hills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pale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death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plain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the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nose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on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your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face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playful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kitten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pleased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Punch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proud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peacock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quick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lightning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quiet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church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mouse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regular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clockwork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scarce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hen's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teeth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sharp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razor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sick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dog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silent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the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grave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slippery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an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eel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slow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molasses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in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January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sly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fox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smooth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baby's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bottom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snug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bug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in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rug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solid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the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ground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we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stand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on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sour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vinegar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steady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rock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stiff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 smtClean="0">
                <a:solidFill>
                  <a:srgbClr val="000000"/>
                </a:solidFill>
                <a:latin typeface="Open Sans"/>
              </a:rPr>
              <a:t>board</a:t>
            </a:r>
            <a:endParaRPr lang="hu-HU" altLang="hu-HU" sz="1400" dirty="0" smtClean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sweet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pie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tall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giraffe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thin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 smtClean="0">
                <a:solidFill>
                  <a:srgbClr val="000000"/>
                </a:solidFill>
                <a:latin typeface="Open Sans"/>
              </a:rPr>
              <a:t>rake</a:t>
            </a:r>
            <a:endParaRPr lang="hu-HU" altLang="hu-HU" sz="1400" dirty="0" smtClean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Read more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http://examples.yourdictionary.com/simile-examples-for-kids.html#SY31GB41YBj6fSxU.99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hu-HU" altLang="hu-HU" sz="16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087906" y="40342"/>
            <a:ext cx="432098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deaf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post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difficult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nailing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jelly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to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tree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dry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bone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dull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dishwater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easy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ABC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fit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fiddle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flat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pancake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free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bird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fresh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daisy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gentle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lamb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good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gold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happy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dog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with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two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tails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hard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nails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heavy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lead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helpless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baby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honest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the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day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is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long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hot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blue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blazes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hungry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bear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innocent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lamb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large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life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light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feather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long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month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of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Sundays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loose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goose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mad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hatter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mad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hornet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nervous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long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tailed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cat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in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room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full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of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rocking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 smtClean="0">
                <a:solidFill>
                  <a:srgbClr val="000000"/>
                </a:solidFill>
                <a:latin typeface="Open Sans"/>
              </a:rPr>
              <a:t>chairs</a:t>
            </a:r>
            <a:endParaRPr lang="hu-HU" altLang="hu-HU" sz="1400" dirty="0" smtClean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straight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an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arrow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strong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an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ox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stubborn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as</a:t>
            </a:r>
            <a:r>
              <a:rPr lang="hu-HU" altLang="hu-HU" sz="1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hu-HU" altLang="hu-HU" sz="1400" dirty="0" err="1">
                <a:solidFill>
                  <a:srgbClr val="000000"/>
                </a:solidFill>
                <a:latin typeface="Open Sans"/>
              </a:rPr>
              <a:t>mule</a:t>
            </a:r>
            <a:endParaRPr lang="hu-HU" altLang="hu-HU" sz="14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hu-HU" altLang="hu-HU" sz="1400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7975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917" y="5198315"/>
            <a:ext cx="117527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hu-HU" sz="66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giraffe</a:t>
            </a:r>
            <a:r>
              <a:rPr lang="hu-HU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is </a:t>
            </a:r>
            <a:r>
              <a:rPr lang="hu-HU" sz="66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tall</a:t>
            </a:r>
            <a:r>
              <a:rPr lang="hu-HU" sz="6600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</a:t>
            </a:r>
            <a:r>
              <a:rPr lang="hu-HU" sz="6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6600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</a:t>
            </a:r>
            <a:r>
              <a:rPr lang="hu-HU" sz="6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 gorilla.</a:t>
            </a:r>
            <a:endParaRPr lang="hu-HU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148"/>
            <a:ext cx="2057399" cy="5675582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03" y="1540715"/>
            <a:ext cx="22479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129" y="5232960"/>
            <a:ext cx="12097871" cy="1325563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 gorilla is </a:t>
            </a:r>
            <a:r>
              <a:rPr lang="hu-HU" sz="5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tall</a:t>
            </a:r>
            <a:r>
              <a:rPr lang="hu-HU" sz="5400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</a:t>
            </a:r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5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than</a:t>
            </a:r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hu-HU" sz="5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chimpanzee</a:t>
            </a:r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hu-HU" sz="5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69941" y="2505389"/>
            <a:ext cx="1805011" cy="2727572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87489" y="874059"/>
            <a:ext cx="2678908" cy="43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47" y="5273301"/>
            <a:ext cx="12192000" cy="1325563"/>
          </a:xfrm>
        </p:spPr>
        <p:txBody>
          <a:bodyPr/>
          <a:lstStyle/>
          <a:p>
            <a:r>
              <a:rPr lang="hu-HU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hu-HU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giraffe</a:t>
            </a:r>
            <a:r>
              <a:rPr lang="hu-HU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is </a:t>
            </a:r>
            <a:r>
              <a:rPr lang="hu-HU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u-HU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tall</a:t>
            </a:r>
            <a:r>
              <a:rPr lang="hu-HU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</a:t>
            </a:r>
            <a:r>
              <a:rPr lang="hu-HU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hu-HU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u-HU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three</a:t>
            </a:r>
            <a:r>
              <a:rPr lang="hu-HU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animals</a:t>
            </a:r>
            <a:r>
              <a:rPr lang="hu-HU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hu-HU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7" y="6127"/>
            <a:ext cx="2030506" cy="5601396"/>
          </a:xfrm>
        </p:spPr>
      </p:pic>
      <p:pic>
        <p:nvPicPr>
          <p:cNvPr id="4" name="Tartalom helye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82635" y="2096458"/>
            <a:ext cx="1627093" cy="24587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497" y="742593"/>
            <a:ext cx="2343150" cy="38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08504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hu-HU" sz="5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Rolls</a:t>
            </a:r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5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Royce</a:t>
            </a:r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is </a:t>
            </a:r>
            <a:r>
              <a:rPr lang="hu-HU" sz="54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</a:t>
            </a:r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5400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expensive</a:t>
            </a:r>
            <a:r>
              <a:rPr lang="hu-HU" sz="54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5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than</a:t>
            </a:r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hu-HU" sz="5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Range</a:t>
            </a:r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Rover.</a:t>
            </a:r>
            <a:endParaRPr lang="hu-HU" sz="5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29" y="1273015"/>
            <a:ext cx="5181600" cy="2982298"/>
          </a:xfr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258" y="869642"/>
            <a:ext cx="4993342" cy="3789045"/>
          </a:xfrm>
        </p:spPr>
      </p:pic>
      <p:sp>
        <p:nvSpPr>
          <p:cNvPr id="6" name="Vonalas buborék 1 5"/>
          <p:cNvSpPr/>
          <p:nvPr/>
        </p:nvSpPr>
        <p:spPr>
          <a:xfrm rot="10800000" flipV="1">
            <a:off x="6199093" y="4139370"/>
            <a:ext cx="2299447" cy="542299"/>
          </a:xfrm>
          <a:prstGeom prst="borderCallout1">
            <a:avLst>
              <a:gd name="adj1" fmla="val 18750"/>
              <a:gd name="adj2" fmla="val -8333"/>
              <a:gd name="adj3" fmla="val -66034"/>
              <a:gd name="adj4" fmla="val -39503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Ł 74,950</a:t>
            </a:r>
            <a:endParaRPr lang="hu-HU" sz="2800" b="1" dirty="0">
              <a:solidFill>
                <a:schemeClr val="tx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29" y="3993764"/>
            <a:ext cx="3273836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28674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hu-HU" sz="5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Range</a:t>
            </a:r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Rover is </a:t>
            </a:r>
            <a:r>
              <a:rPr lang="hu-HU" sz="54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</a:t>
            </a:r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5400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expensive</a:t>
            </a:r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5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than</a:t>
            </a:r>
            <a:r>
              <a:rPr lang="hu-HU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a Mini.</a:t>
            </a:r>
            <a:endParaRPr lang="hu-HU" sz="5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3682"/>
            <a:ext cx="5205262" cy="3379461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8" y="1223681"/>
            <a:ext cx="5186722" cy="2985247"/>
          </a:xfrm>
          <a:prstGeom prst="rect">
            <a:avLst/>
          </a:prstGeom>
        </p:spPr>
      </p:pic>
      <p:sp>
        <p:nvSpPr>
          <p:cNvPr id="8" name="Vonalas buborék 1 7"/>
          <p:cNvSpPr/>
          <p:nvPr/>
        </p:nvSpPr>
        <p:spPr>
          <a:xfrm>
            <a:off x="6096000" y="4452004"/>
            <a:ext cx="2432302" cy="591670"/>
          </a:xfrm>
          <a:prstGeom prst="borderCallout1">
            <a:avLst>
              <a:gd name="adj1" fmla="val 18750"/>
              <a:gd name="adj2" fmla="val -8333"/>
              <a:gd name="adj3" fmla="val -128409"/>
              <a:gd name="adj4" fmla="val 44595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Ł 19,995</a:t>
            </a:r>
            <a:endParaRPr lang="hu-HU" sz="2800" b="1" dirty="0">
              <a:solidFill>
                <a:schemeClr val="tx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58" y="3663288"/>
            <a:ext cx="3261643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43" y="2085919"/>
            <a:ext cx="5219746" cy="300425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403254"/>
            <a:ext cx="12185277" cy="1325563"/>
          </a:xfrm>
        </p:spPr>
        <p:txBody>
          <a:bodyPr>
            <a:noAutofit/>
          </a:bodyPr>
          <a:lstStyle/>
          <a:p>
            <a:pPr algn="ctr"/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hu-HU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Rolls</a:t>
            </a:r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Royce</a:t>
            </a:r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is </a:t>
            </a:r>
            <a:r>
              <a:rPr lang="hu-HU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5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most </a:t>
            </a:r>
            <a:r>
              <a:rPr lang="hu-HU" sz="54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expensive</a:t>
            </a:r>
            <a:r>
              <a:rPr lang="hu-HU" sz="5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hu-HU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three</a:t>
            </a:r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cars</a:t>
            </a:r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hu-HU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15556" r="5712"/>
          <a:stretch/>
        </p:blipFill>
        <p:spPr>
          <a:xfrm>
            <a:off x="6723" y="44322"/>
            <a:ext cx="5052562" cy="349225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>
          <a:xfrm>
            <a:off x="7579648" y="0"/>
            <a:ext cx="4612352" cy="25683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" y="2990936"/>
            <a:ext cx="3273836" cy="109127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043" y="4337745"/>
            <a:ext cx="3261643" cy="109127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2297" y="1187162"/>
            <a:ext cx="2664183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white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T-shirt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is </a:t>
            </a:r>
            <a:r>
              <a:rPr lang="hu-HU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bit </a:t>
            </a:r>
            <a:r>
              <a:rPr lang="hu-HU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cheaper</a:t>
            </a:r>
            <a:r>
              <a:rPr lang="hu-HU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than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yellow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526" y="1825625"/>
            <a:ext cx="4664947" cy="4351338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7097" y="1825625"/>
            <a:ext cx="4691805" cy="4351338"/>
          </a:xfrm>
          <a:prstGeom prst="rect">
            <a:avLst/>
          </a:prstGeom>
        </p:spPr>
      </p:pic>
      <p:sp>
        <p:nvSpPr>
          <p:cNvPr id="7" name="Vonalas buborék 1 6"/>
          <p:cNvSpPr/>
          <p:nvPr/>
        </p:nvSpPr>
        <p:spPr>
          <a:xfrm>
            <a:off x="3926541" y="6078070"/>
            <a:ext cx="1834932" cy="745223"/>
          </a:xfrm>
          <a:prstGeom prst="borderCallout1">
            <a:avLst>
              <a:gd name="adj1" fmla="val 54044"/>
              <a:gd name="adj2" fmla="val 461"/>
              <a:gd name="adj3" fmla="val -63971"/>
              <a:gd name="adj4" fmla="val -31005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090972" y="6162644"/>
            <a:ext cx="150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Forte" panose="03060902040502070203" pitchFamily="66" charset="0"/>
              </a:rPr>
              <a:t>Ł10.00</a:t>
            </a:r>
            <a:endParaRPr lang="hu-HU" sz="3600" dirty="0">
              <a:latin typeface="Forte" panose="03060902040502070203" pitchFamily="66" charset="0"/>
            </a:endParaRPr>
          </a:p>
        </p:txBody>
      </p:sp>
      <p:sp>
        <p:nvSpPr>
          <p:cNvPr id="11" name="Vonalas buborék 1 10"/>
          <p:cNvSpPr/>
          <p:nvPr/>
        </p:nvSpPr>
        <p:spPr>
          <a:xfrm>
            <a:off x="3926541" y="6078071"/>
            <a:ext cx="1834932" cy="745223"/>
          </a:xfrm>
          <a:prstGeom prst="borderCallout1">
            <a:avLst>
              <a:gd name="adj1" fmla="val 54044"/>
              <a:gd name="adj2" fmla="val 461"/>
              <a:gd name="adj3" fmla="val -63971"/>
              <a:gd name="adj4" fmla="val -31005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092" y="5596019"/>
            <a:ext cx="2444708" cy="126198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9708776" y="6151089"/>
            <a:ext cx="140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Forte" panose="03060902040502070203" pitchFamily="66" charset="0"/>
              </a:rPr>
              <a:t>Ł9.50</a:t>
            </a:r>
            <a:endParaRPr lang="hu-HU" sz="36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yellow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T-shirt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is </a:t>
            </a:r>
            <a:r>
              <a:rPr lang="hu-HU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bit more </a:t>
            </a:r>
            <a:r>
              <a:rPr lang="hu-HU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expensive</a:t>
            </a:r>
            <a:r>
              <a:rPr lang="hu-HU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than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white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526" y="1825625"/>
            <a:ext cx="4664947" cy="4351338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7097" y="1825625"/>
            <a:ext cx="4691805" cy="4351338"/>
          </a:xfrm>
          <a:prstGeom prst="rect">
            <a:avLst/>
          </a:prstGeom>
        </p:spPr>
      </p:pic>
      <p:sp>
        <p:nvSpPr>
          <p:cNvPr id="7" name="Vonalas buborék 1 6"/>
          <p:cNvSpPr/>
          <p:nvPr/>
        </p:nvSpPr>
        <p:spPr>
          <a:xfrm>
            <a:off x="3926541" y="6078070"/>
            <a:ext cx="1834932" cy="745223"/>
          </a:xfrm>
          <a:prstGeom prst="borderCallout1">
            <a:avLst>
              <a:gd name="adj1" fmla="val 54044"/>
              <a:gd name="adj2" fmla="val 461"/>
              <a:gd name="adj3" fmla="val -63971"/>
              <a:gd name="adj4" fmla="val -31005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090972" y="6162644"/>
            <a:ext cx="150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Forte" panose="03060902040502070203" pitchFamily="66" charset="0"/>
              </a:rPr>
              <a:t>Ł10.00</a:t>
            </a:r>
            <a:endParaRPr lang="hu-HU" sz="3600" dirty="0">
              <a:latin typeface="Forte" panose="03060902040502070203" pitchFamily="66" charset="0"/>
            </a:endParaRPr>
          </a:p>
        </p:txBody>
      </p:sp>
      <p:sp>
        <p:nvSpPr>
          <p:cNvPr id="11" name="Vonalas buborék 1 10"/>
          <p:cNvSpPr/>
          <p:nvPr/>
        </p:nvSpPr>
        <p:spPr>
          <a:xfrm>
            <a:off x="3926541" y="6078071"/>
            <a:ext cx="1834932" cy="745223"/>
          </a:xfrm>
          <a:prstGeom prst="borderCallout1">
            <a:avLst>
              <a:gd name="adj1" fmla="val 54044"/>
              <a:gd name="adj2" fmla="val 461"/>
              <a:gd name="adj3" fmla="val -63971"/>
              <a:gd name="adj4" fmla="val -31005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092" y="5596019"/>
            <a:ext cx="2444708" cy="126198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9708776" y="6151089"/>
            <a:ext cx="140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Forte" panose="03060902040502070203" pitchFamily="66" charset="0"/>
              </a:rPr>
              <a:t>Ł9.50</a:t>
            </a:r>
            <a:endParaRPr lang="hu-HU" sz="36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267</Words>
  <Application>Microsoft Office PowerPoint</Application>
  <PresentationFormat>Szélesvásznú</PresentationFormat>
  <Paragraphs>115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Forte</vt:lpstr>
      <vt:lpstr>Open Sans</vt:lpstr>
      <vt:lpstr>Office-téma</vt:lpstr>
      <vt:lpstr>Comparison  </vt:lpstr>
      <vt:lpstr>A giraffe is taller than a gorilla.</vt:lpstr>
      <vt:lpstr>A gorilla is taller than a chimpanzee.</vt:lpstr>
      <vt:lpstr>The giraffe is the tallest of the three animals.</vt:lpstr>
      <vt:lpstr>A Rolls Royce is more expensive than a Range Rover.</vt:lpstr>
      <vt:lpstr>A Range Rover is more expensive than a Mini.</vt:lpstr>
      <vt:lpstr>The Rolls Royce is the most expensive of the three cars.</vt:lpstr>
      <vt:lpstr>The white T-shirt is a bit cheaper than the yellow one.</vt:lpstr>
      <vt:lpstr>The yellow T-shirt is a bit more expensive than the white one.</vt:lpstr>
      <vt:lpstr>An iphone 6 is a lot more expensive than a  Nokia 2135.</vt:lpstr>
      <vt:lpstr>A Nokia 2135 is a lot cheaper than  an iphone 6 .</vt:lpstr>
      <vt:lpstr>Tim is as tall as Tom.</vt:lpstr>
      <vt:lpstr>Similes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Tóth Ildikó</dc:creator>
  <cp:lastModifiedBy>Gyakorló Angéla</cp:lastModifiedBy>
  <cp:revision>17</cp:revision>
  <dcterms:created xsi:type="dcterms:W3CDTF">2015-11-18T04:22:43Z</dcterms:created>
  <dcterms:modified xsi:type="dcterms:W3CDTF">2015-11-26T18:34:35Z</dcterms:modified>
</cp:coreProperties>
</file>