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9" r:id="rId4"/>
    <p:sldId id="295" r:id="rId5"/>
    <p:sldId id="277" r:id="rId6"/>
    <p:sldId id="278" r:id="rId7"/>
    <p:sldId id="276" r:id="rId8"/>
    <p:sldId id="275" r:id="rId9"/>
    <p:sldId id="291" r:id="rId10"/>
    <p:sldId id="272" r:id="rId11"/>
    <p:sldId id="290" r:id="rId12"/>
    <p:sldId id="280" r:id="rId13"/>
    <p:sldId id="282" r:id="rId14"/>
    <p:sldId id="283" r:id="rId15"/>
    <p:sldId id="284" r:id="rId16"/>
    <p:sldId id="285" r:id="rId17"/>
    <p:sldId id="281" r:id="rId18"/>
    <p:sldId id="287" r:id="rId19"/>
    <p:sldId id="288" r:id="rId20"/>
    <p:sldId id="289" r:id="rId21"/>
    <p:sldId id="294" r:id="rId22"/>
    <p:sldId id="292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3399"/>
    <a:srgbClr val="000099"/>
    <a:srgbClr val="FF3399"/>
    <a:srgbClr val="996633"/>
    <a:srgbClr val="009900"/>
    <a:srgbClr val="00FFFF"/>
    <a:srgbClr val="FFCC99"/>
    <a:srgbClr val="009999"/>
    <a:srgbClr val="BC5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60" autoAdjust="0"/>
  </p:normalViewPr>
  <p:slideViewPr>
    <p:cSldViewPr>
      <p:cViewPr>
        <p:scale>
          <a:sx n="75" d="100"/>
          <a:sy n="75" d="100"/>
        </p:scale>
        <p:origin x="-72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3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0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1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3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2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9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0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6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BFB2-C269-41D0-8962-27AEFBD71243}" type="datetimeFigureOut">
              <a:rPr lang="es-ES" smtClean="0"/>
              <a:pPr/>
              <a:t>05/04/2013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995-13E9-4A3D-BC4E-F47EE6A05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46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audio" Target="../media/audio10.wav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12" Type="http://schemas.openxmlformats.org/officeDocument/2006/relationships/image" Target="../media/image5.png"/><Relationship Id="rId17" Type="http://schemas.openxmlformats.org/officeDocument/2006/relationships/image" Target="../media/image41.jpeg"/><Relationship Id="rId2" Type="http://schemas.openxmlformats.org/officeDocument/2006/relationships/image" Target="../media/image34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1.jpeg"/><Relationship Id="rId5" Type="http://schemas.openxmlformats.org/officeDocument/2006/relationships/image" Target="../media/image6.png"/><Relationship Id="rId1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35.gif"/><Relationship Id="rId9" Type="http://schemas.openxmlformats.org/officeDocument/2006/relationships/image" Target="../media/image29.pn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35.gif"/><Relationship Id="rId5" Type="http://schemas.openxmlformats.org/officeDocument/2006/relationships/image" Target="../media/image43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.jpe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0.png"/><Relationship Id="rId7" Type="http://schemas.openxmlformats.org/officeDocument/2006/relationships/image" Target="../media/image3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38.png"/><Relationship Id="rId4" Type="http://schemas.openxmlformats.org/officeDocument/2006/relationships/image" Target="../media/image51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microsoft.com/office/2007/relationships/hdphoto" Target="../media/hdphoto12.wdp"/><Relationship Id="rId10" Type="http://schemas.openxmlformats.org/officeDocument/2006/relationships/image" Target="../media/image26.jpeg"/><Relationship Id="rId4" Type="http://schemas.openxmlformats.org/officeDocument/2006/relationships/image" Target="../media/image54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5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6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6.wdp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26.jpeg"/><Relationship Id="rId5" Type="http://schemas.microsoft.com/office/2007/relationships/hdphoto" Target="../media/hdphoto15.wdp"/><Relationship Id="rId10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6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6.wdp"/><Relationship Id="rId10" Type="http://schemas.microsoft.com/office/2007/relationships/hdphoto" Target="../media/hdphoto18.wdp"/><Relationship Id="rId4" Type="http://schemas.openxmlformats.org/officeDocument/2006/relationships/image" Target="../media/image42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7020272" y="1886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by</a:t>
            </a:r>
            <a:r>
              <a:rPr lang="es-ES_tradnl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HERBER</a:t>
            </a:r>
            <a:endParaRPr lang="es-ES" sz="2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3716" y="344850"/>
            <a:ext cx="402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42305"/>
            <a:ext cx="6242416" cy="122413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61" y="3881968"/>
            <a:ext cx="1127198" cy="2791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6153"/>
            <a:ext cx="1661373" cy="2688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16" y="4077072"/>
            <a:ext cx="1271925" cy="2583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01" y="4017345"/>
            <a:ext cx="1342806" cy="2703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40" y="4031665"/>
            <a:ext cx="1486169" cy="263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13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93" y="3915094"/>
            <a:ext cx="1512168" cy="2787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GRECSEND.WAV"/>
          </p:stSnd>
        </p:sndAc>
      </p:transition>
    </mc:Choice>
    <mc:Fallback xmlns="">
      <p:transition spd="slow">
        <p:circle/>
        <p:sndAc>
          <p:stSnd>
            <p:snd r:embed="rId11" name="GRECSE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253207" y="5360520"/>
            <a:ext cx="2835160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It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consists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2800" b="1" dirty="0" smtClean="0">
                <a:solidFill>
                  <a:schemeClr val="bg1"/>
                </a:solidFill>
              </a:rPr>
              <a:t>of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four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countries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23" name="22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350111" y="506413"/>
            <a:ext cx="2641353" cy="1218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26 CuadroTexto"/>
          <p:cNvSpPr txBox="1"/>
          <p:nvPr/>
        </p:nvSpPr>
        <p:spPr>
          <a:xfrm>
            <a:off x="323528" y="188640"/>
            <a:ext cx="72008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 descr="http://www.freebritain.co.uk/unionjak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1844824"/>
            <a:ext cx="1490832" cy="10435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16 Grupo"/>
          <p:cNvGrpSpPr/>
          <p:nvPr/>
        </p:nvGrpSpPr>
        <p:grpSpPr>
          <a:xfrm>
            <a:off x="6165097" y="3246804"/>
            <a:ext cx="2655375" cy="3160835"/>
            <a:chOff x="6165097" y="3246804"/>
            <a:chExt cx="2655375" cy="3160835"/>
          </a:xfrm>
        </p:grpSpPr>
        <p:grpSp>
          <p:nvGrpSpPr>
            <p:cNvPr id="6" name="5 Grupo"/>
            <p:cNvGrpSpPr/>
            <p:nvPr/>
          </p:nvGrpSpPr>
          <p:grpSpPr>
            <a:xfrm>
              <a:off x="6165097" y="3246804"/>
              <a:ext cx="2628662" cy="3160835"/>
              <a:chOff x="6165097" y="3246804"/>
              <a:chExt cx="2628662" cy="3160835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2240" y="3246804"/>
                <a:ext cx="1163075" cy="2176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23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5097" y="5622511"/>
                <a:ext cx="2628662" cy="785128"/>
              </a:xfrm>
              <a:prstGeom prst="rect">
                <a:avLst/>
              </a:prstGeom>
            </p:spPr>
          </p:pic>
        </p:grpSp>
        <p:grpSp>
          <p:nvGrpSpPr>
            <p:cNvPr id="10" name="9 Grupo"/>
            <p:cNvGrpSpPr/>
            <p:nvPr/>
          </p:nvGrpSpPr>
          <p:grpSpPr>
            <a:xfrm>
              <a:off x="7881322" y="3904821"/>
              <a:ext cx="939150" cy="892331"/>
              <a:chOff x="7895315" y="3832813"/>
              <a:chExt cx="939150" cy="892331"/>
            </a:xfrm>
          </p:grpSpPr>
          <p:pic>
            <p:nvPicPr>
              <p:cNvPr id="29" name="Picture 6" descr="http://upload.wikimedia.org/wikipedia/commons/thumb/a/a9/Flag_of_England_%28bordered%29.svg/320px-Flag_of_England_%28bordered%29.sv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9308" y="3837313"/>
                <a:ext cx="925157" cy="62237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3 Conector recto"/>
              <p:cNvCxnSpPr/>
              <p:nvPr/>
            </p:nvCxnSpPr>
            <p:spPr>
              <a:xfrm flipH="1">
                <a:off x="7895315" y="3832813"/>
                <a:ext cx="13993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18 Grupo"/>
          <p:cNvGrpSpPr/>
          <p:nvPr/>
        </p:nvGrpSpPr>
        <p:grpSpPr>
          <a:xfrm>
            <a:off x="1771067" y="1725403"/>
            <a:ext cx="2760452" cy="3177071"/>
            <a:chOff x="1771067" y="1725403"/>
            <a:chExt cx="2760452" cy="3177071"/>
          </a:xfrm>
        </p:grpSpPr>
        <p:grpSp>
          <p:nvGrpSpPr>
            <p:cNvPr id="8" name="7 Grupo"/>
            <p:cNvGrpSpPr/>
            <p:nvPr/>
          </p:nvGrpSpPr>
          <p:grpSpPr>
            <a:xfrm>
              <a:off x="1771067" y="1725403"/>
              <a:ext cx="2300694" cy="3177071"/>
              <a:chOff x="1771067" y="1725403"/>
              <a:chExt cx="2300694" cy="3177071"/>
            </a:xfrm>
          </p:grpSpPr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424" y="1725403"/>
                <a:ext cx="1275684" cy="1991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1067" y="3832813"/>
                <a:ext cx="2300694" cy="1069661"/>
              </a:xfrm>
              <a:prstGeom prst="rect">
                <a:avLst/>
              </a:prstGeom>
            </p:spPr>
          </p:pic>
        </p:grpSp>
        <p:grpSp>
          <p:nvGrpSpPr>
            <p:cNvPr id="30" name="29 Grupo"/>
            <p:cNvGrpSpPr/>
            <p:nvPr/>
          </p:nvGrpSpPr>
          <p:grpSpPr>
            <a:xfrm>
              <a:off x="3530800" y="2163046"/>
              <a:ext cx="1000719" cy="964545"/>
              <a:chOff x="5824895" y="664255"/>
              <a:chExt cx="1000719" cy="964545"/>
            </a:xfrm>
          </p:grpSpPr>
          <p:pic>
            <p:nvPicPr>
              <p:cNvPr id="31" name="Picture 2" descr="http://img0043.popscreencdn.com/121957383_amazoncom-northern-ireland-flag-3ft-x-5ft-patio-lawn-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28" b="19402"/>
              <a:stretch/>
            </p:blipFill>
            <p:spPr bwMode="auto">
              <a:xfrm>
                <a:off x="5833775" y="665792"/>
                <a:ext cx="991839" cy="59480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" name="31 Conector recto"/>
              <p:cNvCxnSpPr/>
              <p:nvPr/>
            </p:nvCxnSpPr>
            <p:spPr>
              <a:xfrm>
                <a:off x="5824895" y="664255"/>
                <a:ext cx="0" cy="96454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19 Grupo"/>
          <p:cNvGrpSpPr/>
          <p:nvPr/>
        </p:nvGrpSpPr>
        <p:grpSpPr>
          <a:xfrm>
            <a:off x="4590504" y="252879"/>
            <a:ext cx="4013944" cy="2182825"/>
            <a:chOff x="4590504" y="252879"/>
            <a:chExt cx="4013944" cy="2182825"/>
          </a:xfrm>
        </p:grpSpPr>
        <p:grpSp>
          <p:nvGrpSpPr>
            <p:cNvPr id="7" name="6 Grupo"/>
            <p:cNvGrpSpPr/>
            <p:nvPr/>
          </p:nvGrpSpPr>
          <p:grpSpPr>
            <a:xfrm>
              <a:off x="4590504" y="252879"/>
              <a:ext cx="4013944" cy="2182825"/>
              <a:chOff x="4531519" y="252879"/>
              <a:chExt cx="4013944" cy="2182825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1519" y="252879"/>
                <a:ext cx="1152613" cy="21767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24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8984" y="1807588"/>
                <a:ext cx="2596479" cy="628116"/>
              </a:xfrm>
              <a:prstGeom prst="rect">
                <a:avLst/>
              </a:prstGeom>
            </p:spPr>
          </p:pic>
        </p:grpSp>
        <p:grpSp>
          <p:nvGrpSpPr>
            <p:cNvPr id="11" name="10 Grupo"/>
            <p:cNvGrpSpPr/>
            <p:nvPr/>
          </p:nvGrpSpPr>
          <p:grpSpPr>
            <a:xfrm>
              <a:off x="5743117" y="908720"/>
              <a:ext cx="943090" cy="892331"/>
              <a:chOff x="5684132" y="908720"/>
              <a:chExt cx="943090" cy="892331"/>
            </a:xfrm>
          </p:grpSpPr>
          <p:pic>
            <p:nvPicPr>
              <p:cNvPr id="33" name="Picture 4" descr="https://encrypted-tbn2.gstatic.com/images?q=tbn:ANd9GcSj7hk4RJV9JD_C_KYRkxcZT6JJqr0b6zHGNxmTuM3VfYY8XI_6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2972" y="908720"/>
                <a:ext cx="924250" cy="61424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4" name="33 Conector recto"/>
              <p:cNvCxnSpPr/>
              <p:nvPr/>
            </p:nvCxnSpPr>
            <p:spPr>
              <a:xfrm flipH="1">
                <a:off x="5684132" y="908720"/>
                <a:ext cx="13993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17 Grupo"/>
          <p:cNvGrpSpPr/>
          <p:nvPr/>
        </p:nvGrpSpPr>
        <p:grpSpPr>
          <a:xfrm>
            <a:off x="2915816" y="3140968"/>
            <a:ext cx="3654051" cy="3007332"/>
            <a:chOff x="2915816" y="3140968"/>
            <a:chExt cx="3654051" cy="3007332"/>
          </a:xfrm>
        </p:grpSpPr>
        <p:grpSp>
          <p:nvGrpSpPr>
            <p:cNvPr id="9" name="8 Grupo"/>
            <p:cNvGrpSpPr/>
            <p:nvPr/>
          </p:nvGrpSpPr>
          <p:grpSpPr>
            <a:xfrm>
              <a:off x="2915816" y="3140968"/>
              <a:ext cx="2733880" cy="3007332"/>
              <a:chOff x="2915816" y="3140968"/>
              <a:chExt cx="2733880" cy="3007332"/>
            </a:xfrm>
          </p:grpSpPr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2056" y="3140968"/>
                <a:ext cx="1337640" cy="22071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816" y="5401274"/>
                <a:ext cx="2487159" cy="747026"/>
              </a:xfrm>
              <a:prstGeom prst="rect">
                <a:avLst/>
              </a:prstGeom>
            </p:spPr>
          </p:pic>
        </p:grpSp>
        <p:grpSp>
          <p:nvGrpSpPr>
            <p:cNvPr id="12" name="11 Grupo"/>
            <p:cNvGrpSpPr/>
            <p:nvPr/>
          </p:nvGrpSpPr>
          <p:grpSpPr>
            <a:xfrm>
              <a:off x="5627469" y="3688797"/>
              <a:ext cx="942398" cy="892331"/>
              <a:chOff x="5627469" y="3688797"/>
              <a:chExt cx="942398" cy="892331"/>
            </a:xfrm>
          </p:grpSpPr>
          <p:pic>
            <p:nvPicPr>
              <p:cNvPr id="35" name="Picture 2" descr="http://u.jimdo.com/www32/o/s80497dafefc9b2b1/img/i604b598698ff8baa/1339256344/std/flagge-von-wales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9696" y="3688797"/>
                <a:ext cx="920171" cy="61447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6" name="35 Conector recto"/>
              <p:cNvCxnSpPr/>
              <p:nvPr/>
            </p:nvCxnSpPr>
            <p:spPr>
              <a:xfrm flipH="1">
                <a:off x="5627469" y="3688797"/>
                <a:ext cx="6995" cy="892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8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44" y="3761817"/>
            <a:ext cx="1542112" cy="2907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61" y="1484784"/>
            <a:ext cx="5712284" cy="190993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4398325"/>
            <a:ext cx="5244508" cy="155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9" y="3548942"/>
            <a:ext cx="1260049" cy="3120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350111" y="506413"/>
            <a:ext cx="2641353" cy="1050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Union Jack Great Britain"/>
          <p:cNvPicPr>
            <a:picLocks noChangeAspect="1" noChangeArrowheads="1" noCrop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499992" y="4015236"/>
            <a:ext cx="533814" cy="3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 flipV="1">
            <a:off x="4529958" y="4005816"/>
            <a:ext cx="0" cy="575312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3491880" y="663119"/>
            <a:ext cx="481511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800" b="1" dirty="0" smtClean="0">
                <a:solidFill>
                  <a:schemeClr val="bg1"/>
                </a:solidFill>
              </a:rPr>
              <a:t> a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constitutional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monarchy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3528" y="188640"/>
            <a:ext cx="72008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44208" y="2420888"/>
            <a:ext cx="2304256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 smtClean="0">
                <a:solidFill>
                  <a:schemeClr val="bg1"/>
                </a:solidFill>
              </a:rPr>
              <a:t>Houses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of </a:t>
            </a:r>
            <a:r>
              <a:rPr lang="es-ES_tradnl" sz="2800" dirty="0" err="1" smtClean="0">
                <a:solidFill>
                  <a:schemeClr val="bg1"/>
                </a:solidFill>
              </a:rPr>
              <a:t>Parliament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11760" y="5949280"/>
            <a:ext cx="42484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Buckingham Palace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7724"/>
            <a:ext cx="1786532" cy="3343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pigsarms.files.wordpress.com/2011/10/english-rose.png?w=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976" y1="60465" x2="26829" y2="65504"/>
                        <a14:foregroundMark x1="23902" y1="59302" x2="29756" y2="60465"/>
                        <a14:foregroundMark x1="12683" y1="61240" x2="17561" y2="65891"/>
                        <a14:foregroundMark x1="49268" y1="64341" x2="23415" y2="76744"/>
                        <a14:foregroundMark x1="36098" y1="82558" x2="32195" y2="89535"/>
                        <a14:foregroundMark x1="57561" y1="77132" x2="53171" y2="82558"/>
                        <a14:foregroundMark x1="80000" y1="70543" x2="73659" y2="75969"/>
                        <a14:foregroundMark x1="79024" y1="67829" x2="84878" y2="7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5" y="444347"/>
            <a:ext cx="1610344" cy="2026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1187624" y="3137359"/>
            <a:ext cx="3312368" cy="1429142"/>
          </a:xfrm>
          <a:prstGeom prst="wedgeEllipseCallout">
            <a:avLst>
              <a:gd name="adj1" fmla="val 64974"/>
              <a:gd name="adj2" fmla="val 5981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smtClean="0">
                <a:solidFill>
                  <a:srgbClr val="FF0000"/>
                </a:solidFill>
              </a:rPr>
              <a:t>English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49886" y="2361074"/>
            <a:ext cx="2159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rose,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England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1" name="1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5" y="1461619"/>
            <a:ext cx="3693871" cy="110328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734172" y="5157192"/>
            <a:ext cx="136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9512" y="567344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It´s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biggest</a:t>
            </a:r>
            <a:r>
              <a:rPr lang="es-ES_tradnl" sz="2000" b="1" dirty="0" smtClean="0">
                <a:solidFill>
                  <a:schemeClr val="bg1"/>
                </a:solidFill>
              </a:rPr>
              <a:t> and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most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populated</a:t>
            </a:r>
            <a:r>
              <a:rPr lang="es-ES_tradnl" sz="2000" b="1" dirty="0" smtClean="0">
                <a:solidFill>
                  <a:schemeClr val="bg1"/>
                </a:solidFill>
              </a:rPr>
              <a:t> country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United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Kingdom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eolf.univ-fcomte.fr/uploads/ressources/grammar/08_links/02_because_though/london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3" b="87342" l="32895" r="61842">
                        <a14:foregroundMark x1="49342" y1="31013" x2="47368" y2="36076"/>
                        <a14:backgroundMark x1="40132" y1="55063" x2="39474" y2="86709"/>
                        <a14:backgroundMark x1="55263" y1="57595" x2="54605" y2="613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9" t="3298" r="41113" b="14846"/>
          <a:stretch/>
        </p:blipFill>
        <p:spPr bwMode="auto">
          <a:xfrm>
            <a:off x="7884368" y="4453596"/>
            <a:ext cx="330201" cy="123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368" y="558924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6" descr="http://upload.wikimedia.org/wikipedia/commons/thumb/a/a9/Flag_of_England_%28bordered%29.svg/320px-Flag_of_England_%28bordered%29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572971"/>
            <a:ext cx="1152128" cy="7750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517093" y="572971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31" y="3076691"/>
            <a:ext cx="1940449" cy="3664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539552" y="2793270"/>
            <a:ext cx="3785173" cy="1787858"/>
          </a:xfrm>
          <a:prstGeom prst="wedgeEllipseCallout">
            <a:avLst>
              <a:gd name="adj1" fmla="val 72305"/>
              <a:gd name="adj2" fmla="val 5064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I‘m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smtClean="0">
                <a:solidFill>
                  <a:srgbClr val="FF0000"/>
                </a:solidFill>
              </a:rPr>
              <a:t>Scottish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</a:t>
            </a:r>
            <a:r>
              <a:rPr lang="es-ES_tradnl" sz="2400" dirty="0" smtClean="0">
                <a:solidFill>
                  <a:srgbClr val="FF0000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upload.wikimedia.org/wikipedia/commons/thumb/b/bc/Scottish_Thistle_(Heraldry).svg/258px-Scottish_Thistle_(Heraldry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72135"/>
            <a:ext cx="1962054" cy="2030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60232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thistle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Scotland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9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9" y="1456608"/>
            <a:ext cx="3449021" cy="892272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5076056" y="227450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99992" y="1876762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s1.hubimg.com/u/6619592_f2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 bwMode="auto">
          <a:xfrm>
            <a:off x="1272423" y="4653136"/>
            <a:ext cx="2476500" cy="1746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encrypted-tbn2.gstatic.com/images?q=tbn:ANd9GcSj7hk4RJV9JD_C_KYRkxcZT6JJqr0b6zHGNxmTuM3VfYY8XI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05" y="548334"/>
            <a:ext cx="1198719" cy="7966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40869"/>
            <a:ext cx="1974179" cy="3384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1947552" y="2643094"/>
            <a:ext cx="3416536" cy="2082050"/>
          </a:xfrm>
          <a:prstGeom prst="wedgeEllipseCallout">
            <a:avLst>
              <a:gd name="adj1" fmla="val 68091"/>
              <a:gd name="adj2" fmla="val 4664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Welsh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765721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daffodil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Wales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3.bp.blogspot.com/_9AUe-UKeMCI/SanTgmohKrI/AAAAAAAABJM/Q4f9bTxaRgw/s320/Leek+and+daffodil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32"/>
          <a:stretch/>
        </p:blipFill>
        <p:spPr bwMode="auto">
          <a:xfrm>
            <a:off x="6876256" y="350460"/>
            <a:ext cx="1644105" cy="2179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8" y="1456662"/>
            <a:ext cx="3450051" cy="1036234"/>
          </a:xfrm>
          <a:prstGeom prst="rect">
            <a:avLst/>
          </a:prstGeom>
        </p:spPr>
      </p:pic>
      <p:sp>
        <p:nvSpPr>
          <p:cNvPr id="15" name="14 Elipse"/>
          <p:cNvSpPr/>
          <p:nvPr/>
        </p:nvSpPr>
        <p:spPr>
          <a:xfrm>
            <a:off x="5076056" y="5535845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40297" y="5135735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CARDIFF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rlv.zcache.com/cartoon_pembroke_welsh_corgi_business_card-p240542129559783412en3d3_4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0" b="76500" l="1500" r="62250">
                        <a14:foregroundMark x1="16000" y1="66500" x2="18500" y2="69250"/>
                        <a14:foregroundMark x1="41750" y1="64250" x2="45750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790" r="41072" b="26258"/>
          <a:stretch/>
        </p:blipFill>
        <p:spPr bwMode="auto">
          <a:xfrm flipH="1">
            <a:off x="1907704" y="4890976"/>
            <a:ext cx="1837266" cy="1826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.jimdo.com/www32/o/s80497dafefc9b2b1/img/i604b598698ff8baa/1339256344/std/flagge-von-wal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58" y="548334"/>
            <a:ext cx="1144466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9000"/>
            <a:ext cx="2089764" cy="3262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Llamada ovalada"/>
          <p:cNvSpPr/>
          <p:nvPr/>
        </p:nvSpPr>
        <p:spPr>
          <a:xfrm>
            <a:off x="683568" y="4437112"/>
            <a:ext cx="4120174" cy="1820247"/>
          </a:xfrm>
          <a:prstGeom prst="wedgeEllipseCallout">
            <a:avLst>
              <a:gd name="adj1" fmla="val 61466"/>
              <a:gd name="adj2" fmla="val -32730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Northern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Irish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dirty="0" smtClean="0">
                <a:solidFill>
                  <a:schemeClr val="bg1"/>
                </a:solidFill>
              </a:rPr>
              <a:t>and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a </a:t>
            </a:r>
            <a:r>
              <a:rPr lang="es-ES_tradnl" sz="2400" b="1" dirty="0" smtClean="0">
                <a:solidFill>
                  <a:srgbClr val="FF0000"/>
                </a:solidFill>
              </a:rPr>
              <a:t>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citizen</a:t>
            </a:r>
            <a:r>
              <a:rPr lang="es-ES_tradnl" sz="2400" dirty="0" smtClean="0">
                <a:solidFill>
                  <a:schemeClr val="bg1"/>
                </a:solidFill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88224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shamrock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Ireland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doit101.com/clipart/shamrock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100000" l="5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8" y="551910"/>
            <a:ext cx="2081808" cy="2081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" y="1438781"/>
            <a:ext cx="3041653" cy="1414155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3270593" y="335098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67744" y="3028890"/>
            <a:ext cx="151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BELFAST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http://img0043.popscreencdn.com/121957383_amazoncom-northern-ireland-flag-3ft-x-5ft-patio-lawn-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 b="19402"/>
          <a:stretch/>
        </p:blipFill>
        <p:spPr bwMode="auto">
          <a:xfrm>
            <a:off x="1910547" y="551910"/>
            <a:ext cx="1149285" cy="7606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455195" y="548334"/>
            <a:ext cx="1131963" cy="7642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59896"/>
            <a:ext cx="1944216" cy="3482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6516216" y="2643094"/>
            <a:ext cx="237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shamrock</a:t>
            </a:r>
            <a:r>
              <a:rPr lang="es-ES_tradnl" sz="20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symbol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Ireland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http://doit101.com/clipart/shamrock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100000" l="5250" r="97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1910"/>
            <a:ext cx="2081808" cy="2081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Llamada ovalada"/>
          <p:cNvSpPr/>
          <p:nvPr/>
        </p:nvSpPr>
        <p:spPr>
          <a:xfrm>
            <a:off x="539552" y="2843477"/>
            <a:ext cx="3182346" cy="1459077"/>
          </a:xfrm>
          <a:prstGeom prst="wedgeEllipseCallout">
            <a:avLst>
              <a:gd name="adj1" fmla="val 61364"/>
              <a:gd name="adj2" fmla="val 64465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I am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Irish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but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I’m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British </a:t>
            </a:r>
            <a:r>
              <a:rPr lang="es-ES_tradnl" sz="2400" dirty="0" err="1" smtClean="0">
                <a:solidFill>
                  <a:schemeClr val="bg1"/>
                </a:solidFill>
              </a:rPr>
              <a:t>or</a:t>
            </a:r>
            <a:r>
              <a:rPr lang="es-ES_tradnl" sz="2400" dirty="0" smtClean="0">
                <a:solidFill>
                  <a:schemeClr val="bg1"/>
                </a:solidFill>
              </a:rPr>
              <a:t> English.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4" y="404664"/>
            <a:ext cx="3163563" cy="2059026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5832140" y="3444048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168" y="3388930"/>
            <a:ext cx="118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DUBLIN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http://th01.deviantart.net/fs71/150/i/2010/276/a/2/ireland_flag_by_cartoon_gal-d2ztkf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32656"/>
            <a:ext cx="1152128" cy="62983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1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653476"/>
            <a:ext cx="2540247" cy="4015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611560" y="471755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This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is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smtClean="0">
                <a:solidFill>
                  <a:srgbClr val="FF0000"/>
                </a:solidFill>
              </a:rPr>
              <a:t>“UNION JACK”</a:t>
            </a:r>
            <a:r>
              <a:rPr lang="es-ES_tradnl" sz="2800" dirty="0" smtClean="0">
                <a:solidFill>
                  <a:schemeClr val="bg1"/>
                </a:solidFill>
              </a:rPr>
              <a:t>, </a:t>
            </a:r>
            <a:r>
              <a:rPr lang="es-ES_tradnl" sz="2800" dirty="0" err="1" smtClean="0">
                <a:solidFill>
                  <a:schemeClr val="bg1"/>
                </a:solidFill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2">
                    <a:lumMod val="75000"/>
                  </a:schemeClr>
                </a:solidFill>
              </a:rPr>
              <a:t>flag</a:t>
            </a:r>
            <a:r>
              <a:rPr lang="es-ES_tradnl" sz="2800" b="1" dirty="0" smtClean="0">
                <a:solidFill>
                  <a:schemeClr val="bg2">
                    <a:lumMod val="75000"/>
                  </a:schemeClr>
                </a:solidFill>
              </a:rPr>
              <a:t> of </a:t>
            </a:r>
            <a:r>
              <a:rPr lang="es-ES_tradnl" sz="2800" b="1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ES_tradnl" sz="2800" b="1" dirty="0" smtClean="0">
                <a:solidFill>
                  <a:schemeClr val="bg2">
                    <a:lumMod val="75000"/>
                  </a:schemeClr>
                </a:solidFill>
              </a:rPr>
              <a:t> UNITED KINGDOM</a:t>
            </a:r>
            <a:r>
              <a:rPr lang="es-ES_tradnl" sz="2800" dirty="0" smtClean="0">
                <a:solidFill>
                  <a:schemeClr val="bg1"/>
                </a:solidFill>
              </a:rPr>
              <a:t>.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21" name="20 Llamada ovalada"/>
          <p:cNvSpPr/>
          <p:nvPr/>
        </p:nvSpPr>
        <p:spPr>
          <a:xfrm>
            <a:off x="5364088" y="548680"/>
            <a:ext cx="3312368" cy="1429142"/>
          </a:xfrm>
          <a:prstGeom prst="wedgeEllipseCallout">
            <a:avLst>
              <a:gd name="adj1" fmla="val -5894"/>
              <a:gd name="adj2" fmla="val 875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This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not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flag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England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4" name="23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1334"/>
            <a:ext cx="4989361" cy="92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http://www.aspexdesign.co.uk/flags/british-flag-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484784"/>
            <a:ext cx="4274840" cy="2992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3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Llamada ovalada"/>
          <p:cNvSpPr/>
          <p:nvPr/>
        </p:nvSpPr>
        <p:spPr>
          <a:xfrm>
            <a:off x="5292080" y="332656"/>
            <a:ext cx="3528392" cy="1944216"/>
          </a:xfrm>
          <a:prstGeom prst="wedgeEllipseCallout">
            <a:avLst>
              <a:gd name="adj1" fmla="val -681"/>
              <a:gd name="adj2" fmla="val 6681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65000"/>
                <a:lumOff val="3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combination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flags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England</a:t>
            </a:r>
            <a:r>
              <a:rPr lang="es-ES_tradnl" sz="2400" dirty="0" smtClean="0">
                <a:solidFill>
                  <a:schemeClr val="bg1"/>
                </a:solidFill>
              </a:rPr>
              <a:t>, Scotland and </a:t>
            </a:r>
            <a:r>
              <a:rPr lang="es-ES_tradnl" sz="2400" dirty="0" err="1" smtClean="0">
                <a:solidFill>
                  <a:schemeClr val="bg1"/>
                </a:solidFill>
              </a:rPr>
              <a:t>Ireland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95536" y="1268760"/>
            <a:ext cx="3804570" cy="1573397"/>
            <a:chOff x="395536" y="1268760"/>
            <a:chExt cx="3804570" cy="1573397"/>
          </a:xfrm>
        </p:grpSpPr>
        <p:pic>
          <p:nvPicPr>
            <p:cNvPr id="9" name="Picture 6" descr="http://upload.wikimedia.org/wikipedia/commons/thumb/a/a9/Flag_of_England_%28bordered%29.svg/320px-Flag_of_England_%28bordered%29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1655877" cy="11139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encrypted-tbn2.gstatic.com/images?q=tbn:ANd9GcSj7hk4RJV9JD_C_KYRkxcZT6JJqr0b6zHGNxmTuM3VfYY8XI_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289919"/>
              <a:ext cx="1644330" cy="1092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2039866" y="1433935"/>
              <a:ext cx="5162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 smtClean="0">
                  <a:solidFill>
                    <a:schemeClr val="bg1"/>
                  </a:solidFill>
                </a:rPr>
                <a:t>+</a:t>
              </a:r>
              <a:endParaRPr lang="es-E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431386" y="2442047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ENGLAND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2585853" y="2442047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SCOTLAND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457880" y="2370039"/>
            <a:ext cx="1680186" cy="2396008"/>
            <a:chOff x="1457880" y="2370039"/>
            <a:chExt cx="1680186" cy="2396008"/>
          </a:xfrm>
        </p:grpSpPr>
        <p:sp>
          <p:nvSpPr>
            <p:cNvPr id="3" name="2 Flecha abajo"/>
            <p:cNvSpPr/>
            <p:nvPr/>
          </p:nvSpPr>
          <p:spPr>
            <a:xfrm>
              <a:off x="2107024" y="2370039"/>
              <a:ext cx="381899" cy="504056"/>
            </a:xfrm>
            <a:prstGeom prst="downArrow">
              <a:avLst>
                <a:gd name="adj1" fmla="val 42853"/>
                <a:gd name="adj2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Picture 2" descr="http://upload.wikimedia.org/wikipedia/commons/thumb/1/17/Union_flag_1606_%28Kings_Colors%29.svg/450px-Union_flag_1606_%28Kings_Colors%29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880" y="3018111"/>
              <a:ext cx="1680186" cy="10081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26 CuadroTexto"/>
            <p:cNvSpPr txBox="1"/>
            <p:nvPr/>
          </p:nvSpPr>
          <p:spPr>
            <a:xfrm>
              <a:off x="1486365" y="4058161"/>
              <a:ext cx="1584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UNION FLAG (1606)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124615" y="3025421"/>
            <a:ext cx="2100393" cy="1432850"/>
            <a:chOff x="3124615" y="3025421"/>
            <a:chExt cx="2100393" cy="1432850"/>
          </a:xfrm>
        </p:grpSpPr>
        <p:pic>
          <p:nvPicPr>
            <p:cNvPr id="14" name="Picture 2" descr="https://encrypted-tbn2.gstatic.com/images?q=tbn:ANd9GcQFUgdUlJv6LRILNN64DM8fdsyHInglLHiXN1yVRIccIVy_OmX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832" y="3025421"/>
              <a:ext cx="1507232" cy="10008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3124615" y="3141101"/>
              <a:ext cx="5162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 smtClean="0">
                  <a:solidFill>
                    <a:schemeClr val="bg1"/>
                  </a:solidFill>
                </a:rPr>
                <a:t>+</a:t>
              </a:r>
              <a:endParaRPr lang="es-E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640832" y="4058161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IRELAND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653476"/>
            <a:ext cx="2540247" cy="4015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1334"/>
            <a:ext cx="4989361" cy="92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2267744" y="4181018"/>
            <a:ext cx="2289507" cy="2312388"/>
            <a:chOff x="2267744" y="4181018"/>
            <a:chExt cx="2289507" cy="2312388"/>
          </a:xfrm>
        </p:grpSpPr>
        <p:sp>
          <p:nvSpPr>
            <p:cNvPr id="16" name="15 Flecha abajo"/>
            <p:cNvSpPr/>
            <p:nvPr/>
          </p:nvSpPr>
          <p:spPr>
            <a:xfrm>
              <a:off x="3191773" y="4181018"/>
              <a:ext cx="381899" cy="504056"/>
            </a:xfrm>
            <a:prstGeom prst="downArrow">
              <a:avLst>
                <a:gd name="adj1" fmla="val 42853"/>
                <a:gd name="adj2" fmla="val 500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2267744" y="6093296"/>
              <a:ext cx="2289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</a:rPr>
                <a:t>UNION JACK (1801)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2" descr="http://visalus-international-leaders.com/wp-content/themes/OptimizePress/timthumb.php?src=http://visalus-international-leaders.com/wp-content/uploads/2013/02/union_jack1.jpg&amp;h=144&amp;w=144&amp;zc=1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1" t="17291" r="5413" b="20027"/>
            <a:stretch/>
          </p:blipFill>
          <p:spPr bwMode="auto">
            <a:xfrm>
              <a:off x="2478832" y="4869160"/>
              <a:ext cx="1877144" cy="115884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11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Llamada ovalada"/>
          <p:cNvSpPr/>
          <p:nvPr/>
        </p:nvSpPr>
        <p:spPr>
          <a:xfrm>
            <a:off x="5292080" y="476672"/>
            <a:ext cx="3528392" cy="1944216"/>
          </a:xfrm>
          <a:prstGeom prst="wedgeEllipseCallout">
            <a:avLst>
              <a:gd name="adj1" fmla="val 9376"/>
              <a:gd name="adj2" fmla="val 6471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</a:rPr>
              <a:t>London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capital of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England</a:t>
            </a:r>
            <a:r>
              <a:rPr lang="es-ES_tradnl" sz="2400" dirty="0" smtClean="0">
                <a:solidFill>
                  <a:schemeClr val="bg1"/>
                </a:solidFill>
              </a:rPr>
              <a:t> and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United</a:t>
            </a:r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1">
                    <a:lumMod val="75000"/>
                  </a:schemeClr>
                </a:solidFill>
              </a:rPr>
              <a:t>Kingdom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http://i1139.photobucket.com/albums/n551/zifang112/london-sess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3714" y1="85545" x2="53143" y2="86493"/>
                        <a14:foregroundMark x1="54095" y1="67773" x2="71619" y2="72038"/>
                        <a14:foregroundMark x1="55238" y1="66825" x2="66286" y2="69431"/>
                        <a14:foregroundMark x1="53714" y1="50948" x2="52571" y2="59005"/>
                        <a14:foregroundMark x1="59619" y1="51896" x2="62095" y2="52607"/>
                        <a14:foregroundMark x1="67048" y1="27014" x2="81524" y2="36019"/>
                        <a14:foregroundMark x1="39810" y1="26777" x2="43810" y2="32464"/>
                        <a14:foregroundMark x1="19238" y1="45498" x2="10476" y2="52844"/>
                        <a14:foregroundMark x1="9905" y1="47867" x2="11048" y2="56398"/>
                        <a14:foregroundMark x1="20571" y1="40995" x2="21714" y2="50948"/>
                        <a14:foregroundMark x1="14667" y1="52844" x2="9905" y2="66588"/>
                        <a14:foregroundMark x1="5905" y1="83412" x2="16571" y2="83175"/>
                        <a14:foregroundMark x1="81524" y1="83412" x2="94857" y2="83175"/>
                        <a14:foregroundMark x1="91238" y1="77725" x2="96571" y2="81517"/>
                        <a14:foregroundMark x1="57143" y1="94076" x2="61333" y2="94313"/>
                        <a14:foregroundMark x1="67810" y1="88863" x2="67048" y2="89810"/>
                        <a14:foregroundMark x1="58857" y1="61374" x2="67048" y2="64218"/>
                        <a14:foregroundMark x1="58857" y1="58768" x2="67238" y2="61137"/>
                        <a14:foregroundMark x1="59429" y1="63507" x2="59429" y2="63507"/>
                        <a14:foregroundMark x1="56381" y1="86493" x2="61333" y2="89810"/>
                        <a14:foregroundMark x1="58476" y1="91943" x2="61905" y2="92180"/>
                        <a14:foregroundMark x1="53143" y1="91943" x2="52000" y2="94313"/>
                        <a14:foregroundMark x1="57714" y1="72512" x2="56571" y2="75592"/>
                        <a14:foregroundMark x1="67810" y1="95735" x2="67048" y2="98104"/>
                        <a14:foregroundMark x1="67810" y1="58057" x2="67810" y2="62796"/>
                        <a14:foregroundMark x1="42476" y1="3081" x2="42476" y2="13507"/>
                        <a14:foregroundMark x1="40571" y1="18957" x2="46476" y2="19668"/>
                        <a14:foregroundMark x1="58095" y1="48104" x2="62667" y2="52133"/>
                        <a14:foregroundMark x1="57905" y1="51422" x2="59429" y2="53555"/>
                        <a14:foregroundMark x1="62286" y1="50948" x2="63048" y2="53081"/>
                        <a14:backgroundMark x1="87429" y1="80095" x2="87429" y2="8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64" y="1770215"/>
            <a:ext cx="5467824" cy="43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17" y="2847442"/>
            <a:ext cx="2540247" cy="3821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4083983" cy="103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5" y="2359844"/>
            <a:ext cx="2499154" cy="4309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9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airplanepicture.org/wp-content/uploads/2011/09/Airplane-Pi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2250" y1="26202" x2="34625" y2="28606"/>
                        <a14:backgroundMark x1="16500" y1="53606" x2="31375" y2="61298"/>
                        <a14:backgroundMark x1="62750" y1="68269" x2="90875" y2="61538"/>
                        <a14:backgroundMark x1="2250" y1="17788" x2="5750" y2="30288"/>
                        <a14:backgroundMark x1="7625" y1="32452" x2="10250" y2="40865"/>
                        <a14:backgroundMark x1="14000" y1="60577" x2="6125" y2="78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8" y="1318766"/>
            <a:ext cx="5144299" cy="267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5916907" y="1243134"/>
            <a:ext cx="1800200" cy="653112"/>
          </a:xfrm>
          <a:prstGeom prst="wedgeEllipseCallout">
            <a:avLst>
              <a:gd name="adj1" fmla="val -65562"/>
              <a:gd name="adj2" fmla="val 10655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England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8 Llamada ovalada"/>
          <p:cNvSpPr/>
          <p:nvPr/>
        </p:nvSpPr>
        <p:spPr>
          <a:xfrm>
            <a:off x="4517025" y="476492"/>
            <a:ext cx="3096344" cy="653112"/>
          </a:xfrm>
          <a:prstGeom prst="wedgeEllipseCallout">
            <a:avLst>
              <a:gd name="adj1" fmla="val -46684"/>
              <a:gd name="adj2" fmla="val 25074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Great </a:t>
            </a:r>
            <a:r>
              <a:rPr lang="es-ES_tradnl" b="1" dirty="0" err="1" smtClean="0">
                <a:solidFill>
                  <a:srgbClr val="FF0000"/>
                </a:solidFill>
              </a:rPr>
              <a:t>Britain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9 Llamada ovalada"/>
          <p:cNvSpPr/>
          <p:nvPr/>
        </p:nvSpPr>
        <p:spPr>
          <a:xfrm>
            <a:off x="3317855" y="992210"/>
            <a:ext cx="1800200" cy="653112"/>
          </a:xfrm>
          <a:prstGeom prst="wedgeEllipseCallout">
            <a:avLst>
              <a:gd name="adj1" fmla="val -2638"/>
              <a:gd name="adj2" fmla="val 16924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UK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10 Llamada ovalada"/>
          <p:cNvSpPr/>
          <p:nvPr/>
        </p:nvSpPr>
        <p:spPr>
          <a:xfrm>
            <a:off x="2212768" y="276769"/>
            <a:ext cx="1509062" cy="794471"/>
          </a:xfrm>
          <a:prstGeom prst="wedgeEllipseCallout">
            <a:avLst>
              <a:gd name="adj1" fmla="val 19248"/>
              <a:gd name="adj2" fmla="val 22623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That’s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Britain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707563" y="803048"/>
            <a:ext cx="1800200" cy="880173"/>
          </a:xfrm>
          <a:prstGeom prst="wedgeEllipseCallout">
            <a:avLst>
              <a:gd name="adj1" fmla="val 51947"/>
              <a:gd name="adj2" fmla="val 14295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solidFill>
                  <a:schemeClr val="bg1"/>
                </a:solidFill>
              </a:rPr>
              <a:t>Those</a:t>
            </a:r>
            <a:r>
              <a:rPr lang="es-ES_tradnl" dirty="0" smtClean="0">
                <a:solidFill>
                  <a:schemeClr val="bg1"/>
                </a:solidFill>
              </a:rPr>
              <a:t> are </a:t>
            </a:r>
            <a:r>
              <a:rPr lang="es-ES_tradnl" dirty="0" err="1" smtClean="0">
                <a:solidFill>
                  <a:schemeClr val="bg1"/>
                </a:solidFill>
              </a:rPr>
              <a:t>the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rgbClr val="FF0000"/>
                </a:solidFill>
              </a:rPr>
              <a:t>British Isles</a:t>
            </a:r>
            <a:r>
              <a:rPr lang="es-ES_tradnl" dirty="0" smtClean="0">
                <a:solidFill>
                  <a:schemeClr val="bg1"/>
                </a:solidFill>
              </a:rPr>
              <a:t>!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24477" y="4653136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</a:t>
            </a:r>
            <a:r>
              <a:rPr lang="es-ES_tradnl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endParaRPr lang="es-ES" sz="48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" y="0"/>
            <a:ext cx="8492879" cy="6858000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0355"/>
            <a:ext cx="1491103" cy="235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9990"/>
            <a:ext cx="1743128" cy="2484607"/>
          </a:xfrm>
          <a:prstGeom prst="rect">
            <a:avLst/>
          </a:prstGeom>
        </p:spPr>
      </p:pic>
      <p:sp>
        <p:nvSpPr>
          <p:cNvPr id="21" name="20 Llamada ovalada"/>
          <p:cNvSpPr/>
          <p:nvPr/>
        </p:nvSpPr>
        <p:spPr>
          <a:xfrm>
            <a:off x="2192543" y="548680"/>
            <a:ext cx="4763189" cy="1944216"/>
          </a:xfrm>
          <a:prstGeom prst="wedgeEllipseCallout">
            <a:avLst>
              <a:gd name="adj1" fmla="val -39895"/>
              <a:gd name="adj2" fmla="val 63814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 smtClean="0">
                <a:solidFill>
                  <a:schemeClr val="bg1"/>
                </a:solidFill>
              </a:rPr>
              <a:t>Is</a:t>
            </a:r>
            <a:r>
              <a:rPr lang="es-ES_tradnl" sz="4000" b="1" dirty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everything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clear</a:t>
            </a:r>
            <a:r>
              <a:rPr lang="es-ES_tradnl" sz="4000" b="1" dirty="0" smtClean="0">
                <a:solidFill>
                  <a:schemeClr val="bg1"/>
                </a:solidFill>
              </a:rPr>
              <a:t>?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0" name="9 Llamada ovalada"/>
          <p:cNvSpPr/>
          <p:nvPr/>
        </p:nvSpPr>
        <p:spPr>
          <a:xfrm>
            <a:off x="2219838" y="4077072"/>
            <a:ext cx="4367017" cy="1656184"/>
          </a:xfrm>
          <a:prstGeom prst="wedgeEllipseCallout">
            <a:avLst>
              <a:gd name="adj1" fmla="val 35851"/>
              <a:gd name="adj2" fmla="val -79052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 smtClean="0">
                <a:solidFill>
                  <a:schemeClr val="bg1"/>
                </a:solidFill>
              </a:rPr>
              <a:t>Let’s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check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it!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53" y="1761947"/>
            <a:ext cx="5435588" cy="4389238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9632" y="149731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TRUE OR FALSE?</a:t>
            </a:r>
            <a:endParaRPr lang="es-E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82721"/>
              </p:ext>
            </p:extLst>
          </p:nvPr>
        </p:nvGraphicFramePr>
        <p:xfrm>
          <a:off x="1331640" y="908720"/>
          <a:ext cx="7163779" cy="5510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5361"/>
                <a:gridCol w="889209"/>
                <a:gridCol w="889209"/>
              </a:tblGrid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1.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England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biggest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island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British Isles.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2.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There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are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four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countries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in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United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Kingdom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United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_tradnl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Kingdom</a:t>
                      </a:r>
                      <a:r>
                        <a:rPr kumimoji="0" lang="es-ES_tradnl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are English.</a:t>
                      </a:r>
                      <a:endParaRPr kumimoji="0" lang="es-E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4.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Republic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Ireland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part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UK.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5.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Northern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Ireland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an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independent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country.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6.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People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Wales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English.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7.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People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from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Scotland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British.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8.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“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Union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Jack”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flag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England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9.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British Isles and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UK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are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baseline="0" dirty="0" err="1" smtClean="0">
                          <a:solidFill>
                            <a:schemeClr val="bg1"/>
                          </a:solidFill>
                        </a:rPr>
                        <a:t>same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  <a:tr h="551033">
                <a:tc>
                  <a:txBody>
                    <a:bodyPr/>
                    <a:lstStyle/>
                    <a:p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10.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Britain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s-ES_tradnl" b="1" dirty="0" err="1" smtClean="0">
                          <a:solidFill>
                            <a:schemeClr val="bg1"/>
                          </a:solidFill>
                        </a:rPr>
                        <a:t>republic</a:t>
                      </a:r>
                      <a:r>
                        <a:rPr lang="es-ES_tradnl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9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8" name="3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" y="4883246"/>
            <a:ext cx="1253086" cy="1786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Rectángulo redondeado"/>
          <p:cNvSpPr/>
          <p:nvPr/>
        </p:nvSpPr>
        <p:spPr>
          <a:xfrm>
            <a:off x="414636" y="4860386"/>
            <a:ext cx="792088" cy="45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traso"/>
          <p:cNvSpPr/>
          <p:nvPr/>
        </p:nvSpPr>
        <p:spPr>
          <a:xfrm rot="16200000">
            <a:off x="625414" y="4402744"/>
            <a:ext cx="370533" cy="544749"/>
          </a:xfrm>
          <a:prstGeom prst="flowChartDelay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908720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668344" y="987574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760374" y="1504074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728574" y="1528885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2019820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641156" y="2079433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258735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2612163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44292" y="3119677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3144489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55711" y="3681057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3681057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692587" y="4231978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6732241" y="425679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797091" y="479715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76314" y="482428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04248" y="5361526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83471" y="5388654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6804248" y="5877272"/>
            <a:ext cx="536020" cy="5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4" r="61105" b="16291"/>
          <a:stretch/>
        </p:blipFill>
        <p:spPr bwMode="auto">
          <a:xfrm>
            <a:off x="7583471" y="5904400"/>
            <a:ext cx="720080" cy="4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76 Rectángulo"/>
          <p:cNvSpPr/>
          <p:nvPr/>
        </p:nvSpPr>
        <p:spPr>
          <a:xfrm>
            <a:off x="6732240" y="920411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78" name="77 Rectángulo"/>
          <p:cNvSpPr/>
          <p:nvPr/>
        </p:nvSpPr>
        <p:spPr>
          <a:xfrm>
            <a:off x="7617246" y="925457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79" name="78 Rectángulo"/>
          <p:cNvSpPr/>
          <p:nvPr/>
        </p:nvSpPr>
        <p:spPr>
          <a:xfrm>
            <a:off x="6732240" y="1479738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0" name="79 Rectángulo"/>
          <p:cNvSpPr/>
          <p:nvPr/>
        </p:nvSpPr>
        <p:spPr>
          <a:xfrm>
            <a:off x="7617246" y="1484784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1" name="80 Rectángulo"/>
          <p:cNvSpPr/>
          <p:nvPr/>
        </p:nvSpPr>
        <p:spPr>
          <a:xfrm>
            <a:off x="6732239" y="2029533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2" name="81 Rectángulo"/>
          <p:cNvSpPr/>
          <p:nvPr/>
        </p:nvSpPr>
        <p:spPr>
          <a:xfrm>
            <a:off x="7617245" y="2034579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3" name="82 Rectángulo"/>
          <p:cNvSpPr/>
          <p:nvPr/>
        </p:nvSpPr>
        <p:spPr>
          <a:xfrm>
            <a:off x="6732239" y="2588860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4" name="83 Rectángulo"/>
          <p:cNvSpPr/>
          <p:nvPr/>
        </p:nvSpPr>
        <p:spPr>
          <a:xfrm>
            <a:off x="7617245" y="2593906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6732238" y="3128703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7617244" y="3133749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6732241" y="3682984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617247" y="3688030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89" name="88 Rectángulo"/>
          <p:cNvSpPr/>
          <p:nvPr/>
        </p:nvSpPr>
        <p:spPr>
          <a:xfrm>
            <a:off x="6732240" y="4232779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0" name="89 Rectángulo"/>
          <p:cNvSpPr/>
          <p:nvPr/>
        </p:nvSpPr>
        <p:spPr>
          <a:xfrm>
            <a:off x="7617246" y="4237825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1" name="90 Rectángulo"/>
          <p:cNvSpPr/>
          <p:nvPr/>
        </p:nvSpPr>
        <p:spPr>
          <a:xfrm>
            <a:off x="6732240" y="4792106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2" name="91 Rectángulo"/>
          <p:cNvSpPr/>
          <p:nvPr/>
        </p:nvSpPr>
        <p:spPr>
          <a:xfrm>
            <a:off x="7617246" y="4797152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3" name="92 Rectángulo"/>
          <p:cNvSpPr/>
          <p:nvPr/>
        </p:nvSpPr>
        <p:spPr>
          <a:xfrm>
            <a:off x="6732237" y="5335917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4" name="93 Rectángulo"/>
          <p:cNvSpPr/>
          <p:nvPr/>
        </p:nvSpPr>
        <p:spPr>
          <a:xfrm>
            <a:off x="7617243" y="5340963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5" name="94 Rectángulo"/>
          <p:cNvSpPr/>
          <p:nvPr/>
        </p:nvSpPr>
        <p:spPr>
          <a:xfrm>
            <a:off x="6732240" y="5879901"/>
            <a:ext cx="818253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T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96" name="95 Rectángulo"/>
          <p:cNvSpPr/>
          <p:nvPr/>
        </p:nvSpPr>
        <p:spPr>
          <a:xfrm>
            <a:off x="7617246" y="5884947"/>
            <a:ext cx="81825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 smtClean="0">
                <a:latin typeface="Arial Black" pitchFamily="34" charset="0"/>
              </a:rPr>
              <a:t>F</a:t>
            </a:r>
            <a:endParaRPr lang="es-ES" sz="2800" dirty="0">
              <a:latin typeface="Arial Black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588224" y="332656"/>
            <a:ext cx="201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True False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greatpicture.com/files/191/20288-gyrosigma-light-blue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" y="0"/>
            <a:ext cx="8492879" cy="6858000"/>
          </a:xfrm>
          <a:prstGeom prst="rect">
            <a:avLst/>
          </a:prstGeom>
        </p:spPr>
      </p:pic>
      <p:sp>
        <p:nvSpPr>
          <p:cNvPr id="31" name="30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0355"/>
            <a:ext cx="1491103" cy="235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9990"/>
            <a:ext cx="1743128" cy="2484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 Grupo"/>
          <p:cNvGrpSpPr/>
          <p:nvPr/>
        </p:nvGrpSpPr>
        <p:grpSpPr>
          <a:xfrm>
            <a:off x="2473107" y="764704"/>
            <a:ext cx="4068452" cy="2185516"/>
            <a:chOff x="2627784" y="764704"/>
            <a:chExt cx="4068452" cy="2185516"/>
          </a:xfrm>
        </p:grpSpPr>
        <p:sp>
          <p:nvSpPr>
            <p:cNvPr id="21" name="20 Llamada ovalada"/>
            <p:cNvSpPr/>
            <p:nvPr/>
          </p:nvSpPr>
          <p:spPr>
            <a:xfrm>
              <a:off x="2627784" y="764704"/>
              <a:ext cx="4068452" cy="1944216"/>
            </a:xfrm>
            <a:prstGeom prst="wedgeEllipseCallout">
              <a:avLst>
                <a:gd name="adj1" fmla="val -44193"/>
                <a:gd name="adj2" fmla="val 68026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4000" b="1" dirty="0" smtClean="0">
                  <a:solidFill>
                    <a:schemeClr val="bg1"/>
                  </a:solidFill>
                </a:rPr>
                <a:t>GOODBYE!!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2 Forma libre"/>
            <p:cNvSpPr/>
            <p:nvPr/>
          </p:nvSpPr>
          <p:spPr>
            <a:xfrm rot="21338547">
              <a:off x="5204776" y="2467620"/>
              <a:ext cx="1106073" cy="482600"/>
            </a:xfrm>
            <a:custGeom>
              <a:avLst/>
              <a:gdLst>
                <a:gd name="connsiteX0" fmla="*/ 0 w 901700"/>
                <a:gd name="connsiteY0" fmla="*/ 139700 h 482600"/>
                <a:gd name="connsiteX1" fmla="*/ 901700 w 901700"/>
                <a:gd name="connsiteY1" fmla="*/ 482600 h 482600"/>
                <a:gd name="connsiteX2" fmla="*/ 622300 w 901700"/>
                <a:gd name="connsiteY2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482600">
                  <a:moveTo>
                    <a:pt x="0" y="139700"/>
                  </a:moveTo>
                  <a:lnTo>
                    <a:pt x="901700" y="482600"/>
                  </a:lnTo>
                  <a:lnTo>
                    <a:pt x="622300" y="0"/>
                  </a:lnTo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833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146" name="Picture 2" descr="http://upload.wikimedia.org/wikipedia/commons/thumb/b/b3/Blank_map_of_Europe.svg/680px-Blank_map_of_Europe.svg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676" y1="83462" x2="43676" y2="83462"/>
                        <a14:foregroundMark x1="35000" y1="89615" x2="35000" y2="89615"/>
                        <a14:foregroundMark x1="36618" y1="88269" x2="36618" y2="88269"/>
                        <a14:foregroundMark x1="67353" y1="97500" x2="67353" y2="97500"/>
                        <a14:foregroundMark x1="78971" y1="93654" x2="78971" y2="93654"/>
                        <a14:foregroundMark x1="21471" y1="22500" x2="26324" y2="24615"/>
                        <a14:backgroundMark x1="63824" y1="35385" x2="63824" y2="35385"/>
                        <a14:backgroundMark x1="62500" y1="34808" x2="63824" y2="36346"/>
                        <a14:backgroundMark x1="66176" y1="32500" x2="66618" y2="3326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2239"/>
            <a:ext cx="8483155" cy="6487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upload.wikimedia.org/wikipedia/commons/thumb/b/b3/Blank_map_of_Europe.svg/680px-Blank_map_of_Europe.svg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1" b="65577" l="20147" r="37353">
                        <a14:foregroundMark x1="27206" y1="51154" x2="24118" y2="55769"/>
                        <a14:foregroundMark x1="28971" y1="43462" x2="28971" y2="43462"/>
                        <a14:foregroundMark x1="35000" y1="39231" x2="35000" y2="39231"/>
                        <a14:foregroundMark x1="29412" y1="53077" x2="29412" y2="530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34002" r="62175" b="34879"/>
          <a:stretch/>
        </p:blipFill>
        <p:spPr bwMode="auto">
          <a:xfrm>
            <a:off x="2195736" y="2382866"/>
            <a:ext cx="1465943" cy="2018793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836712"/>
            <a:ext cx="4894684" cy="1268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087897" y="4047717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EUROPE</a:t>
            </a:r>
            <a:endParaRPr lang="es-ES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7544" y="3801234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Atlantic</a:t>
            </a:r>
            <a:r>
              <a:rPr lang="es-ES_tradnl" sz="2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_tradnl" sz="20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Ocean</a:t>
            </a:r>
            <a:endParaRPr lang="es-ES" sz="20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2195736" y="2204864"/>
            <a:ext cx="432048" cy="792088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71717"/>
            <a:ext cx="1892588" cy="269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o"/>
          <p:cNvSpPr/>
          <p:nvPr/>
        </p:nvSpPr>
        <p:spPr>
          <a:xfrm>
            <a:off x="15076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4 Cilindro"/>
          <p:cNvSpPr/>
          <p:nvPr/>
        </p:nvSpPr>
        <p:spPr>
          <a:xfrm>
            <a:off x="6300192" y="2287420"/>
            <a:ext cx="54006" cy="2232248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87418"/>
            <a:ext cx="1892588" cy="269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6" y="2014050"/>
            <a:ext cx="1728192" cy="2732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7" y="386365"/>
            <a:ext cx="7265832" cy="733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9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8" y="3728000"/>
            <a:ext cx="2071268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9" b="50000"/>
          <a:stretch/>
        </p:blipFill>
        <p:spPr>
          <a:xfrm>
            <a:off x="3779912" y="404664"/>
            <a:ext cx="2470763" cy="756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Llamada ovalada"/>
          <p:cNvSpPr/>
          <p:nvPr/>
        </p:nvSpPr>
        <p:spPr>
          <a:xfrm>
            <a:off x="539552" y="1977822"/>
            <a:ext cx="2808312" cy="1429142"/>
          </a:xfrm>
          <a:prstGeom prst="wedgeEllipseCallout">
            <a:avLst>
              <a:gd name="adj1" fmla="val 19356"/>
              <a:gd name="adj2" fmla="val 62684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biggest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island</a:t>
            </a:r>
            <a:r>
              <a:rPr lang="es-ES_tradnl" sz="2400" dirty="0" smtClean="0">
                <a:solidFill>
                  <a:schemeClr val="bg1"/>
                </a:solidFill>
              </a:rPr>
              <a:t> of </a:t>
            </a:r>
            <a:r>
              <a:rPr lang="es-ES_tradnl" sz="2400" dirty="0" err="1" smtClean="0">
                <a:solidFill>
                  <a:schemeClr val="bg1"/>
                </a:solidFill>
              </a:rPr>
              <a:t>the</a:t>
            </a:r>
            <a:r>
              <a:rPr lang="es-ES_tradnl" sz="2400" dirty="0" smtClean="0">
                <a:solidFill>
                  <a:schemeClr val="bg1"/>
                </a:solidFill>
              </a:rPr>
              <a:t> British Isles.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5"/>
          <a:stretch/>
        </p:blipFill>
        <p:spPr>
          <a:xfrm>
            <a:off x="2566008" y="1123670"/>
            <a:ext cx="4742296" cy="797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8 Conector recto de flecha"/>
          <p:cNvCxnSpPr/>
          <p:nvPr/>
        </p:nvCxnSpPr>
        <p:spPr>
          <a:xfrm flipH="1">
            <a:off x="5868144" y="2132856"/>
            <a:ext cx="459339" cy="936104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72" y="3394379"/>
            <a:ext cx="2095238" cy="331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2"/>
          <a:stretch/>
        </p:blipFill>
        <p:spPr>
          <a:xfrm>
            <a:off x="971600" y="764703"/>
            <a:ext cx="2667672" cy="752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6"/>
          <a:stretch/>
        </p:blipFill>
        <p:spPr>
          <a:xfrm>
            <a:off x="524701" y="1571674"/>
            <a:ext cx="3561470" cy="1065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Llamada ovalada"/>
          <p:cNvSpPr/>
          <p:nvPr/>
        </p:nvSpPr>
        <p:spPr>
          <a:xfrm>
            <a:off x="4427984" y="908720"/>
            <a:ext cx="4320480" cy="2160239"/>
          </a:xfrm>
          <a:prstGeom prst="wedgeEllipseCallout">
            <a:avLst>
              <a:gd name="adj1" fmla="val -36732"/>
              <a:gd name="adj2" fmla="val 60135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It </a:t>
            </a:r>
            <a:r>
              <a:rPr lang="en-US" sz="2400" dirty="0">
                <a:solidFill>
                  <a:schemeClr val="bg1"/>
                </a:solidFill>
              </a:rPr>
              <a:t>is also known as the </a:t>
            </a:r>
            <a:r>
              <a:rPr lang="en-US" sz="2400" b="1" dirty="0">
                <a:solidFill>
                  <a:srgbClr val="009900"/>
                </a:solidFill>
              </a:rPr>
              <a:t>Emerald Isle </a:t>
            </a:r>
            <a:r>
              <a:rPr lang="en-US" sz="2400" dirty="0">
                <a:solidFill>
                  <a:schemeClr val="bg1"/>
                </a:solidFill>
              </a:rPr>
              <a:t>because of its beautiful green countryside.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http://traveltips.usatoday.com/DM-Resize/photos.demandstudios.com/getty/article/251/20/87672705_XS.jpg?w=560&amp;h=560&amp;keep_ratio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80" y="3379070"/>
            <a:ext cx="291268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1902272" y="2780928"/>
            <a:ext cx="432048" cy="792088"/>
          </a:xfrm>
          <a:prstGeom prst="straightConnector1">
            <a:avLst/>
          </a:prstGeom>
          <a:ln w="76200">
            <a:solidFill>
              <a:srgbClr val="66FF6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6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64955" y="131148"/>
            <a:ext cx="5171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There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are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two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independent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states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 </a:t>
            </a:r>
            <a:r>
              <a:rPr lang="es-ES_tradnl" sz="48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es-ES_tradnl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British Isles:</a:t>
            </a:r>
            <a:endParaRPr lang="es-ES" sz="4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15" y="277538"/>
            <a:ext cx="1212475" cy="2791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27" y="2996219"/>
            <a:ext cx="6114189" cy="86556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48102"/>
            <a:ext cx="3163563" cy="2005234"/>
          </a:xfrm>
          <a:prstGeom prst="rect">
            <a:avLst/>
          </a:prstGeom>
        </p:spPr>
      </p:pic>
      <p:pic>
        <p:nvPicPr>
          <p:cNvPr id="16390" name="Picture 6" descr="http://th01.deviantart.net/fs71/150/i/2010/276/a/2/ireland_flag_by_cartoon_gal-d2ztkf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149080"/>
            <a:ext cx="1224136" cy="78105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50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6300192" y="4481513"/>
            <a:ext cx="1216819" cy="8597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1209646" cy="233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49" y="316336"/>
            <a:ext cx="1209646" cy="1888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6012160" y="2854677"/>
            <a:ext cx="272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part</a:t>
            </a:r>
            <a:r>
              <a:rPr lang="es-ES_tradnl" sz="2000" b="1" dirty="0" smtClean="0">
                <a:solidFill>
                  <a:schemeClr val="bg1"/>
                </a:solidFill>
              </a:rPr>
              <a:t>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United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Kingdom</a:t>
            </a:r>
            <a:r>
              <a:rPr lang="es-ES_tradnl" sz="2000" b="1" dirty="0" smtClean="0">
                <a:solidFill>
                  <a:schemeClr val="bg1"/>
                </a:solidFill>
              </a:rPr>
              <a:t>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6800" y="182250"/>
            <a:ext cx="5005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Ireland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divided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into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two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_tradnl" sz="4400" b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parts</a:t>
            </a:r>
            <a:r>
              <a:rPr lang="es-ES_tradnl" sz="4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chemeClr val="bg2">
                      <a:lumMod val="60000"/>
                      <a:lumOff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es-ES" sz="4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50800">
                  <a:schemeClr val="bg2">
                    <a:lumMod val="60000"/>
                    <a:lumOff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580112" y="5805264"/>
            <a:ext cx="272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>
                <a:solidFill>
                  <a:schemeClr val="bg1"/>
                </a:solidFill>
              </a:rPr>
              <a:t>It’s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an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independent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state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since</a:t>
            </a:r>
            <a:r>
              <a:rPr lang="es-ES_tradnl" sz="2000" b="1" dirty="0" smtClean="0">
                <a:solidFill>
                  <a:schemeClr val="bg1"/>
                </a:solidFill>
              </a:rPr>
              <a:t> 1922.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2" name="11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66" y="1651892"/>
            <a:ext cx="2587025" cy="1202785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2844896" cy="1851619"/>
          </a:xfrm>
          <a:prstGeom prst="rect">
            <a:avLst/>
          </a:prstGeom>
        </p:spPr>
      </p:pic>
      <p:sp>
        <p:nvSpPr>
          <p:cNvPr id="16" name="15 Llamada ovalada"/>
          <p:cNvSpPr/>
          <p:nvPr/>
        </p:nvSpPr>
        <p:spPr>
          <a:xfrm>
            <a:off x="539552" y="3020234"/>
            <a:ext cx="2481552" cy="1429142"/>
          </a:xfrm>
          <a:prstGeom prst="wedgeEllipseCallout">
            <a:avLst>
              <a:gd name="adj1" fmla="val 68131"/>
              <a:gd name="adj2" fmla="val -12758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50000"/>
                <a:lumOff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bg1"/>
                </a:solidFill>
              </a:rPr>
              <a:t>It’s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also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called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smtClean="0">
                <a:solidFill>
                  <a:srgbClr val="009900"/>
                </a:solidFill>
              </a:rPr>
              <a:t>EIRE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4701526" y="3256543"/>
            <a:ext cx="878586" cy="964545"/>
            <a:chOff x="4701526" y="3256543"/>
            <a:chExt cx="878586" cy="964545"/>
          </a:xfrm>
        </p:grpSpPr>
        <p:pic>
          <p:nvPicPr>
            <p:cNvPr id="21" name="Picture 6" descr="http://th01.deviantart.net/fs71/150/i/2010/276/a/2/ireland_flag_by_cartoon_gal-d2ztkf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32289" y="3318841"/>
              <a:ext cx="847823" cy="54220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cxnSp>
          <p:nvCxnSpPr>
            <p:cNvPr id="4" name="3 Conector recto"/>
            <p:cNvCxnSpPr/>
            <p:nvPr/>
          </p:nvCxnSpPr>
          <p:spPr>
            <a:xfrm>
              <a:off x="4701526" y="3256543"/>
              <a:ext cx="0" cy="964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5824895" y="664255"/>
            <a:ext cx="1000719" cy="964545"/>
            <a:chOff x="5824895" y="664255"/>
            <a:chExt cx="1000719" cy="964545"/>
          </a:xfrm>
        </p:grpSpPr>
        <p:pic>
          <p:nvPicPr>
            <p:cNvPr id="1026" name="Picture 2" descr="http://img0043.popscreencdn.com/121957383_amazoncom-northern-ireland-flag-3ft-x-5ft-patio-lawn-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28" b="19402"/>
            <a:stretch/>
          </p:blipFill>
          <p:spPr bwMode="auto">
            <a:xfrm>
              <a:off x="5833775" y="665792"/>
              <a:ext cx="991839" cy="59480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21 Conector recto"/>
            <p:cNvCxnSpPr/>
            <p:nvPr/>
          </p:nvCxnSpPr>
          <p:spPr>
            <a:xfrm>
              <a:off x="5824895" y="664255"/>
              <a:ext cx="0" cy="964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5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51"/>
            </a:avLst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" y="189575"/>
            <a:ext cx="2641353" cy="1549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/>
          <p:cNvSpPr/>
          <p:nvPr/>
        </p:nvSpPr>
        <p:spPr>
          <a:xfrm>
            <a:off x="539552" y="4149080"/>
            <a:ext cx="3168352" cy="2232248"/>
          </a:xfrm>
          <a:prstGeom prst="roundRect">
            <a:avLst/>
          </a:prstGeom>
          <a:solidFill>
            <a:schemeClr val="tx1">
              <a:alpha val="60000"/>
            </a:schemeClr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29562" y="4293096"/>
            <a:ext cx="298833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It</a:t>
            </a:r>
            <a:r>
              <a:rPr lang="es-ES_tradnl" sz="2800" b="1" dirty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also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called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or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s-ES_tradnl" sz="2800" b="1" dirty="0" smtClean="0">
                <a:solidFill>
                  <a:schemeClr val="bg1"/>
                </a:solidFill>
              </a:rPr>
              <a:t>. 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harlowharrier.co.uk/wp-content/uploads/2011/11/743px-Royal_Coat_of_Arms_of_the_United_Kingdom_HM_Government_sv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24" y="931390"/>
            <a:ext cx="2317195" cy="18687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641168" y="2852936"/>
            <a:ext cx="2159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bg1"/>
                </a:solidFill>
              </a:rPr>
              <a:t>Royal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coat</a:t>
            </a:r>
            <a:r>
              <a:rPr lang="es-ES_tradnl" sz="2000" b="1" dirty="0" smtClean="0">
                <a:solidFill>
                  <a:schemeClr val="bg1"/>
                </a:solidFill>
              </a:rPr>
              <a:t> of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arms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1560" y="5221649"/>
            <a:ext cx="298833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b="1" dirty="0" err="1" smtClean="0">
                <a:solidFill>
                  <a:schemeClr val="bg1"/>
                </a:solidFill>
              </a:rPr>
              <a:t>People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from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</a:rPr>
              <a:t> UK are </a:t>
            </a:r>
            <a:r>
              <a:rPr lang="es-ES_tradn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</a:t>
            </a:r>
            <a:r>
              <a:rPr lang="es-ES_tradnl" sz="2800" b="1" dirty="0" smtClean="0">
                <a:solidFill>
                  <a:schemeClr val="bg1"/>
                </a:solidFill>
              </a:rPr>
              <a:t>. 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22725" y="5157192"/>
            <a:ext cx="136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7884368" y="5589240"/>
            <a:ext cx="288032" cy="288032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2" descr="http://visalus-international-leaders.com/wp-content/themes/OptimizePress/timthumb.php?src=http://visalus-international-leaders.com/wp-content/uploads/2013/02/union_jack1.jpg&amp;h=144&amp;w=144&amp;zc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7291" r="5413" b="20027"/>
          <a:stretch/>
        </p:blipFill>
        <p:spPr bwMode="auto">
          <a:xfrm>
            <a:off x="6032758" y="4149080"/>
            <a:ext cx="1216819" cy="85974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436</Words>
  <Application>Microsoft Office PowerPoint</Application>
  <PresentationFormat>Presentación en pantalla (4:3)</PresentationFormat>
  <Paragraphs>100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PACKARD</cp:lastModifiedBy>
  <cp:revision>133</cp:revision>
  <dcterms:created xsi:type="dcterms:W3CDTF">2013-02-03T18:01:49Z</dcterms:created>
  <dcterms:modified xsi:type="dcterms:W3CDTF">2013-04-04T23:47:51Z</dcterms:modified>
</cp:coreProperties>
</file>