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3399"/>
    <a:srgbClr val="990033"/>
    <a:srgbClr val="FF0066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244F-009F-483A-A4D6-412F1C0B4326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0D2-8BA3-4BC3-AFFB-CF967785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7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00D2-8BA3-4BC3-AFFB-CF96778566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52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00D2-8BA3-4BC3-AFFB-CF96778566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2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DBD4-E19B-45A1-A8CF-143DD674A602}" type="datetime1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7C75-DB1D-45A2-B114-2D2C4F994933}" type="datetime1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1E5-120B-4E75-A580-C9E725B1E9C9}" type="datetime1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014F-4743-481F-B90F-37A5A88D5604}" type="datetime1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1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5F54-E4A2-4ECC-8414-875583EC306A}" type="datetime1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C0A-0C3E-4FCC-AB16-26786C7B2CC6}" type="datetime1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745-28EC-4B56-B927-B165232805D2}" type="datetime1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5D1D-28EB-434A-B274-1FE32C65A1AB}" type="datetime1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DDEE-439A-466E-8914-859E02D1AD1C}" type="datetime1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2D4B6-ACB2-49AD-A30D-531F0C002CCA}" type="datetime1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D762-D2DA-4AB3-BADB-34ADB9B826B9}" type="datetime1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FE3-BE49-4342-8DB1-772DDD8515EC}" type="datetime1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6E3E-4450-4316-A729-BE8FD8F285B9}" type="datetime1">
              <a:rPr lang="en-GB" smtClean="0"/>
              <a:t>19/11/2014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040D-DC2E-404E-8C69-66B5AD188C33}" type="datetime1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7162-173C-4BC1-A662-0521F153C454}" type="datetime1">
              <a:rPr lang="en-GB" smtClean="0"/>
              <a:t>19/11/2014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F47-EDE1-41C0-843D-52332BA0A954}" type="datetime1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CDDD-9C48-4B39-B8C7-7D450AA53641}" type="datetime1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87F1E-71B3-4CA0-A475-586349C30159}" type="datetime1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yasamansamsami@gmail.com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6057CE-BD80-4172-8D5A-3C559530F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32" y="896050"/>
            <a:ext cx="11740136" cy="2509213"/>
          </a:xfrm>
        </p:spPr>
        <p:txBody>
          <a:bodyPr>
            <a:noAutofit/>
          </a:bodyPr>
          <a:lstStyle/>
          <a:p>
            <a:pPr algn="ctr"/>
            <a:r>
              <a:rPr lang="en-GB" sz="7200" b="1" i="1" dirty="0" smtClean="0">
                <a:solidFill>
                  <a:srgbClr val="990033"/>
                </a:solidFill>
                <a:latin typeface="CCBrontoBurger-Medium" panose="020B0600000000000000" pitchFamily="34" charset="0"/>
              </a:rPr>
              <a:t>Much, many, and a lot of</a:t>
            </a:r>
            <a:endParaRPr lang="en-GB" sz="7200" b="1" i="1" dirty="0">
              <a:solidFill>
                <a:srgbClr val="990033"/>
              </a:solidFill>
              <a:latin typeface="CCBrontoBurger-Medium" panose="020B06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By </a:t>
            </a:r>
            <a:r>
              <a:rPr lang="en-GB" dirty="0" err="1" smtClean="0"/>
              <a:t>yasaman</a:t>
            </a:r>
            <a:r>
              <a:rPr lang="en-GB" dirty="0" smtClean="0"/>
              <a:t> </a:t>
            </a:r>
            <a:r>
              <a:rPr lang="en-GB" dirty="0" err="1" smtClean="0"/>
              <a:t>samsami</a:t>
            </a:r>
            <a:r>
              <a:rPr lang="en-GB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13659"/>
            <a:ext cx="1684940" cy="168494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57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0" y="270164"/>
            <a:ext cx="4470401" cy="299258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34" y="3262746"/>
            <a:ext cx="4470401" cy="299258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0991" y="4374316"/>
            <a:ext cx="5104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/>
              <a:t>a lot of/ many books</a:t>
            </a:r>
            <a:endParaRPr lang="en-GB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89797" y="1381734"/>
            <a:ext cx="5240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a lot of/ much money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5785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1500" b="1" cap="none" dirty="0" smtClean="0">
                <a:solidFill>
                  <a:srgbClr val="FF3300"/>
                </a:solidFill>
              </a:rPr>
              <a:t>much</a:t>
            </a:r>
            <a:endParaRPr lang="en-GB" sz="11500" b="1" cap="none" dirty="0">
              <a:solidFill>
                <a:srgbClr val="FF33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cap="none" dirty="0" smtClean="0"/>
              <a:t>We use </a:t>
            </a:r>
            <a:r>
              <a:rPr lang="en-GB" sz="3200" b="1" i="1" cap="none" dirty="0" smtClean="0">
                <a:solidFill>
                  <a:srgbClr val="FF3300"/>
                </a:solidFill>
              </a:rPr>
              <a:t>much</a:t>
            </a:r>
            <a:r>
              <a:rPr lang="en-GB" sz="3200" b="1" cap="none" dirty="0" smtClean="0"/>
              <a:t> + </a:t>
            </a:r>
            <a:r>
              <a:rPr lang="en-GB" sz="3200" b="1" cap="none" dirty="0" smtClean="0">
                <a:solidFill>
                  <a:srgbClr val="FF0000"/>
                </a:solidFill>
              </a:rPr>
              <a:t>uncountable noun</a:t>
            </a:r>
            <a:r>
              <a:rPr lang="en-GB" sz="3200" b="1" cap="none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b="1" cap="none" dirty="0" smtClean="0"/>
              <a:t>We use </a:t>
            </a:r>
            <a:r>
              <a:rPr lang="en-GB" sz="3200" b="1" i="1" cap="none" dirty="0" smtClean="0">
                <a:solidFill>
                  <a:srgbClr val="FF3300"/>
                </a:solidFill>
              </a:rPr>
              <a:t>much</a:t>
            </a:r>
            <a:r>
              <a:rPr lang="en-GB" sz="3200" b="1" cap="none" dirty="0" smtClean="0"/>
              <a:t> in </a:t>
            </a:r>
            <a:r>
              <a:rPr lang="en-GB" sz="3200" b="1" cap="none" dirty="0" smtClean="0">
                <a:solidFill>
                  <a:srgbClr val="FF0000"/>
                </a:solidFill>
              </a:rPr>
              <a:t>negative sentences </a:t>
            </a:r>
            <a:r>
              <a:rPr lang="en-GB" sz="3200" b="1" cap="none" dirty="0" smtClean="0"/>
              <a:t>and </a:t>
            </a:r>
            <a:r>
              <a:rPr lang="en-GB" sz="3200" b="1" cap="none" dirty="0" smtClean="0">
                <a:solidFill>
                  <a:srgbClr val="FF0000"/>
                </a:solidFill>
              </a:rPr>
              <a:t>questions</a:t>
            </a:r>
            <a:r>
              <a:rPr lang="en-GB" sz="3200" b="1" cap="none" dirty="0" smtClean="0"/>
              <a:t>.</a:t>
            </a:r>
            <a:endParaRPr lang="en-GB" sz="3200" b="1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778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cap="none" dirty="0" smtClean="0"/>
              <a:t>much coffee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much milk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much money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much food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much time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much fruit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53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1500" b="1" cap="none" dirty="0" smtClean="0">
                <a:solidFill>
                  <a:srgbClr val="006600"/>
                </a:solidFill>
              </a:rPr>
              <a:t>many</a:t>
            </a:r>
            <a:endParaRPr lang="en-GB" sz="11500" b="1" cap="none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662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cap="none" dirty="0" smtClean="0"/>
              <a:t>many books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many apples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many tomatoes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many animals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many pens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many oranges</a:t>
            </a:r>
            <a:endParaRPr lang="en-GB" sz="4400" b="1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600" b="1" cap="none" dirty="0" smtClean="0"/>
              <a:t>We use </a:t>
            </a:r>
            <a:r>
              <a:rPr lang="en-GB" sz="4600" b="1" i="1" cap="none" dirty="0" smtClean="0">
                <a:solidFill>
                  <a:srgbClr val="006600"/>
                </a:solidFill>
              </a:rPr>
              <a:t>many</a:t>
            </a:r>
            <a:r>
              <a:rPr lang="en-GB" sz="4600" b="1" cap="none" dirty="0" smtClean="0"/>
              <a:t> with </a:t>
            </a:r>
            <a:r>
              <a:rPr lang="en-GB" sz="4600" b="1" cap="none" dirty="0" smtClean="0">
                <a:solidFill>
                  <a:srgbClr val="FF0000"/>
                </a:solidFill>
              </a:rPr>
              <a:t>countable nouns</a:t>
            </a:r>
            <a:r>
              <a:rPr lang="en-GB" sz="4600" b="1" cap="none" dirty="0" smtClean="0"/>
              <a:t>.</a:t>
            </a:r>
            <a:endParaRPr lang="en-GB" sz="4600" b="1" cap="none" dirty="0"/>
          </a:p>
        </p:txBody>
      </p:sp>
    </p:spTree>
    <p:extLst>
      <p:ext uri="{BB962C8B-B14F-4D97-AF65-F5344CB8AC3E}">
        <p14:creationId xmlns:p14="http://schemas.microsoft.com/office/powerpoint/2010/main" val="16455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cap="none" dirty="0" smtClean="0">
                <a:solidFill>
                  <a:srgbClr val="FF0066"/>
                </a:solidFill>
              </a:rPr>
              <a:t>a lot of</a:t>
            </a:r>
            <a:endParaRPr lang="en-GB" sz="9600" b="1" cap="none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65183" y="609600"/>
            <a:ext cx="6200163" cy="55465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b="1" cap="none" dirty="0" smtClean="0"/>
              <a:t>a lot of books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a lot of money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a lot of oranges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a lot of food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a lot of apples</a:t>
            </a:r>
          </a:p>
          <a:p>
            <a:pPr marL="0" indent="0" algn="ctr">
              <a:buNone/>
            </a:pPr>
            <a:r>
              <a:rPr lang="en-GB" sz="4400" b="1" cap="none" dirty="0" smtClean="0"/>
              <a:t>a lot of milk</a:t>
            </a:r>
            <a:endParaRPr lang="en-GB" sz="4400" b="1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4151409" cy="3158348"/>
          </a:xfrm>
        </p:spPr>
        <p:txBody>
          <a:bodyPr>
            <a:noAutofit/>
          </a:bodyPr>
          <a:lstStyle/>
          <a:p>
            <a:r>
              <a:rPr lang="en-GB" sz="3600" b="1" cap="none" dirty="0" smtClean="0"/>
              <a:t>We use </a:t>
            </a:r>
            <a:r>
              <a:rPr lang="en-GB" sz="3600" b="1" i="1" cap="none" dirty="0" smtClean="0">
                <a:solidFill>
                  <a:srgbClr val="FF0066"/>
                </a:solidFill>
              </a:rPr>
              <a:t>a lot of </a:t>
            </a:r>
            <a:r>
              <a:rPr lang="en-GB" sz="3600" b="1" cap="none" dirty="0" smtClean="0"/>
              <a:t>in </a:t>
            </a:r>
            <a:r>
              <a:rPr lang="en-GB" sz="3600" b="1" cap="none" dirty="0" smtClean="0">
                <a:solidFill>
                  <a:srgbClr val="FF0000"/>
                </a:solidFill>
              </a:rPr>
              <a:t>positive sentences </a:t>
            </a:r>
            <a:r>
              <a:rPr lang="en-GB" sz="3600" b="1" cap="none" dirty="0" smtClean="0"/>
              <a:t>with </a:t>
            </a:r>
            <a:r>
              <a:rPr lang="en-GB" sz="3600" b="1" cap="none" dirty="0" smtClean="0">
                <a:solidFill>
                  <a:srgbClr val="FF0000"/>
                </a:solidFill>
              </a:rPr>
              <a:t>countable</a:t>
            </a:r>
            <a:r>
              <a:rPr lang="en-GB" sz="3600" b="1" cap="none" dirty="0" smtClean="0"/>
              <a:t> and </a:t>
            </a:r>
            <a:r>
              <a:rPr lang="en-GB" sz="3600" b="1" cap="none" dirty="0" smtClean="0">
                <a:solidFill>
                  <a:srgbClr val="FF0000"/>
                </a:solidFill>
              </a:rPr>
              <a:t>uncountable nouns</a:t>
            </a:r>
            <a:r>
              <a:rPr lang="en-GB" sz="3600" b="1" cap="none" dirty="0" smtClean="0"/>
              <a:t>.</a:t>
            </a:r>
            <a:endParaRPr lang="en-GB" sz="3600" b="1" cap="none" dirty="0"/>
          </a:p>
        </p:txBody>
      </p:sp>
    </p:spTree>
    <p:extLst>
      <p:ext uri="{BB962C8B-B14F-4D97-AF65-F5344CB8AC3E}">
        <p14:creationId xmlns:p14="http://schemas.microsoft.com/office/powerpoint/2010/main" val="7201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14588"/>
              </p:ext>
            </p:extLst>
          </p:nvPr>
        </p:nvGraphicFramePr>
        <p:xfrm>
          <a:off x="643942" y="283335"/>
          <a:ext cx="10522040" cy="63024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61020"/>
                <a:gridCol w="5261020"/>
              </a:tblGrid>
              <a:tr h="1481070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/>
                        <a:t>countable</a:t>
                      </a:r>
                      <a:endParaRPr lang="en-GB" sz="60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/>
                        <a:t>uncountable</a:t>
                      </a:r>
                      <a:endParaRPr lang="en-GB" sz="6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0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There are </a:t>
                      </a:r>
                      <a:r>
                        <a:rPr lang="en-GB" sz="4400" b="1" baseline="0" dirty="0" smtClean="0">
                          <a:solidFill>
                            <a:srgbClr val="FF0066"/>
                          </a:solidFill>
                        </a:rPr>
                        <a:t>a lot of </a:t>
                      </a:r>
                      <a:r>
                        <a:rPr lang="en-GB" sz="3600" b="1" baseline="0" dirty="0" smtClean="0"/>
                        <a:t>books.</a:t>
                      </a:r>
                    </a:p>
                    <a:p>
                      <a:pPr algn="ctr"/>
                      <a:r>
                        <a:rPr lang="en-GB" sz="3600" b="1" baseline="0" dirty="0" smtClean="0"/>
                        <a:t>(+)</a:t>
                      </a:r>
                      <a:endParaRPr lang="en-GB" sz="36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There’s </a:t>
                      </a:r>
                      <a:r>
                        <a:rPr lang="en-GB" sz="4400" b="1" dirty="0" smtClean="0">
                          <a:solidFill>
                            <a:srgbClr val="FF0066"/>
                          </a:solidFill>
                        </a:rPr>
                        <a:t>a lot of </a:t>
                      </a:r>
                      <a:r>
                        <a:rPr lang="en-GB" sz="3600" b="1" dirty="0" smtClean="0"/>
                        <a:t>coffee.</a:t>
                      </a:r>
                    </a:p>
                    <a:p>
                      <a:pPr algn="ctr"/>
                      <a:r>
                        <a:rPr lang="en-GB" sz="3600" b="1" dirty="0" smtClean="0"/>
                        <a:t>(+)</a:t>
                      </a:r>
                      <a:endParaRPr lang="en-GB" sz="36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0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There aren’t </a:t>
                      </a:r>
                      <a:r>
                        <a:rPr lang="en-GB" sz="4400" b="1" dirty="0" smtClean="0">
                          <a:solidFill>
                            <a:srgbClr val="006600"/>
                          </a:solidFill>
                        </a:rPr>
                        <a:t>many</a:t>
                      </a:r>
                      <a:r>
                        <a:rPr lang="en-GB" sz="3600" b="1" dirty="0" smtClean="0"/>
                        <a:t> books.</a:t>
                      </a:r>
                    </a:p>
                    <a:p>
                      <a:pPr algn="ctr"/>
                      <a:r>
                        <a:rPr lang="en-GB" sz="3600" b="1" dirty="0" smtClean="0"/>
                        <a:t>(-)</a:t>
                      </a:r>
                      <a:endParaRPr lang="en-GB" sz="36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There isn’t </a:t>
                      </a:r>
                      <a:r>
                        <a:rPr lang="en-GB" sz="4400" b="1" dirty="0" smtClean="0">
                          <a:solidFill>
                            <a:srgbClr val="FF3300"/>
                          </a:solidFill>
                        </a:rPr>
                        <a:t>much</a:t>
                      </a:r>
                      <a:r>
                        <a:rPr lang="en-GB" sz="3600" b="1" dirty="0" smtClean="0"/>
                        <a:t> coffee.</a:t>
                      </a:r>
                    </a:p>
                    <a:p>
                      <a:pPr algn="ctr"/>
                      <a:r>
                        <a:rPr lang="en-GB" sz="3600" b="1" dirty="0" smtClean="0"/>
                        <a:t>(-)</a:t>
                      </a:r>
                      <a:endParaRPr lang="en-GB" sz="36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07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How</a:t>
                      </a:r>
                      <a:r>
                        <a:rPr lang="en-GB" sz="3600" b="1" baseline="0" dirty="0" smtClean="0"/>
                        <a:t> </a:t>
                      </a:r>
                      <a:r>
                        <a:rPr lang="en-GB" sz="4400" b="1" baseline="0" dirty="0" smtClean="0">
                          <a:solidFill>
                            <a:srgbClr val="006600"/>
                          </a:solidFill>
                        </a:rPr>
                        <a:t>many</a:t>
                      </a:r>
                      <a:r>
                        <a:rPr lang="en-GB" sz="3600" b="1" baseline="0" dirty="0" smtClean="0"/>
                        <a:t> books are there?</a:t>
                      </a:r>
                    </a:p>
                    <a:p>
                      <a:pPr algn="ctr"/>
                      <a:r>
                        <a:rPr lang="en-GB" sz="3600" b="1" baseline="0" dirty="0" smtClean="0"/>
                        <a:t>(?)</a:t>
                      </a:r>
                      <a:endParaRPr lang="en-GB" sz="36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How </a:t>
                      </a:r>
                      <a:r>
                        <a:rPr lang="en-GB" sz="4400" b="1" dirty="0" smtClean="0">
                          <a:solidFill>
                            <a:srgbClr val="FF3300"/>
                          </a:solidFill>
                        </a:rPr>
                        <a:t>much</a:t>
                      </a:r>
                      <a:r>
                        <a:rPr lang="en-GB" sz="3600" b="1" dirty="0" smtClean="0"/>
                        <a:t> coffee is there?</a:t>
                      </a:r>
                    </a:p>
                    <a:p>
                      <a:pPr algn="ctr"/>
                      <a:r>
                        <a:rPr lang="en-GB" sz="3600" b="1" dirty="0" smtClean="0"/>
                        <a:t>(?)</a:t>
                      </a:r>
                      <a:endParaRPr lang="en-GB" sz="36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2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822" y="647580"/>
            <a:ext cx="63364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There are _________________.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 smtClean="0"/>
          </a:p>
          <a:p>
            <a:r>
              <a:rPr lang="en-GB" sz="3200" b="1" dirty="0" smtClean="0"/>
              <a:t>There isn’t _________________.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 smtClean="0"/>
          </a:p>
          <a:p>
            <a:r>
              <a:rPr lang="en-GB" sz="3200" b="1" dirty="0" smtClean="0"/>
              <a:t>How ___________________ are there?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231819"/>
            <a:ext cx="2542614" cy="169477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85" y="2103416"/>
            <a:ext cx="2335591" cy="201782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55960" y="231819"/>
            <a:ext cx="3627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0066"/>
                </a:solidFill>
              </a:rPr>
              <a:t>a lot of </a:t>
            </a:r>
            <a:r>
              <a:rPr lang="en-GB" sz="4400" b="1" dirty="0" smtClean="0"/>
              <a:t>onions</a:t>
            </a:r>
            <a:endParaRPr lang="en-GB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43" y="4298063"/>
            <a:ext cx="2560169" cy="211854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59751" y="2342887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3300"/>
                </a:solidFill>
              </a:rPr>
              <a:t>much</a:t>
            </a:r>
            <a:r>
              <a:rPr lang="en-GB" sz="4400" b="1" dirty="0" smtClean="0"/>
              <a:t> milk</a:t>
            </a:r>
            <a:endParaRPr lang="en-GB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0875" y="4134119"/>
            <a:ext cx="3680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006600"/>
                </a:solidFill>
              </a:rPr>
              <a:t>many</a:t>
            </a:r>
            <a:r>
              <a:rPr lang="en-GB" sz="4400" b="1" dirty="0" smtClean="0"/>
              <a:t> potatoes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4698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189" y="721217"/>
            <a:ext cx="67473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There is ______________________.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/>
          </a:p>
          <a:p>
            <a:r>
              <a:rPr lang="en-GB" sz="3200" b="1" dirty="0" smtClean="0"/>
              <a:t>There aren’t ___________________.</a:t>
            </a:r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 smtClean="0"/>
          </a:p>
          <a:p>
            <a:r>
              <a:rPr lang="en-GB" sz="3200" b="1" dirty="0" smtClean="0"/>
              <a:t>How ____________________ is there?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46" y="180305"/>
            <a:ext cx="2615580" cy="2074668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36" y="2466490"/>
            <a:ext cx="2575775" cy="2047741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49" y="4734798"/>
            <a:ext cx="3092285" cy="2029688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94945" y="448198"/>
            <a:ext cx="3398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3399"/>
                </a:solidFill>
              </a:rPr>
              <a:t>a lot of </a:t>
            </a:r>
            <a:r>
              <a:rPr lang="en-GB" sz="4400" b="1" dirty="0" smtClean="0"/>
              <a:t>bread</a:t>
            </a:r>
            <a:endParaRPr lang="en-GB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2147" y="2355615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6600"/>
                </a:solidFill>
              </a:rPr>
              <a:t>m</a:t>
            </a:r>
            <a:r>
              <a:rPr lang="en-GB" sz="4400" b="1" dirty="0" smtClean="0">
                <a:solidFill>
                  <a:srgbClr val="006600"/>
                </a:solidFill>
              </a:rPr>
              <a:t>any</a:t>
            </a:r>
            <a:r>
              <a:rPr lang="en-GB" sz="4400" b="1" dirty="0" smtClean="0"/>
              <a:t> eggs</a:t>
            </a:r>
            <a:endParaRPr lang="en-GB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62896" y="4350077"/>
            <a:ext cx="2959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3300"/>
                </a:solidFill>
              </a:rPr>
              <a:t>much</a:t>
            </a:r>
            <a:r>
              <a:rPr lang="en-GB" sz="4400" b="1" dirty="0" smtClean="0"/>
              <a:t> water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1867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854450">
            <a:off x="1648495" y="2176501"/>
            <a:ext cx="89979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rilleDisplayCapsSSi" panose="00000400000000000000" pitchFamily="2" charset="0"/>
              </a:rPr>
              <a:t>Good Luck!</a:t>
            </a:r>
            <a:endParaRPr lang="en-GB" sz="13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rilleDisplayCapsSSi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" y="128787"/>
            <a:ext cx="5233722" cy="5331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2249" y="928155"/>
            <a:ext cx="5853658" cy="57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Custom 30">
      <a:dk1>
        <a:sysClr val="windowText" lastClr="000000"/>
      </a:dk1>
      <a:lt1>
        <a:sysClr val="window" lastClr="FFFFFF"/>
      </a:lt1>
      <a:dk2>
        <a:srgbClr val="E78B80"/>
      </a:dk2>
      <a:lt2>
        <a:srgbClr val="FFFF99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130</TotalTime>
  <Words>199</Words>
  <Application>Microsoft Office PowerPoint</Application>
  <PresentationFormat>Widescreen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AprilleDisplayCapsSSi</vt:lpstr>
      <vt:lpstr>Arial</vt:lpstr>
      <vt:lpstr>Calibri</vt:lpstr>
      <vt:lpstr>CCBrontoBurger-Medium</vt:lpstr>
      <vt:lpstr>Tw Cen MT</vt:lpstr>
      <vt:lpstr>Wingdings</vt:lpstr>
      <vt:lpstr>Droplet</vt:lpstr>
      <vt:lpstr>Much, many, and a lot of</vt:lpstr>
      <vt:lpstr>PowerPoint Presentation</vt:lpstr>
      <vt:lpstr>much</vt:lpstr>
      <vt:lpstr>many</vt:lpstr>
      <vt:lpstr>a lot of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6D</dc:title>
  <dc:creator>mm</dc:creator>
  <cp:lastModifiedBy>mm</cp:lastModifiedBy>
  <cp:revision>35</cp:revision>
  <dcterms:created xsi:type="dcterms:W3CDTF">2014-05-13T22:12:07Z</dcterms:created>
  <dcterms:modified xsi:type="dcterms:W3CDTF">2014-11-19T10:30:15Z</dcterms:modified>
</cp:coreProperties>
</file>