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3" r:id="rId4"/>
    <p:sldId id="265" r:id="rId5"/>
    <p:sldId id="261" r:id="rId6"/>
    <p:sldId id="258" r:id="rId7"/>
    <p:sldId id="257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C65"/>
    <a:srgbClr val="E2B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31" autoAdjust="0"/>
  </p:normalViewPr>
  <p:slideViewPr>
    <p:cSldViewPr snapToGrid="0">
      <p:cViewPr>
        <p:scale>
          <a:sx n="50" d="100"/>
          <a:sy n="50" d="100"/>
        </p:scale>
        <p:origin x="14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19692-0361-4100-8D9C-615A9587472A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C9AF5-B0D5-46E3-85EE-ECB4E36F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7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C9AF5-B0D5-46E3-85EE-ECB4E36FA6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8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C9AF5-B0D5-46E3-85EE-ECB4E36FA6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336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C9AF5-B0D5-46E3-85EE-ECB4E36FA6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4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C9AF5-B0D5-46E3-85EE-ECB4E36FA6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3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3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1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82EAF-56C0-4ACB-A3B0-D0E578E1D24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05CF4-9FA9-4216-BE7A-5FD0AE1EB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11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1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2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jpeg"/><Relationship Id="rId18" Type="http://schemas.openxmlformats.org/officeDocument/2006/relationships/image" Target="../media/image79.png"/><Relationship Id="rId26" Type="http://schemas.openxmlformats.org/officeDocument/2006/relationships/image" Target="../media/image86.png"/><Relationship Id="rId3" Type="http://schemas.openxmlformats.org/officeDocument/2006/relationships/image" Target="../media/image66.png"/><Relationship Id="rId21" Type="http://schemas.openxmlformats.org/officeDocument/2006/relationships/image" Target="../media/image82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7.jpeg"/><Relationship Id="rId15" Type="http://schemas.openxmlformats.org/officeDocument/2006/relationships/image" Target="../media/image76.png"/><Relationship Id="rId23" Type="http://schemas.openxmlformats.org/officeDocument/2006/relationships/image" Target="../media/image84.jpe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54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17" Type="http://schemas.openxmlformats.org/officeDocument/2006/relationships/image" Target="../media/image99.jpeg"/><Relationship Id="rId2" Type="http://schemas.openxmlformats.org/officeDocument/2006/relationships/image" Target="../media/image87.png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79.png"/><Relationship Id="rId5" Type="http://schemas.openxmlformats.org/officeDocument/2006/relationships/image" Target="../media/image89.jpe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19" Type="http://schemas.openxmlformats.org/officeDocument/2006/relationships/image" Target="../media/image84.jpeg"/><Relationship Id="rId4" Type="http://schemas.openxmlformats.org/officeDocument/2006/relationships/image" Target="../media/image88.png"/><Relationship Id="rId9" Type="http://schemas.openxmlformats.org/officeDocument/2006/relationships/image" Target="../media/image83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ME; ANY; A and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938" y="1838285"/>
            <a:ext cx="4332441" cy="45604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Презентация Microsoft PowerPoint 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6410" y="2735621"/>
            <a:ext cx="3152570" cy="315257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8937" y="428090"/>
            <a:ext cx="406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SOME</a:t>
            </a:r>
            <a:endParaRPr lang="ru-RU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395" y="428089"/>
            <a:ext cx="36957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8000" b="1" dirty="0" smtClean="0">
                <a:ln/>
                <a:solidFill>
                  <a:schemeClr val="accent4"/>
                </a:solidFill>
                <a:latin typeface="Snap ITC" panose="04040A07060A02020202" pitchFamily="82" charset="0"/>
              </a:rPr>
              <a:t>ANY</a:t>
            </a:r>
            <a:endParaRPr lang="ru-RU" sz="8000" b="1" dirty="0">
              <a:ln/>
              <a:solidFill>
                <a:schemeClr val="accent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7530" y="181868"/>
            <a:ext cx="369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nap ITC" panose="04040A07060A02020202" pitchFamily="82" charset="0"/>
              </a:rPr>
              <a:t>a/an</a:t>
            </a:r>
            <a:endParaRPr lang="ru-RU" sz="96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71554" y="6398749"/>
            <a:ext cx="3311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made by </a:t>
            </a:r>
            <a:r>
              <a:rPr lang="en-US" sz="2400" b="1" i="1" dirty="0" err="1" smtClean="0"/>
              <a:t>Sereda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Nataliia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8243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794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7948" y="167763"/>
            <a:ext cx="7554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Make questions and short answers </a:t>
            </a:r>
          </a:p>
          <a:p>
            <a:r>
              <a:rPr lang="en-US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(-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Are</a:t>
            </a:r>
            <a:r>
              <a:rPr lang="en-US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there any</a:t>
            </a:r>
            <a:r>
              <a:rPr lang="en-US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?;   -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Is</a:t>
            </a:r>
            <a:r>
              <a:rPr lang="en-US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 there any/ a/ an?)</a:t>
            </a:r>
            <a:endParaRPr lang="ru-RU" sz="24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7947" y="998760"/>
            <a:ext cx="94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eggs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4232" y="1054893"/>
            <a:ext cx="5468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-Are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eggs? -Yes, there are</a:t>
            </a:r>
            <a:endParaRPr lang="ru-RU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27947" y="1578113"/>
            <a:ext cx="1610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yoghurt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8068" y="1562802"/>
            <a:ext cx="5402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yoghurt? -Yes, there is</a:t>
            </a:r>
            <a:endParaRPr lang="ru-RU" sz="2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0298" y="2674624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2211" y="2739367"/>
            <a:ext cx="479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jam? -Yes, there is</a:t>
            </a:r>
            <a:endParaRPr lang="ru-RU" sz="28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99975" y="2109367"/>
            <a:ext cx="1561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melon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2123" y="2136088"/>
            <a:ext cx="5156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</a:t>
            </a:r>
            <a:r>
              <a:rPr lang="en-US" sz="2800" b="1" i="1" dirty="0" smtClean="0"/>
              <a:t> melon? -No, there isn’t</a:t>
            </a:r>
            <a:endParaRPr lang="ru-RU" sz="28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30769" y="3262586"/>
            <a:ext cx="1252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667" y="3217283"/>
            <a:ext cx="5503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butter? -No, there isn’t</a:t>
            </a:r>
            <a:endParaRPr lang="ru-RU" sz="28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68856" y="4525746"/>
            <a:ext cx="1213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cereal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7680" y="3887555"/>
            <a:ext cx="1827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eggplants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5040" y="3645947"/>
            <a:ext cx="4117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-Are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eggplants? </a:t>
            </a:r>
            <a:endParaRPr lang="en-US" sz="2800" b="1" i="1" dirty="0"/>
          </a:p>
          <a:p>
            <a:r>
              <a:rPr lang="en-US" sz="2800" b="1" i="1" dirty="0" smtClean="0"/>
              <a:t>-Yes, there are</a:t>
            </a:r>
            <a:endParaRPr lang="ru-RU" sz="28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852439" y="4523827"/>
            <a:ext cx="5127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cereal? -Yes, there is</a:t>
            </a:r>
            <a:endParaRPr lang="ru-RU" sz="28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80883" y="5060293"/>
            <a:ext cx="136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carrots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0745" y="5060293"/>
            <a:ext cx="636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-Are there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carrots? -No, there aren’t</a:t>
            </a:r>
            <a:endParaRPr lang="ru-RU" sz="28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96071" y="5572029"/>
            <a:ext cx="1324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pizza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66074" y="5573590"/>
            <a:ext cx="636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</a:t>
            </a:r>
            <a:r>
              <a:rPr lang="en-US" sz="2800" b="1" i="1" dirty="0" smtClean="0"/>
              <a:t> pizza? -No, there isn’t</a:t>
            </a:r>
            <a:endParaRPr lang="ru-RU" sz="28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26708" y="609524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sandwich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5315" y="6105848"/>
            <a:ext cx="636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-Is there </a:t>
            </a:r>
            <a:r>
              <a:rPr lang="en-US" sz="2800" b="1" i="1" dirty="0" smtClean="0">
                <a:solidFill>
                  <a:srgbClr val="C00000"/>
                </a:solidFill>
              </a:rPr>
              <a:t>a</a:t>
            </a:r>
            <a:r>
              <a:rPr lang="en-US" sz="2800" b="1" i="1" dirty="0" smtClean="0"/>
              <a:t> sandwich?  -Yes, there is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59591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  <p:bldP spid="17" grpId="0"/>
      <p:bldP spid="20" grpId="0"/>
      <p:bldP spid="22" grpId="0"/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307" y="2393418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Red Hands" panose="02000505000000020004" pitchFamily="2" charset="0"/>
              </a:rPr>
              <a:t>How much</a:t>
            </a:r>
            <a:endParaRPr lang="ru-RU" sz="6600" b="1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chemeClr val="accent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8599" y="2616654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chemeClr val="accent4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Red Hands" panose="02000505000000020004" pitchFamily="2" charset="0"/>
              </a:rPr>
              <a:t>How many</a:t>
            </a:r>
            <a:endParaRPr lang="ru-RU" sz="6600" b="1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chemeClr val="accent4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0938" y="2846104"/>
            <a:ext cx="15101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low Solid Italic" panose="04030604020F02020D02" pitchFamily="82" charset="0"/>
              </a:rPr>
              <a:t>vs</a:t>
            </a:r>
            <a:endParaRPr lang="ru-RU" sz="11500" b="1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4838" flipH="1">
            <a:off x="4506852" y="3318533"/>
            <a:ext cx="775570" cy="2754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82" y="3501415"/>
            <a:ext cx="696092" cy="22799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7987" flipH="1">
            <a:off x="10958345" y="1387002"/>
            <a:ext cx="1207660" cy="22360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8674" flipH="1">
            <a:off x="-646936" y="4211143"/>
            <a:ext cx="2722162" cy="9888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7550">
            <a:off x="4035458" y="1292125"/>
            <a:ext cx="1902934" cy="9208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0984" flipV="1">
            <a:off x="215610" y="1333909"/>
            <a:ext cx="2105257" cy="8372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2837">
            <a:off x="2511222" y="4306014"/>
            <a:ext cx="2088325" cy="4032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9240" y="4411583"/>
            <a:ext cx="2088325" cy="403263"/>
          </a:xfrm>
          <a:prstGeom prst="rect">
            <a:avLst/>
          </a:prstGeom>
        </p:spPr>
      </p:pic>
      <p:pic>
        <p:nvPicPr>
          <p:cNvPr id="21" name="Рисунок 20" descr="&lt;strong&gt;milk&lt;/strong&gt; jar &lt;strong&gt;PNG&lt;/strong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0622" y="390913"/>
            <a:ext cx="1017113" cy="1301579"/>
          </a:xfrm>
          <a:prstGeom prst="rect">
            <a:avLst/>
          </a:prstGeom>
        </p:spPr>
      </p:pic>
      <p:pic>
        <p:nvPicPr>
          <p:cNvPr id="22" name="Рисунок 21" descr="&lt;strong&gt;Flour PNG&lt;/strong&gt;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7" y="-120325"/>
            <a:ext cx="2192736" cy="2192736"/>
          </a:xfrm>
          <a:prstGeom prst="rect">
            <a:avLst/>
          </a:prstGeom>
        </p:spPr>
      </p:pic>
      <p:pic>
        <p:nvPicPr>
          <p:cNvPr id="23" name="Рисунок 22" descr="&lt;strong&gt;Juice PNG&lt;/strong&gt; Transparent Images | &lt;strong&gt;PNG&lt;/strong&gt; All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36" y="5013788"/>
            <a:ext cx="1674899" cy="1767703"/>
          </a:xfrm>
          <a:prstGeom prst="rect">
            <a:avLst/>
          </a:prstGeom>
        </p:spPr>
      </p:pic>
      <p:pic>
        <p:nvPicPr>
          <p:cNvPr id="1028" name="Picture 4" descr="Water Bottle Png Image File - Plastic Bottle, Transparent Png ...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1" y="3681568"/>
            <a:ext cx="1754453" cy="23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gar PNG Transparent Sugar.PNG Images. | Plus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92" y="5386119"/>
            <a:ext cx="2124185" cy="12357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&lt;strong&gt;Pepper PNG&lt;/strong&gt; Transparent Images | &lt;strong&gt;PNG&lt;/strong&gt; A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19" y="174711"/>
            <a:ext cx="1705952" cy="1517781"/>
          </a:xfrm>
          <a:prstGeom prst="rect">
            <a:avLst/>
          </a:prstGeom>
        </p:spPr>
      </p:pic>
      <p:pic>
        <p:nvPicPr>
          <p:cNvPr id="28" name="Рисунок 27" descr="&lt;strong&gt;Apple&lt;/strong&gt; &lt;strong&gt;PNG&lt;/strong&gt;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23" y="5254444"/>
            <a:ext cx="1576243" cy="1554549"/>
          </a:xfrm>
          <a:prstGeom prst="rect">
            <a:avLst/>
          </a:prstGeom>
        </p:spPr>
      </p:pic>
      <p:pic>
        <p:nvPicPr>
          <p:cNvPr id="29" name="Рисунок 28" descr="&lt;strong&gt;Banana&lt;/strong&gt; White Background Images | AWB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643">
            <a:off x="9917976" y="5238512"/>
            <a:ext cx="1808813" cy="18088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820" flipH="1">
            <a:off x="6833695" y="697080"/>
            <a:ext cx="775570" cy="2754154"/>
          </a:xfrm>
          <a:prstGeom prst="rect">
            <a:avLst/>
          </a:prstGeom>
        </p:spPr>
      </p:pic>
      <p:pic>
        <p:nvPicPr>
          <p:cNvPr id="32" name="Рисунок 31" descr="&lt;strong&gt;Strawberry&lt;/strong&gt; &lt;strong&gt;PNG&lt;/strong&gt; Transparent Images | &lt;strong&gt;PNG&lt;/strong&gt; All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70" y="-320103"/>
            <a:ext cx="2911432" cy="16089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296">
            <a:off x="8812508" y="1708620"/>
            <a:ext cx="1503607" cy="727581"/>
          </a:xfrm>
          <a:prstGeom prst="rect">
            <a:avLst/>
          </a:prstGeom>
        </p:spPr>
      </p:pic>
      <p:pic>
        <p:nvPicPr>
          <p:cNvPr id="36" name="Рисунок 35" descr="Cookies Pastry Dessert · Free photo on Pixabay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08" y="1261381"/>
            <a:ext cx="1840068" cy="12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4466" y="167763"/>
            <a:ext cx="117576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Select the correct word. Then answer the question with a complete sentence with 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 lot of, not... much, not... many, not... any</a:t>
            </a:r>
            <a:endParaRPr lang="ru-RU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user12724.clients-cdnnow.ru/image/e0978e5ff9eb72989b0b678ce08f54e6.jpg?width=684&amp;sh=0.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9592" y="954943"/>
            <a:ext cx="4159843" cy="29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ser12724.clients-cdnnow.ru/image/6021340b2f451353161ed7e62b6572c2.jpg?width=684&amp;sh=0.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99" y="3745401"/>
            <a:ext cx="3994403" cy="31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ser12724.clients-cdnnow.ru/image/e4dec107bef8e1c1fea4c47de0c2d881.jpg?width=684&amp;sh=0.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50720"/>
            <a:ext cx="4033629" cy="2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779" y="890569"/>
            <a:ext cx="4115622" cy="28520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91177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Fast Food </a:t>
            </a:r>
            <a:r>
              <a:rPr lang="en-US" sz="3600" b="1" dirty="0" smtClean="0">
                <a:latin typeface="Monotype Corsiva" panose="03010101010201010101" pitchFamily="66" charset="0"/>
              </a:rPr>
              <a:t>Phil</a:t>
            </a:r>
            <a:endParaRPr lang="en-US" sz="3600" b="1" dirty="0">
              <a:latin typeface="Monotype Corsiva" panose="03010101010201010101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4466" y="29317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Valerie the vegetarian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3269" y="5230158"/>
            <a:ext cx="2121905" cy="179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Fabio the Italian Food Fan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081009" y="29317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Baby </a:t>
            </a:r>
            <a:r>
              <a:rPr lang="en-US" sz="3600" b="1" dirty="0" smtClean="0">
                <a:latin typeface="Monotype Corsiva" panose="03010101010201010101" pitchFamily="66" charset="0"/>
              </a:rPr>
              <a:t>Belinda</a:t>
            </a:r>
            <a:endParaRPr lang="en-US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ser12724.clients-cdnnow.ru/image/e0978e5ff9eb72989b0b678ce08f54e6.jpg?width=684&amp;sh=0.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756218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39" y="0"/>
            <a:ext cx="4115622" cy="28520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89770" y="256152"/>
            <a:ext cx="397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Valerie the vegetarian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53974" y="13120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Baby </a:t>
            </a:r>
            <a:r>
              <a:rPr lang="en-US" sz="3600" b="1" dirty="0" smtClean="0">
                <a:latin typeface="Monotype Corsiva" panose="03010101010201010101" pitchFamily="66" charset="0"/>
              </a:rPr>
              <a:t>Belinda</a:t>
            </a:r>
            <a:endParaRPr lang="en-US" sz="3600" b="1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770" y="2582731"/>
            <a:ext cx="6416180" cy="140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/>
              <a:t>1) How _______ meat </a:t>
            </a:r>
            <a:r>
              <a:rPr lang="en-US" sz="3000" b="1" dirty="0"/>
              <a:t>does she eat</a:t>
            </a:r>
            <a:r>
              <a:rPr lang="en-US" sz="3000" b="1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/>
              <a:t>_____________________________</a:t>
            </a:r>
            <a:endParaRPr lang="ru-RU" sz="3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3831350"/>
            <a:ext cx="7334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2) How _______vegetables </a:t>
            </a:r>
            <a:r>
              <a:rPr lang="en-US" sz="2800" b="1" dirty="0"/>
              <a:t>does she eat</a:t>
            </a:r>
            <a:r>
              <a:rPr lang="en-US" sz="2800" b="1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738" y="5287831"/>
            <a:ext cx="7287512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3)How _______ diet cola </a:t>
            </a:r>
            <a:r>
              <a:rPr lang="en-US" sz="2800" b="1" dirty="0"/>
              <a:t>does she </a:t>
            </a:r>
            <a:r>
              <a:rPr lang="en-US" sz="2800" b="1" dirty="0" smtClean="0"/>
              <a:t>drink?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_________________________________</a:t>
            </a:r>
            <a:endParaRPr lang="ru-R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96820" y="2561225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105" y="3275580"/>
            <a:ext cx="502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eat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meat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7292" y="3759864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417" y="4520790"/>
            <a:ext cx="54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eats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of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vegetables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3084" y="5216345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4185" y="5905160"/>
            <a:ext cx="636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drink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diet cola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60123" y="2618474"/>
            <a:ext cx="6416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/>
              <a:t>1) How _______ milk </a:t>
            </a:r>
            <a:r>
              <a:rPr lang="en-US" sz="3000" b="1" dirty="0"/>
              <a:t>does she </a:t>
            </a:r>
            <a:r>
              <a:rPr lang="en-US" sz="3000" b="1" dirty="0" smtClean="0"/>
              <a:t>drink?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/>
              <a:t>_____________________________</a:t>
            </a:r>
            <a:endParaRPr lang="ru-RU" sz="30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334126" y="3779179"/>
            <a:ext cx="641618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2</a:t>
            </a:r>
            <a:r>
              <a:rPr lang="en-US" sz="2800" b="1" dirty="0" smtClean="0"/>
              <a:t>) How _______ coffee </a:t>
            </a:r>
            <a:r>
              <a:rPr lang="en-US" sz="2800" b="1" dirty="0"/>
              <a:t>does she </a:t>
            </a:r>
            <a:r>
              <a:rPr lang="en-US" sz="2800" b="1" dirty="0" smtClean="0"/>
              <a:t>drink?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</a:t>
            </a:r>
            <a:endParaRPr lang="ru-RU" sz="28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260123" y="5069582"/>
            <a:ext cx="6416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3) How _______ biscuits </a:t>
            </a:r>
            <a:r>
              <a:rPr lang="en-US" sz="2800" b="1" dirty="0"/>
              <a:t>does she </a:t>
            </a:r>
            <a:r>
              <a:rPr lang="en-US" sz="2800" b="1" dirty="0" smtClean="0"/>
              <a:t>eat?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</a:t>
            </a:r>
            <a:endParaRPr lang="ru-RU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316564" y="3292273"/>
            <a:ext cx="4521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drinks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of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milk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3974" y="4438269"/>
            <a:ext cx="555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drink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coffee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3994" y="5714204"/>
            <a:ext cx="5828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eat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biscuits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9059" y="2595863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1376" y="3720370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80195" y="5014890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1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770" y="2582731"/>
            <a:ext cx="71587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1) How _______ hamburgers </a:t>
            </a:r>
            <a:r>
              <a:rPr lang="en-US" sz="2800" b="1"/>
              <a:t>does </a:t>
            </a:r>
            <a:r>
              <a:rPr lang="en-US" sz="2800" b="1" smtClean="0"/>
              <a:t>he </a:t>
            </a:r>
            <a:r>
              <a:rPr lang="en-US" sz="2800" b="1" dirty="0"/>
              <a:t>eat</a:t>
            </a:r>
            <a:r>
              <a:rPr lang="en-US" sz="2800" b="1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_______________________________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831350"/>
            <a:ext cx="7334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2) How _______vegetables </a:t>
            </a:r>
            <a:r>
              <a:rPr lang="en-US" sz="2800" b="1" dirty="0"/>
              <a:t>does </a:t>
            </a:r>
            <a:r>
              <a:rPr lang="en-US" sz="2800" b="1" dirty="0" smtClean="0"/>
              <a:t>he </a:t>
            </a:r>
            <a:r>
              <a:rPr lang="en-US" sz="2800" b="1" dirty="0"/>
              <a:t>eat</a:t>
            </a:r>
            <a:r>
              <a:rPr lang="en-US" sz="2800" b="1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_________________________________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38" y="5287831"/>
            <a:ext cx="7287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3)How _______ mineral water does he drink?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_______________________________________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37466" y="2561227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105" y="3275580"/>
            <a:ext cx="58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eats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of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hamburgers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5411" y="3814979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70" y="4482863"/>
            <a:ext cx="6048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doesn’t eat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vegetables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8157" y="5259454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97197" y="3892866"/>
            <a:ext cx="6416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2</a:t>
            </a:r>
            <a:r>
              <a:rPr lang="en-US" sz="2800" b="1" dirty="0" smtClean="0"/>
              <a:t>) How _______ tomatoes </a:t>
            </a:r>
            <a:r>
              <a:rPr lang="en-US" sz="2800" b="1" dirty="0"/>
              <a:t>does </a:t>
            </a:r>
            <a:r>
              <a:rPr lang="en-US" sz="2800" b="1" dirty="0" smtClean="0"/>
              <a:t>he eat?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_____________________________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4185" y="5905160"/>
            <a:ext cx="719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drink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 water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73070" y="2716892"/>
            <a:ext cx="60189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dirty="0" smtClean="0"/>
              <a:t>1) How _______ juice </a:t>
            </a:r>
            <a:r>
              <a:rPr lang="en-US" sz="2800" b="1" dirty="0"/>
              <a:t>does </a:t>
            </a:r>
            <a:r>
              <a:rPr lang="en-US" sz="2800" b="1" dirty="0" smtClean="0"/>
              <a:t>he drink?</a:t>
            </a:r>
          </a:p>
          <a:p>
            <a:pPr algn="r">
              <a:lnSpc>
                <a:spcPct val="150000"/>
              </a:lnSpc>
            </a:pPr>
            <a:r>
              <a:rPr lang="en-US" sz="2800" b="1" dirty="0" smtClean="0"/>
              <a:t>___________________________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59795" y="3292747"/>
            <a:ext cx="5273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drink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juice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6830" y="4439236"/>
            <a:ext cx="500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eats </a:t>
            </a:r>
            <a:r>
              <a:rPr 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of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tomatoes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11250" y="5188016"/>
            <a:ext cx="5420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3) How _______ pasta </a:t>
            </a:r>
            <a:r>
              <a:rPr lang="en-US" sz="2800" b="1" dirty="0"/>
              <a:t>does </a:t>
            </a:r>
            <a:r>
              <a:rPr lang="en-US" sz="2800" b="1" dirty="0" smtClean="0"/>
              <a:t>he eat?</a:t>
            </a:r>
          </a:p>
          <a:p>
            <a:pPr algn="r">
              <a:lnSpc>
                <a:spcPct val="150000"/>
              </a:lnSpc>
            </a:pPr>
            <a:r>
              <a:rPr lang="en-US" sz="2800" b="1" dirty="0" smtClean="0"/>
              <a:t>________________________</a:t>
            </a:r>
            <a:endParaRPr lang="ru-RU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15484" y="5876725"/>
            <a:ext cx="424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eats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of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pasta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7208" y="2655095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4573" y="3837983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6883" y="5155150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https://user12724.clients-cdnnow.ru/image/6021340b2f451353161ed7e62b6572c2.jpg?width=684&amp;sh=0.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45" y="0"/>
            <a:ext cx="3600173" cy="28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user12724.clients-cdnnow.ru/image/e4dec107bef8e1c1fea4c47de0c2d881.jpg?width=684&amp;sh=0.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57" y="174914"/>
            <a:ext cx="3489857" cy="25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117605" y="5482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>
                <a:latin typeface="Monotype Corsiva" panose="03010101010201010101" pitchFamily="66" charset="0"/>
              </a:rPr>
              <a:t>Fast Food </a:t>
            </a:r>
            <a:r>
              <a:rPr lang="en-US" sz="3600" b="1" i="1" dirty="0" smtClean="0">
                <a:latin typeface="Monotype Corsiva" panose="03010101010201010101" pitchFamily="66" charset="0"/>
              </a:rPr>
              <a:t>Phil</a:t>
            </a:r>
            <a:endParaRPr lang="en-US" sz="3600" b="1" i="1" dirty="0">
              <a:latin typeface="Monotype Corsiva" panose="03010101010201010101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3368" y="1629676"/>
            <a:ext cx="539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Monotype Corsiva" panose="03010101010201010101" pitchFamily="66" charset="0"/>
              </a:rPr>
              <a:t>Fabio the Italian Food Fan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83534">
            <a:off x="7606203" y="84359"/>
            <a:ext cx="696092" cy="22799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90" y="1045131"/>
            <a:ext cx="2088325" cy="4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0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50000" pencilSize="2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5"/>
          <a:stretch/>
        </p:blipFill>
        <p:spPr>
          <a:xfrm>
            <a:off x="-55826" y="-19050"/>
            <a:ext cx="12192000" cy="6877050"/>
          </a:xfrm>
          <a:prstGeom prst="rect">
            <a:avLst/>
          </a:prstGeom>
        </p:spPr>
      </p:pic>
      <p:pic>
        <p:nvPicPr>
          <p:cNvPr id="26" name="tabl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76040" r="9091" b="11834"/>
          <a:stretch/>
        </p:blipFill>
        <p:spPr>
          <a:xfrm>
            <a:off x="-19827" y="4423824"/>
            <a:ext cx="12156001" cy="2434176"/>
          </a:xfrm>
          <a:custGeom>
            <a:avLst/>
            <a:gdLst>
              <a:gd name="connsiteX0" fmla="*/ 7960382 w 12156001"/>
              <a:gd name="connsiteY0" fmla="*/ 49 h 2434176"/>
              <a:gd name="connsiteX1" fmla="*/ 8038788 w 12156001"/>
              <a:gd name="connsiteY1" fmla="*/ 301141 h 2434176"/>
              <a:gd name="connsiteX2" fmla="*/ 8346684 w 12156001"/>
              <a:gd name="connsiteY2" fmla="*/ 150858 h 2434176"/>
              <a:gd name="connsiteX3" fmla="*/ 9022067 w 12156001"/>
              <a:gd name="connsiteY3" fmla="*/ 408486 h 2434176"/>
              <a:gd name="connsiteX4" fmla="*/ 10750256 w 12156001"/>
              <a:gd name="connsiteY4" fmla="*/ 344079 h 2434176"/>
              <a:gd name="connsiteX5" fmla="*/ 10839643 w 12156001"/>
              <a:gd name="connsiteY5" fmla="*/ 408486 h 2434176"/>
              <a:gd name="connsiteX6" fmla="*/ 11087947 w 12156001"/>
              <a:gd name="connsiteY6" fmla="*/ 623175 h 2434176"/>
              <a:gd name="connsiteX7" fmla="*/ 11673941 w 12156001"/>
              <a:gd name="connsiteY7" fmla="*/ 1116961 h 2434176"/>
              <a:gd name="connsiteX8" fmla="*/ 11980363 w 12156001"/>
              <a:gd name="connsiteY8" fmla="*/ 1356809 h 2434176"/>
              <a:gd name="connsiteX9" fmla="*/ 12156001 w 12156001"/>
              <a:gd name="connsiteY9" fmla="*/ 1491165 h 2434176"/>
              <a:gd name="connsiteX10" fmla="*/ 12156001 w 12156001"/>
              <a:gd name="connsiteY10" fmla="*/ 2434176 h 2434176"/>
              <a:gd name="connsiteX11" fmla="*/ 0 w 12156001"/>
              <a:gd name="connsiteY11" fmla="*/ 2434176 h 2434176"/>
              <a:gd name="connsiteX12" fmla="*/ 0 w 12156001"/>
              <a:gd name="connsiteY12" fmla="*/ 1204145 h 2434176"/>
              <a:gd name="connsiteX13" fmla="*/ 141980 w 12156001"/>
              <a:gd name="connsiteY13" fmla="*/ 1112095 h 2434176"/>
              <a:gd name="connsiteX14" fmla="*/ 1018024 w 12156001"/>
              <a:gd name="connsiteY14" fmla="*/ 542662 h 2434176"/>
              <a:gd name="connsiteX15" fmla="*/ 2290576 w 12156001"/>
              <a:gd name="connsiteY15" fmla="*/ 475577 h 2434176"/>
              <a:gd name="connsiteX16" fmla="*/ 6818382 w 12156001"/>
              <a:gd name="connsiteY16" fmla="*/ 378967 h 2434176"/>
              <a:gd name="connsiteX17" fmla="*/ 7280223 w 12156001"/>
              <a:gd name="connsiteY17" fmla="*/ 239419 h 2434176"/>
              <a:gd name="connsiteX18" fmla="*/ 7943193 w 12156001"/>
              <a:gd name="connsiteY18" fmla="*/ 3258 h 2434176"/>
              <a:gd name="connsiteX19" fmla="*/ 7960382 w 12156001"/>
              <a:gd name="connsiteY19" fmla="*/ 49 h 243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56001" h="2434176">
                <a:moveTo>
                  <a:pt x="7960382" y="49"/>
                </a:moveTo>
                <a:cubicBezTo>
                  <a:pt x="8041730" y="4407"/>
                  <a:pt x="8055035" y="301663"/>
                  <a:pt x="8038788" y="301141"/>
                </a:cubicBezTo>
                <a:cubicBezTo>
                  <a:pt x="8061343" y="347209"/>
                  <a:pt x="8342545" y="168748"/>
                  <a:pt x="8346684" y="150858"/>
                </a:cubicBezTo>
                <a:cubicBezTo>
                  <a:pt x="8399655" y="115076"/>
                  <a:pt x="9036551" y="395069"/>
                  <a:pt x="9022067" y="408486"/>
                </a:cubicBezTo>
                <a:cubicBezTo>
                  <a:pt x="9129666" y="451424"/>
                  <a:pt x="10756463" y="344079"/>
                  <a:pt x="10750256" y="344079"/>
                </a:cubicBezTo>
                <a:cubicBezTo>
                  <a:pt x="11056497" y="329765"/>
                  <a:pt x="10783361" y="361969"/>
                  <a:pt x="10839643" y="408486"/>
                </a:cubicBezTo>
                <a:cubicBezTo>
                  <a:pt x="10895925" y="455000"/>
                  <a:pt x="10952207" y="490783"/>
                  <a:pt x="11087947" y="623175"/>
                </a:cubicBezTo>
                <a:lnTo>
                  <a:pt x="11673941" y="1116961"/>
                </a:lnTo>
                <a:cubicBezTo>
                  <a:pt x="11761675" y="1187630"/>
                  <a:pt x="11867721" y="1270151"/>
                  <a:pt x="11980363" y="1356809"/>
                </a:cubicBezTo>
                <a:lnTo>
                  <a:pt x="12156001" y="1491165"/>
                </a:lnTo>
                <a:lnTo>
                  <a:pt x="12156001" y="2434176"/>
                </a:lnTo>
                <a:lnTo>
                  <a:pt x="0" y="2434176"/>
                </a:lnTo>
                <a:lnTo>
                  <a:pt x="0" y="1204145"/>
                </a:lnTo>
                <a:lnTo>
                  <a:pt x="141980" y="1112095"/>
                </a:lnTo>
                <a:cubicBezTo>
                  <a:pt x="433995" y="922285"/>
                  <a:pt x="743856" y="719335"/>
                  <a:pt x="1018024" y="542662"/>
                </a:cubicBezTo>
                <a:cubicBezTo>
                  <a:pt x="1491869" y="321265"/>
                  <a:pt x="1271499" y="493467"/>
                  <a:pt x="2290576" y="475577"/>
                </a:cubicBezTo>
                <a:lnTo>
                  <a:pt x="6818382" y="378967"/>
                </a:lnTo>
                <a:cubicBezTo>
                  <a:pt x="7715375" y="352131"/>
                  <a:pt x="7115723" y="293091"/>
                  <a:pt x="7280223" y="239419"/>
                </a:cubicBezTo>
                <a:cubicBezTo>
                  <a:pt x="7444724" y="185746"/>
                  <a:pt x="7878015" y="56930"/>
                  <a:pt x="7943193" y="3258"/>
                </a:cubicBezTo>
                <a:cubicBezTo>
                  <a:pt x="7949233" y="770"/>
                  <a:pt x="7954958" y="-242"/>
                  <a:pt x="7960382" y="49"/>
                </a:cubicBezTo>
                <a:close/>
              </a:path>
            </a:pathLst>
          </a:custGeom>
        </p:spPr>
      </p:pic>
      <p:grpSp>
        <p:nvGrpSpPr>
          <p:cNvPr id="14" name="a packet"/>
          <p:cNvGrpSpPr/>
          <p:nvPr/>
        </p:nvGrpSpPr>
        <p:grpSpPr>
          <a:xfrm>
            <a:off x="582380" y="3567282"/>
            <a:ext cx="1005249" cy="1909693"/>
            <a:chOff x="9267026" y="2912193"/>
            <a:chExt cx="1166142" cy="1896905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9316118" y="3644900"/>
              <a:ext cx="998513" cy="42653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 descr="A pouch bag of cookies Royalty Free Vector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b="7750"/>
            <a:stretch/>
          </p:blipFill>
          <p:spPr bwMode="auto">
            <a:xfrm>
              <a:off x="9267026" y="2912193"/>
              <a:ext cx="1166142" cy="189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 bowl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8620"/>
          <a:stretch/>
        </p:blipFill>
        <p:spPr>
          <a:xfrm>
            <a:off x="-298634" y="5295899"/>
            <a:ext cx="2568606" cy="1466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a loa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41" y="5615243"/>
            <a:ext cx="2247233" cy="9523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a jug" descr="&lt;strong&gt;milk&lt;/strong&gt; jar &lt;strong&gt;PNG&lt;/strong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8969" y="4157934"/>
            <a:ext cx="1162918" cy="14881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 bar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7"/>
          <a:stretch/>
        </p:blipFill>
        <p:spPr>
          <a:xfrm>
            <a:off x="8236090" y="6038849"/>
            <a:ext cx="1947584" cy="8449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8" name="a bunch" descr="Grape PNG Transparent Grapes Clipart Images Free Download - Free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r="17522"/>
          <a:stretch/>
        </p:blipFill>
        <p:spPr bwMode="auto">
          <a:xfrm>
            <a:off x="8439150" y="4867811"/>
            <a:ext cx="1504950" cy="12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 c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58" y="4447553"/>
            <a:ext cx="653954" cy="118547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2" name="a tin" descr="Tuna in aluminum can stock illustration. Illustration of fish ...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627" y="6061297"/>
            <a:ext cx="1198408" cy="7858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 ja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82" y="4328006"/>
            <a:ext cx="1330857" cy="11211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a bottle" descr="Water Bottle Png Image File - Plastic Bottle, Transparent Png ...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1" r="15262"/>
          <a:stretch/>
        </p:blipFill>
        <p:spPr bwMode="auto">
          <a:xfrm>
            <a:off x="9627903" y="3953229"/>
            <a:ext cx="666750" cy="17102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 box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58" y="4967808"/>
            <a:ext cx="2304207" cy="20311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sugar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t="27107" r="22416" b="19315"/>
          <a:stretch/>
        </p:blipFill>
        <p:spPr>
          <a:xfrm>
            <a:off x="4435919" y="4576284"/>
            <a:ext cx="1070732" cy="10872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8" name="a cup" descr="Капучино 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12507"/>
          <a:stretch/>
        </p:blipFill>
        <p:spPr bwMode="auto">
          <a:xfrm>
            <a:off x="4934502" y="5429250"/>
            <a:ext cx="1619158" cy="12573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a spoon" descr="Teaspoon Sugar Spoon Food - Clipart Teaspoon Of Sugar, HD Png ...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1424" r="11747" b="5305"/>
          <a:stretch/>
        </p:blipFill>
        <p:spPr bwMode="auto">
          <a:xfrm flipH="1">
            <a:off x="4552948" y="6019800"/>
            <a:ext cx="1371601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 cart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25" y="3760657"/>
            <a:ext cx="870131" cy="18046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42" name="a piece" descr="5 food idioms you must know! – aka The Versatil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68" y="5705545"/>
            <a:ext cx="1620386" cy="11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 glass"/>
          <p:cNvPicPr>
            <a:picLocks noGrp="1" noChangeAspect="1"/>
          </p:cNvPicPr>
          <p:nvPr>
            <p:ph idx="1"/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9382"/>
          <a:stretch/>
        </p:blipFill>
        <p:spPr>
          <a:xfrm>
            <a:off x="2476501" y="4246450"/>
            <a:ext cx="914400" cy="159743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44" name="a slice" descr="Clipart Black And White Download Apple Slices Clipart - Apple ...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983" r="18284"/>
          <a:stretch/>
        </p:blipFill>
        <p:spPr bwMode="auto">
          <a:xfrm>
            <a:off x="2019300" y="6019800"/>
            <a:ext cx="1485900" cy="9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pples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7963" r="10521" b="4729"/>
          <a:stretch/>
        </p:blipFill>
        <p:spPr>
          <a:xfrm>
            <a:off x="2743201" y="5562600"/>
            <a:ext cx="933450" cy="10287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54" name="pic a bowl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" y="141345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a bowl of"/>
          <p:cNvSpPr txBox="1"/>
          <p:nvPr/>
        </p:nvSpPr>
        <p:spPr>
          <a:xfrm>
            <a:off x="130324" y="279992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bowl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9" name="pic a spoon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87" y="146925"/>
            <a:ext cx="2490957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a spoon of"/>
          <p:cNvSpPr txBox="1"/>
          <p:nvPr/>
        </p:nvSpPr>
        <p:spPr>
          <a:xfrm>
            <a:off x="2343400" y="294165"/>
            <a:ext cx="2260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spoon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text a carton of"/>
          <p:cNvSpPr txBox="1"/>
          <p:nvPr/>
        </p:nvSpPr>
        <p:spPr>
          <a:xfrm>
            <a:off x="4721204" y="141345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bowl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 a bunch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10" y="129650"/>
            <a:ext cx="2375770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a bunch of"/>
          <p:cNvSpPr txBox="1"/>
          <p:nvPr/>
        </p:nvSpPr>
        <p:spPr>
          <a:xfrm>
            <a:off x="7186102" y="324507"/>
            <a:ext cx="2313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bunch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4" name="pic a packet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03" y="179157"/>
            <a:ext cx="2564097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a packet of"/>
          <p:cNvSpPr txBox="1"/>
          <p:nvPr/>
        </p:nvSpPr>
        <p:spPr>
          <a:xfrm>
            <a:off x="9660695" y="313886"/>
            <a:ext cx="2496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packet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6" name="pic a carton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88" y="127006"/>
            <a:ext cx="2520582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a carton of"/>
          <p:cNvSpPr txBox="1"/>
          <p:nvPr/>
        </p:nvSpPr>
        <p:spPr>
          <a:xfrm>
            <a:off x="4670247" y="274411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carton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 a jar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6" y="1017721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a jar of"/>
          <p:cNvSpPr txBox="1"/>
          <p:nvPr/>
        </p:nvSpPr>
        <p:spPr>
          <a:xfrm>
            <a:off x="87139" y="1156368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jar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0" name="pic a glass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60" y="1023301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a glass of"/>
          <p:cNvSpPr txBox="1"/>
          <p:nvPr/>
        </p:nvSpPr>
        <p:spPr>
          <a:xfrm>
            <a:off x="2492477" y="1150787"/>
            <a:ext cx="215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glass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2" name="pic a jug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68" y="1023414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a jug of"/>
          <p:cNvSpPr txBox="1"/>
          <p:nvPr/>
        </p:nvSpPr>
        <p:spPr>
          <a:xfrm>
            <a:off x="7025987" y="1181864"/>
            <a:ext cx="178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jug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4" name="pic a loaf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387" y="1017721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a loaf of"/>
          <p:cNvSpPr txBox="1"/>
          <p:nvPr/>
        </p:nvSpPr>
        <p:spPr>
          <a:xfrm>
            <a:off x="9399518" y="1188677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loaf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 a cup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03" y="1003382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a cup of"/>
          <p:cNvSpPr txBox="1"/>
          <p:nvPr/>
        </p:nvSpPr>
        <p:spPr>
          <a:xfrm>
            <a:off x="4681479" y="1150787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cup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8" name="pic a bar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26" y="1931440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a bar of"/>
          <p:cNvSpPr txBox="1"/>
          <p:nvPr/>
        </p:nvSpPr>
        <p:spPr>
          <a:xfrm>
            <a:off x="220489" y="2070087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bar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0" name="pic a piece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91" y="1937020"/>
            <a:ext cx="2445511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a piece of"/>
          <p:cNvSpPr txBox="1"/>
          <p:nvPr/>
        </p:nvSpPr>
        <p:spPr>
          <a:xfrm>
            <a:off x="2321754" y="2064506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piece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2" name="pic a slice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18" y="1937133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a slice of"/>
          <p:cNvSpPr txBox="1"/>
          <p:nvPr/>
        </p:nvSpPr>
        <p:spPr>
          <a:xfrm>
            <a:off x="7006937" y="2095583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slice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4" name="pic a bottle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337" y="1931440"/>
            <a:ext cx="2588698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 a box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53" y="1917101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a box of"/>
          <p:cNvSpPr txBox="1"/>
          <p:nvPr/>
        </p:nvSpPr>
        <p:spPr>
          <a:xfrm>
            <a:off x="4662429" y="2064506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box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7" name="text a bottle of"/>
          <p:cNvSpPr txBox="1"/>
          <p:nvPr/>
        </p:nvSpPr>
        <p:spPr>
          <a:xfrm>
            <a:off x="9399518" y="2065304"/>
            <a:ext cx="2382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bottle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8" name="pic a can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69" y="2851848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 a can of"/>
          <p:cNvSpPr txBox="1"/>
          <p:nvPr/>
        </p:nvSpPr>
        <p:spPr>
          <a:xfrm>
            <a:off x="3559486" y="2979334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can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0" name="pic a tin of" descr="Sticky note 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49" y="2870925"/>
            <a:ext cx="2234863" cy="8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 a tin of"/>
          <p:cNvSpPr txBox="1"/>
          <p:nvPr/>
        </p:nvSpPr>
        <p:spPr>
          <a:xfrm>
            <a:off x="5974866" y="2998411"/>
            <a:ext cx="1717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tin of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Декабрьская книжная пол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63" y="597697"/>
            <a:ext cx="7734300" cy="27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 bunch" descr="Grape PNG Transparent Grapes Clipart Images Free Download - Free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r="17522"/>
          <a:stretch/>
        </p:blipFill>
        <p:spPr bwMode="auto">
          <a:xfrm>
            <a:off x="5648320" y="802772"/>
            <a:ext cx="1504950" cy="12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reen Grapes Transparent Background, HD Png Download - kind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5768" y="897666"/>
            <a:ext cx="1929802" cy="12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ox of Chocolates PNG Images &amp; PSDs for Download | PixelSquid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9769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 box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531">
            <a:off x="401438" y="473470"/>
            <a:ext cx="2008140" cy="17956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 ja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23" y="897666"/>
            <a:ext cx="1051471" cy="885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a ja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23" y="897666"/>
            <a:ext cx="1051471" cy="885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a ja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23" y="897666"/>
            <a:ext cx="1051471" cy="885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a ja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06" y="885763"/>
            <a:ext cx="1051471" cy="885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6" descr="Декабрьская книжная пол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63" y="2747945"/>
            <a:ext cx="7734300" cy="27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 bowl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8620"/>
          <a:stretch/>
        </p:blipFill>
        <p:spPr>
          <a:xfrm>
            <a:off x="-278980" y="2795834"/>
            <a:ext cx="2160603" cy="12338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a bowl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8620"/>
          <a:stretch/>
        </p:blipFill>
        <p:spPr>
          <a:xfrm>
            <a:off x="380762" y="2915046"/>
            <a:ext cx="2160603" cy="12338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a bowl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8620"/>
          <a:stretch/>
        </p:blipFill>
        <p:spPr>
          <a:xfrm>
            <a:off x="1102487" y="2882721"/>
            <a:ext cx="2160603" cy="12338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a glass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9382"/>
          <a:stretch/>
        </p:blipFill>
        <p:spPr>
          <a:xfrm>
            <a:off x="5943595" y="2378486"/>
            <a:ext cx="914400" cy="159743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a glass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9382"/>
          <a:stretch/>
        </p:blipFill>
        <p:spPr>
          <a:xfrm>
            <a:off x="5610215" y="2364390"/>
            <a:ext cx="914400" cy="1597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a glass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9382"/>
          <a:stretch/>
        </p:blipFill>
        <p:spPr>
          <a:xfrm>
            <a:off x="5191120" y="2364390"/>
            <a:ext cx="914400" cy="1597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a glass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9382"/>
          <a:stretch/>
        </p:blipFill>
        <p:spPr>
          <a:xfrm>
            <a:off x="4857740" y="2364390"/>
            <a:ext cx="914400" cy="1597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a glass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29382"/>
          <a:stretch/>
        </p:blipFill>
        <p:spPr>
          <a:xfrm>
            <a:off x="4552939" y="2350294"/>
            <a:ext cx="914400" cy="1597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a c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80" y="2999757"/>
            <a:ext cx="511079" cy="9660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6" descr="Декабрьская книжная пол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053" y="4475099"/>
            <a:ext cx="7734300" cy="27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 cup" descr="Капучино 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12507"/>
          <a:stretch/>
        </p:blipFill>
        <p:spPr bwMode="auto">
          <a:xfrm>
            <a:off x="340662" y="4748610"/>
            <a:ext cx="1342476" cy="10424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 spoon" descr="Teaspoon Sugar Spoon Food - Clipart Teaspoon Of Sugar, HD Png ...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1424" r="11747" b="5305"/>
          <a:stretch/>
        </p:blipFill>
        <p:spPr bwMode="auto">
          <a:xfrm flipH="1">
            <a:off x="-9530" y="5254041"/>
            <a:ext cx="1137222" cy="5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a cup" descr="Капучино 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12507"/>
          <a:stretch/>
        </p:blipFill>
        <p:spPr bwMode="auto">
          <a:xfrm>
            <a:off x="1542209" y="4790343"/>
            <a:ext cx="1342476" cy="10424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a spoon" descr="Teaspoon Sugar Spoon Food - Clipart Teaspoon Of Sugar, HD Png ...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1424" r="11747" b="5305"/>
          <a:stretch/>
        </p:blipFill>
        <p:spPr bwMode="auto">
          <a:xfrm flipH="1">
            <a:off x="1192017" y="5295774"/>
            <a:ext cx="1137222" cy="5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a cup" descr="Капучино 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12507"/>
          <a:stretch/>
        </p:blipFill>
        <p:spPr bwMode="auto">
          <a:xfrm>
            <a:off x="2711356" y="4804439"/>
            <a:ext cx="1342476" cy="10424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 spoon" descr="Teaspoon Sugar Spoon Food - Clipart Teaspoon Of Sugar, HD Png ...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1424" r="11747" b="5305"/>
          <a:stretch/>
        </p:blipFill>
        <p:spPr bwMode="auto">
          <a:xfrm flipH="1">
            <a:off x="2361164" y="5309870"/>
            <a:ext cx="1137222" cy="5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a piece" descr="5 food idioms you must know! – aka The Versatil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17" y="3221372"/>
            <a:ext cx="1276773" cy="8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a bar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7"/>
          <a:stretch/>
        </p:blipFill>
        <p:spPr>
          <a:xfrm>
            <a:off x="5680860" y="3482766"/>
            <a:ext cx="1689599" cy="7329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3" name="a loa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68" y="5156240"/>
            <a:ext cx="1606787" cy="584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a loa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44" y="4881570"/>
            <a:ext cx="1606787" cy="584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" name="a tin" descr="Tuna in aluminum can stock illustration. Illustration of fish ...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40" y="5173958"/>
            <a:ext cx="882596" cy="5787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a tin" descr="Tuna in aluminum can stock illustration. Illustration of fish ...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12" y="5217203"/>
            <a:ext cx="882596" cy="5787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a tin" descr="Tuna in aluminum can stock illustration. Illustration of fish ...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885" y="4848551"/>
            <a:ext cx="882596" cy="5787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a loa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08" y="4581413"/>
            <a:ext cx="1606787" cy="584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a tin" descr="Tuna in aluminum can stock illustration. Illustration of fish ...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72" y="4878319"/>
            <a:ext cx="882596" cy="5787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 tin" descr="Tuna in aluminum can stock illustration. Illustration of fish ...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93" y="4573582"/>
            <a:ext cx="882596" cy="5787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a packet"/>
          <p:cNvGrpSpPr/>
          <p:nvPr/>
        </p:nvGrpSpPr>
        <p:grpSpPr>
          <a:xfrm>
            <a:off x="2745562" y="2113168"/>
            <a:ext cx="910646" cy="1843911"/>
            <a:chOff x="9267026" y="2912193"/>
            <a:chExt cx="1166142" cy="1896905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9316118" y="3644900"/>
              <a:ext cx="998513" cy="42653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Picture 10" descr="A pouch bag of cookies Royalty Free Vector Image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b="7750"/>
            <a:stretch/>
          </p:blipFill>
          <p:spPr bwMode="auto">
            <a:xfrm>
              <a:off x="9267026" y="2912193"/>
              <a:ext cx="1166142" cy="189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a carto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45" y="4088250"/>
            <a:ext cx="870131" cy="18046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0" name="a slice" descr="Clipart Black And White Download Apple Slices Clipart - Apple ...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983" r="18284"/>
          <a:stretch/>
        </p:blipFill>
        <p:spPr bwMode="auto">
          <a:xfrm>
            <a:off x="3834244" y="979532"/>
            <a:ext cx="1485900" cy="9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1984" y="117077"/>
            <a:ext cx="431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There is // There are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3743" y="-14747"/>
            <a:ext cx="4568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2 boxes of chocolate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80585" y="522059"/>
            <a:ext cx="3610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jags of honey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83094" y="1088048"/>
            <a:ext cx="373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 slices of apple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17612" y="1638637"/>
            <a:ext cx="4621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2 brunches of grapes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48123" y="2118484"/>
            <a:ext cx="5137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bowls of strawberries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74640" y="2598331"/>
            <a:ext cx="4267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packet of cookies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63743" y="3107656"/>
            <a:ext cx="3174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can of coke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63743" y="3614812"/>
            <a:ext cx="3466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piece of cake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474640" y="4182107"/>
            <a:ext cx="4087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bar of chocolate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15369" y="4663364"/>
            <a:ext cx="386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5 glasses of juice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97190" y="5216101"/>
            <a:ext cx="3772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 cups of coffee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552767" y="5765883"/>
            <a:ext cx="379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carton of juice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90727" y="6350658"/>
            <a:ext cx="3953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 loaves of bread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63100" y="6356282"/>
            <a:ext cx="344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5 tins of tuna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8762" y="705283"/>
            <a:ext cx="5195455" cy="1580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</a:t>
            </a:r>
            <a:r>
              <a:rPr lang="en-GB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68289" y="822071"/>
            <a:ext cx="2992583" cy="1463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some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654" y="4944774"/>
            <a:ext cx="5888634" cy="1580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</a:t>
            </a:r>
            <a:r>
              <a:rPr lang="en-GB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9289" y="5003167"/>
            <a:ext cx="2992583" cy="1463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some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 descr="&lt;strong&gt;Apple&lt;/strong&gt; &lt;strong&gt;PNG&lt;/strong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3" y="4781070"/>
            <a:ext cx="2053171" cy="2024911"/>
          </a:xfrm>
          <a:prstGeom prst="rect">
            <a:avLst/>
          </a:prstGeom>
        </p:spPr>
      </p:pic>
      <p:pic>
        <p:nvPicPr>
          <p:cNvPr id="9" name="Рисунок 8" descr="&lt;strong&gt;Ice cream PNG&lt;/strong&gt; 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3" y="191620"/>
            <a:ext cx="1689746" cy="26068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98761" y="2825028"/>
            <a:ext cx="5195455" cy="1580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</a:t>
            </a:r>
            <a:r>
              <a:rPr lang="en-GB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6596" y="2883422"/>
            <a:ext cx="2992583" cy="1463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an; a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Рисунок 11" descr="Green &lt;strong&gt;apple PNG&lt;/strong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05" y="2954310"/>
            <a:ext cx="1401136" cy="1648691"/>
          </a:xfrm>
          <a:prstGeom prst="rect">
            <a:avLst/>
          </a:prstGeom>
        </p:spPr>
      </p:pic>
      <p:pic>
        <p:nvPicPr>
          <p:cNvPr id="13" name="Рисунок 12" descr="Free illustration: Fruits, Tree, &lt;strong&gt;Banana&lt;/strong&gt; - Free Image on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113" y="3213302"/>
            <a:ext cx="1852871" cy="12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8762" y="705283"/>
            <a:ext cx="5195455" cy="1580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</a:t>
            </a:r>
            <a:r>
              <a:rPr lang="en-GB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68289" y="822071"/>
            <a:ext cx="2992583" cy="1463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653" y="4944774"/>
            <a:ext cx="6269635" cy="1580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8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GB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</a:t>
            </a:r>
            <a:r>
              <a:rPr lang="en-GB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9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</a:t>
            </a:r>
            <a:endParaRPr lang="ru-RU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39789" y="5061560"/>
            <a:ext cx="2992583" cy="1463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 descr="&lt;strong&gt;Apple&lt;/strong&gt; &lt;strong&gt;PNG&lt;/strong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27" y="4781068"/>
            <a:ext cx="2053171" cy="2024911"/>
          </a:xfrm>
          <a:prstGeom prst="rect">
            <a:avLst/>
          </a:prstGeom>
        </p:spPr>
      </p:pic>
      <p:pic>
        <p:nvPicPr>
          <p:cNvPr id="9" name="Рисунок 8" descr="&lt;strong&gt;Ice cream PNG&lt;/strong&gt; 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56" y="-35449"/>
            <a:ext cx="1689746" cy="26068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98761" y="2825028"/>
            <a:ext cx="5195455" cy="1580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</a:t>
            </a:r>
            <a:r>
              <a:rPr lang="en-GB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70303" y="2968919"/>
            <a:ext cx="2431868" cy="1463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an;a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Рисунок 11" descr="Green &lt;strong&gt;apple PNG&lt;/strong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36" y="2851887"/>
            <a:ext cx="1401136" cy="1648691"/>
          </a:xfrm>
          <a:prstGeom prst="rect">
            <a:avLst/>
          </a:prstGeom>
        </p:spPr>
      </p:pic>
      <p:pic>
        <p:nvPicPr>
          <p:cNvPr id="13" name="Рисунок 12" descr="Free illustration: Fruits, Tree, &lt;strong&gt;Banana&lt;/strong&gt; - Free Image on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9527" y="3297019"/>
            <a:ext cx="1852871" cy="1211630"/>
          </a:xfrm>
          <a:prstGeom prst="rect">
            <a:avLst/>
          </a:prstGeom>
        </p:spPr>
      </p:pic>
      <p:pic>
        <p:nvPicPr>
          <p:cNvPr id="14" name="Рисунок 13" descr="&lt;strong&gt;Question&lt;/strong&gt; Mark &lt;strong&gt;PNG&lt;/strong&gt; Transparent Images | &lt;strong&gt;PNG&lt;/strong&gt; 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97" y="4866311"/>
            <a:ext cx="1391013" cy="1854423"/>
          </a:xfrm>
          <a:prstGeom prst="rect">
            <a:avLst/>
          </a:prstGeom>
        </p:spPr>
      </p:pic>
      <p:pic>
        <p:nvPicPr>
          <p:cNvPr id="17" name="Рисунок 16" descr="&lt;strong&gt;Question&lt;/strong&gt; Mark &lt;strong&gt;PNG&lt;/strong&gt; Transparent Images | &lt;strong&gt;PNG&lt;/strong&gt; 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909" y="2869493"/>
            <a:ext cx="1391013" cy="1854423"/>
          </a:xfrm>
          <a:prstGeom prst="rect">
            <a:avLst/>
          </a:prstGeom>
        </p:spPr>
      </p:pic>
      <p:pic>
        <p:nvPicPr>
          <p:cNvPr id="18" name="Рисунок 17" descr="&lt;strong&gt;Question&lt;/strong&gt; Mark &lt;strong&gt;PNG&lt;/strong&gt; Transparent Images | &lt;strong&gt;PNG&lt;/strong&gt; 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87" y="643019"/>
            <a:ext cx="1501935" cy="20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ggplant (&lt;strong&gt;Aubergine) PNG&lt;/strong&gt; Transparent Images | &lt;strong&gt;PNG&lt;/strong&gt; A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034">
            <a:off x="6431473" y="5178125"/>
            <a:ext cx="1314245" cy="1325674"/>
          </a:xfrm>
          <a:prstGeom prst="rect">
            <a:avLst/>
          </a:prstGeom>
        </p:spPr>
      </p:pic>
      <p:pic>
        <p:nvPicPr>
          <p:cNvPr id="5" name="Рисунок 4" descr="&lt;strong&gt;Apple&lt;/strong&gt; &lt;strong&gt;PNG&lt;/strong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15" y="5044022"/>
            <a:ext cx="1284864" cy="1267179"/>
          </a:xfrm>
          <a:prstGeom prst="rect">
            <a:avLst/>
          </a:prstGeom>
        </p:spPr>
      </p:pic>
      <p:pic>
        <p:nvPicPr>
          <p:cNvPr id="6" name="Рисунок 5" descr="Green &lt;strong&gt;Beans PNG&lt;/strong&gt; Download Image | &lt;strong&gt;PNG&lt;/strong&gt; 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824" y="233164"/>
            <a:ext cx="1760155" cy="1268857"/>
          </a:xfrm>
          <a:prstGeom prst="rect">
            <a:avLst/>
          </a:prstGeom>
        </p:spPr>
      </p:pic>
      <p:pic>
        <p:nvPicPr>
          <p:cNvPr id="7" name="Рисунок 6" descr="&lt;strong&gt;Plum PNG&lt;/strong&gt; Transparent Images | &lt;strong&gt;PNG&lt;/strong&gt; 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01" y="3570745"/>
            <a:ext cx="1054835" cy="1054835"/>
          </a:xfrm>
          <a:prstGeom prst="rect">
            <a:avLst/>
          </a:prstGeom>
        </p:spPr>
      </p:pic>
      <p:pic>
        <p:nvPicPr>
          <p:cNvPr id="8" name="Рисунок 7" descr="&lt;strong&gt;Watermelon PNG&lt;/strong&gt; Transparent Images | &lt;strong&gt;PNG&lt;/strong&gt; 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3" y="138945"/>
            <a:ext cx="1390580" cy="1232559"/>
          </a:xfrm>
          <a:prstGeom prst="rect">
            <a:avLst/>
          </a:prstGeom>
        </p:spPr>
      </p:pic>
      <p:pic>
        <p:nvPicPr>
          <p:cNvPr id="9" name="Рисунок 8" descr="&lt;strong&gt;Strawberry&lt;/strong&gt; &lt;strong&gt;PNG&lt;/strong&gt; Transparent Images | &lt;strong&gt;PNG&lt;/strong&gt; Al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72" y="5176957"/>
            <a:ext cx="2232814" cy="1233924"/>
          </a:xfrm>
          <a:prstGeom prst="rect">
            <a:avLst/>
          </a:prstGeom>
        </p:spPr>
      </p:pic>
      <p:pic>
        <p:nvPicPr>
          <p:cNvPr id="10" name="Рисунок 9" descr="&lt;strong&gt;Beet&lt;/strong&gt; &lt;strong&gt;PNG&lt;/strong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994">
            <a:off x="5272274" y="4901549"/>
            <a:ext cx="1306915" cy="174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9344645" y="5341043"/>
            <a:ext cx="1339258" cy="1052389"/>
            <a:chOff x="394681" y="3110506"/>
            <a:chExt cx="1581436" cy="1083699"/>
          </a:xfrm>
        </p:grpSpPr>
        <p:pic>
          <p:nvPicPr>
            <p:cNvPr id="12" name="Рисунок 11" descr="&lt;strong&gt;Onion PNG&lt;/strong&gt; image, free download picture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73" y="3110506"/>
              <a:ext cx="730295" cy="776909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394681" y="3257502"/>
              <a:ext cx="1581436" cy="936703"/>
              <a:chOff x="1034438" y="3130663"/>
              <a:chExt cx="1581436" cy="936703"/>
            </a:xfrm>
          </p:grpSpPr>
          <p:pic>
            <p:nvPicPr>
              <p:cNvPr id="14" name="Рисунок 13" descr="&lt;strong&gt;Onion PNG&lt;/strong&gt; image, free download picture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4438" y="3130663"/>
                <a:ext cx="763658" cy="812402"/>
              </a:xfrm>
              <a:prstGeom prst="rect">
                <a:avLst/>
              </a:prstGeom>
            </p:spPr>
          </p:pic>
          <p:pic>
            <p:nvPicPr>
              <p:cNvPr id="15" name="Рисунок 14" descr="&lt;strong&gt;Onion PNG&lt;/strong&gt; image, free download picture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250" y="3326202"/>
                <a:ext cx="627668" cy="667732"/>
              </a:xfrm>
              <a:prstGeom prst="rect">
                <a:avLst/>
              </a:prstGeom>
            </p:spPr>
          </p:pic>
          <p:pic>
            <p:nvPicPr>
              <p:cNvPr id="16" name="Рисунок 15" descr="&lt;strong&gt;Onion PNG&lt;/strong&gt; image, free download picture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579" y="3153226"/>
                <a:ext cx="730295" cy="776909"/>
              </a:xfrm>
              <a:prstGeom prst="rect">
                <a:avLst/>
              </a:prstGeom>
            </p:spPr>
          </p:pic>
          <p:pic>
            <p:nvPicPr>
              <p:cNvPr id="17" name="Рисунок 16" descr="&lt;strong&gt;Onion PNG&lt;/strong&gt; image, free download picture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1473" y="3399634"/>
                <a:ext cx="627668" cy="667732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&lt;strong&gt;Banana&lt;/strong&gt; White Background Images | AWB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643">
            <a:off x="7596868" y="208424"/>
            <a:ext cx="1480358" cy="1247707"/>
          </a:xfrm>
          <a:prstGeom prst="rect">
            <a:avLst/>
          </a:prstGeom>
        </p:spPr>
      </p:pic>
      <p:pic>
        <p:nvPicPr>
          <p:cNvPr id="20" name="Рисунок 19" descr="&lt;strong&gt;Melon PNG&lt;/strong&gt;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162">
            <a:off x="10748560" y="3505951"/>
            <a:ext cx="1318554" cy="1072672"/>
          </a:xfrm>
          <a:prstGeom prst="rect">
            <a:avLst/>
          </a:prstGeom>
        </p:spPr>
      </p:pic>
      <p:pic>
        <p:nvPicPr>
          <p:cNvPr id="21" name="Рисунок 20" descr="&lt;strong&gt;Juice PNG&lt;/strong&gt; Transparent Images | &lt;strong&gt;PNG&lt;/strong&gt; A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99" y="-36387"/>
            <a:ext cx="1452034" cy="1532489"/>
          </a:xfrm>
          <a:prstGeom prst="rect">
            <a:avLst/>
          </a:prstGeom>
        </p:spPr>
      </p:pic>
      <p:pic>
        <p:nvPicPr>
          <p:cNvPr id="22" name="Рисунок 21" descr="&lt;strong&gt;Flour PNG&lt;/strong&gt;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88" y="-97136"/>
            <a:ext cx="1854012" cy="1854012"/>
          </a:xfrm>
          <a:prstGeom prst="rect">
            <a:avLst/>
          </a:prstGeom>
        </p:spPr>
      </p:pic>
      <p:pic>
        <p:nvPicPr>
          <p:cNvPr id="23" name="Рисунок 22" descr="&lt;strong&gt;Ice cream PNG&lt;/strong&gt; image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7" y="5054718"/>
            <a:ext cx="789505" cy="1218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Cookies Pastry Dessert · Free photo on Pixabay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83" y="193465"/>
            <a:ext cx="2074093" cy="1382729"/>
          </a:xfrm>
          <a:prstGeom prst="rect">
            <a:avLst/>
          </a:prstGeom>
        </p:spPr>
      </p:pic>
      <p:pic>
        <p:nvPicPr>
          <p:cNvPr id="25" name="Рисунок 24" descr="Free photo Hen's &lt;strong&gt;Egg&lt;/strong&gt; Brown &lt;strong&gt;Egg&lt;/strong&gt; Serving Bowl Porcelain &lt;strong&gt;Egg&lt;/strong&gt; ...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64" y="488710"/>
            <a:ext cx="1546776" cy="915982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729" y="1496102"/>
            <a:ext cx="1797892" cy="5612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watermelon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14976" y="1467439"/>
            <a:ext cx="877333" cy="4773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eggs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356031" y="1443625"/>
            <a:ext cx="1413797" cy="502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biscuits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889352" y="1403315"/>
            <a:ext cx="1797892" cy="5612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orange juice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780405" y="1508682"/>
            <a:ext cx="1053625" cy="537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flour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482431" y="1343485"/>
            <a:ext cx="1005991" cy="515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peas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789355" y="1333922"/>
            <a:ext cx="1340997" cy="512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bananas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1" name="Рисунок 40" descr="Free vector graphic: Coconuts, Foods, Fruits, Tropical ...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93" y="5273461"/>
            <a:ext cx="1125685" cy="1037740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172788" y="3109791"/>
            <a:ext cx="1797892" cy="5612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cucumbers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058113" y="3076413"/>
            <a:ext cx="1155214" cy="4551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grapes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678910" y="3059917"/>
            <a:ext cx="1345814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cherries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276665" y="3056939"/>
            <a:ext cx="1046846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garlic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767799" y="3019437"/>
            <a:ext cx="1439901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pumpkin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671348" y="3093251"/>
            <a:ext cx="1082230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coffee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9825668" y="3019436"/>
            <a:ext cx="931978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milk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460283" y="3093252"/>
            <a:ext cx="1211065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pepper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913286" y="3087364"/>
            <a:ext cx="862719" cy="4833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pear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9" name="Рисунок 38" descr="&lt;strong&gt;Pear PNG&lt;/strong&gt; Transparent Images | &lt;strong&gt;PNG&lt;/strong&gt; All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045">
            <a:off x="8876907" y="1822356"/>
            <a:ext cx="1292567" cy="12925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&lt;strong&gt;Cucumbers&lt;/strong&gt; &lt;strong&gt;PNG&lt;/strong&gt;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5" y="2188322"/>
            <a:ext cx="1658200" cy="1031769"/>
          </a:xfrm>
          <a:prstGeom prst="rect">
            <a:avLst/>
          </a:prstGeom>
        </p:spPr>
      </p:pic>
      <p:pic>
        <p:nvPicPr>
          <p:cNvPr id="33" name="Рисунок 32" descr="&lt;strong&gt;Grape&lt;/strong&gt; &lt;strong&gt;PNG&lt;/strong&gt; imag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62" y="2108984"/>
            <a:ext cx="1991683" cy="1028536"/>
          </a:xfrm>
          <a:prstGeom prst="rect">
            <a:avLst/>
          </a:prstGeom>
        </p:spPr>
      </p:pic>
      <p:pic>
        <p:nvPicPr>
          <p:cNvPr id="34" name="Рисунок 33" descr="red &lt;strong&gt;cherry&lt;/strong&gt; &lt;strong&gt;PNG&lt;/strong&gt; image, free download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0" y="2186079"/>
            <a:ext cx="1839957" cy="1167716"/>
          </a:xfrm>
          <a:prstGeom prst="rect">
            <a:avLst/>
          </a:prstGeom>
        </p:spPr>
      </p:pic>
      <p:pic>
        <p:nvPicPr>
          <p:cNvPr id="35" name="Рисунок 34" descr="&lt;strong&gt;Garlic PNG&lt;/strong&gt;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9" y="1983221"/>
            <a:ext cx="1384010" cy="10287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&lt;strong&gt;Pumpkin PNG&lt;/strong&gt; image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52" y="1941286"/>
            <a:ext cx="1664329" cy="1089063"/>
          </a:xfrm>
          <a:prstGeom prst="rect">
            <a:avLst/>
          </a:prstGeom>
        </p:spPr>
      </p:pic>
      <p:pic>
        <p:nvPicPr>
          <p:cNvPr id="37" name="Рисунок 36" descr="&lt;strong&gt;milk&lt;/strong&gt; jar &lt;strong&gt;PNG&lt;/strong&gt;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1690" y="1913931"/>
            <a:ext cx="902439" cy="1154833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>
            <a:off x="88363" y="4507014"/>
            <a:ext cx="1573128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tomatoes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8" name="Рисунок 37" descr="&lt;strong&gt;Pepper PNG&lt;/strong&gt; Transparent Images | &lt;strong&gt;PNG&lt;/strong&gt; All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40" y="2004423"/>
            <a:ext cx="1189954" cy="1058700"/>
          </a:xfrm>
          <a:prstGeom prst="rect">
            <a:avLst/>
          </a:prstGeom>
        </p:spPr>
      </p:pic>
      <p:pic>
        <p:nvPicPr>
          <p:cNvPr id="43" name="Рисунок 42" descr="Cup &lt;strong&gt;coffee PNG&lt;/strong&gt;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2" y="1881105"/>
            <a:ext cx="950490" cy="1224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 descr="&lt;strong&gt;Tomato&lt;/strong&gt; &lt;strong&gt;PNG&lt;/strong&gt;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9" y="3416096"/>
            <a:ext cx="1275192" cy="1222252"/>
          </a:xfrm>
          <a:prstGeom prst="rect">
            <a:avLst/>
          </a:prstGeom>
        </p:spPr>
      </p:pic>
      <p:pic>
        <p:nvPicPr>
          <p:cNvPr id="42" name="Рисунок 41" descr="&lt;strong&gt;Rice PNG&lt;/strong&gt; Transparent Images | &lt;strong&gt;PNG&lt;/strong&gt; All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44" y="3572107"/>
            <a:ext cx="1136727" cy="942096"/>
          </a:xfrm>
          <a:prstGeom prst="rect">
            <a:avLst/>
          </a:prstGeom>
        </p:spPr>
      </p:pic>
      <p:sp>
        <p:nvSpPr>
          <p:cNvPr id="54" name="Скругленный прямоугольник 53"/>
          <p:cNvSpPr/>
          <p:nvPr/>
        </p:nvSpPr>
        <p:spPr>
          <a:xfrm>
            <a:off x="2058113" y="4477181"/>
            <a:ext cx="786564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rice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434019" y="4514670"/>
            <a:ext cx="786564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kiwi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4548134" y="4610162"/>
            <a:ext cx="1480262" cy="471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potatoes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7198725" y="3512633"/>
            <a:ext cx="2193492" cy="1060719"/>
            <a:chOff x="2354986" y="4927963"/>
            <a:chExt cx="3074631" cy="1486816"/>
          </a:xfrm>
        </p:grpSpPr>
        <p:pic>
          <p:nvPicPr>
            <p:cNvPr id="57" name="Рисунок 56" descr="Rraspberry &lt;strong&gt;PNG&lt;/strong&gt; image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986" y="4927963"/>
              <a:ext cx="1901299" cy="1486816"/>
            </a:xfrm>
            <a:prstGeom prst="rect">
              <a:avLst/>
            </a:prstGeom>
          </p:spPr>
        </p:pic>
        <p:pic>
          <p:nvPicPr>
            <p:cNvPr id="58" name="Рисунок 57" descr="&lt;strong&gt;Raspberry&lt;/strong&gt; White Background Images | AWB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591" y="5240216"/>
              <a:ext cx="2223026" cy="1041753"/>
            </a:xfrm>
            <a:prstGeom prst="rect">
              <a:avLst/>
            </a:prstGeom>
          </p:spPr>
        </p:pic>
      </p:grpSp>
      <p:pic>
        <p:nvPicPr>
          <p:cNvPr id="59" name="Рисунок 58" descr="&lt;strong&gt;Kiwi PNG&lt;/strong&gt; Transparent Images | &lt;strong&gt;PNG&lt;/strong&gt; All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95" y="3800274"/>
            <a:ext cx="1439876" cy="832968"/>
          </a:xfrm>
          <a:prstGeom prst="rect">
            <a:avLst/>
          </a:prstGeom>
        </p:spPr>
      </p:pic>
      <p:pic>
        <p:nvPicPr>
          <p:cNvPr id="61" name="Рисунок 60" descr="&lt;strong&gt;Potato&lt;/strong&gt; &lt;strong&gt;PNG&lt;/strong&gt; Transparent Images | &lt;strong&gt;PNG&lt;/strong&gt; All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18" y="3688889"/>
            <a:ext cx="1350804" cy="1036793"/>
          </a:xfrm>
          <a:prstGeom prst="rect">
            <a:avLst/>
          </a:prstGeom>
        </p:spPr>
      </p:pic>
      <p:sp>
        <p:nvSpPr>
          <p:cNvPr id="64" name="Скругленный прямоугольник 63"/>
          <p:cNvSpPr/>
          <p:nvPr/>
        </p:nvSpPr>
        <p:spPr>
          <a:xfrm>
            <a:off x="6091926" y="4625580"/>
            <a:ext cx="1107257" cy="445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plum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57177" y="4568150"/>
            <a:ext cx="1761829" cy="4561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raspberries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9245704" y="4607169"/>
            <a:ext cx="1242718" cy="424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carrot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0" name="Рисунок 59" descr="&lt;strong&gt;Carrot PNG&lt;/strong&gt; Transparent Images | &lt;strong&gt;PNG&lt;/strong&gt; All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2" t="-552" r="-1"/>
          <a:stretch/>
        </p:blipFill>
        <p:spPr>
          <a:xfrm rot="19575108" flipH="1">
            <a:off x="8604825" y="3838377"/>
            <a:ext cx="2441687" cy="1093937"/>
          </a:xfrm>
          <a:prstGeom prst="rect">
            <a:avLst/>
          </a:prstGeom>
        </p:spPr>
      </p:pic>
      <p:sp>
        <p:nvSpPr>
          <p:cNvPr id="67" name="Скругленный прямоугольник 66"/>
          <p:cNvSpPr/>
          <p:nvPr/>
        </p:nvSpPr>
        <p:spPr>
          <a:xfrm>
            <a:off x="63171" y="6323431"/>
            <a:ext cx="1501985" cy="391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ice-cream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688016" y="6306600"/>
            <a:ext cx="1884729" cy="4081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strawberries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4808855" y="6306600"/>
            <a:ext cx="1508269" cy="4335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beetroot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9147026" y="6404411"/>
            <a:ext cx="1450316" cy="3715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onions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3621081" y="6306600"/>
            <a:ext cx="1129709" cy="388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apples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0707082" y="6404411"/>
            <a:ext cx="1508269" cy="4335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pineapple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806926" y="6398533"/>
            <a:ext cx="1450316" cy="3715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coconut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350823" y="6381240"/>
            <a:ext cx="1405715" cy="388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eggplant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0577979" y="4549426"/>
            <a:ext cx="1242718" cy="424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melon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5" name="Рисунок 54" descr="&lt;strong&gt;Pineapple PNG&lt;/strong&gt; Transparent Images | &lt;strong&gt;PNG&lt;/strong&gt; All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999">
            <a:off x="11235814" y="4738344"/>
            <a:ext cx="810345" cy="1804917"/>
          </a:xfrm>
          <a:prstGeom prst="rect">
            <a:avLst/>
          </a:prstGeom>
        </p:spPr>
      </p:pic>
      <p:pic>
        <p:nvPicPr>
          <p:cNvPr id="78" name="Picture 2" descr="Творог 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93" y="268886"/>
            <a:ext cx="1487611" cy="108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Скругленный прямоугольник 78"/>
          <p:cNvSpPr/>
          <p:nvPr/>
        </p:nvSpPr>
        <p:spPr>
          <a:xfrm>
            <a:off x="1959900" y="1467439"/>
            <a:ext cx="877333" cy="4773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curd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3" grpId="0" animBg="1"/>
      <p:bldP spid="74" grpId="0" animBg="1"/>
      <p:bldP spid="75" grpId="0" animBg="1"/>
      <p:bldP spid="72" grpId="0" animBg="1"/>
      <p:bldP spid="76" grpId="0" animBg="1"/>
      <p:bldP spid="77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2025"/>
            <a:ext cx="122344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Do you have </a:t>
            </a: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any; (</a:t>
            </a:r>
            <a:r>
              <a:rPr lang="en-GB" sz="6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a;an</a:t>
            </a: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…?</a:t>
            </a:r>
          </a:p>
          <a:p>
            <a:pPr marL="857250" indent="-857250">
              <a:buFontTx/>
              <a:buChar char="-"/>
            </a:pP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Yes, I have </a:t>
            </a:r>
            <a:r>
              <a:rPr lang="en-GB" sz="6000" b="1" dirty="0" smtClean="0">
                <a:solidFill>
                  <a:srgbClr val="E2B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some; (a/an)</a:t>
            </a: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</a:t>
            </a:r>
          </a:p>
          <a:p>
            <a:pPr marL="857250" indent="-857250">
              <a:buFontTx/>
              <a:buChar char="-"/>
            </a:pP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No, I don’t have </a:t>
            </a:r>
            <a:r>
              <a:rPr lang="en-GB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any; (</a:t>
            </a:r>
            <a:r>
              <a:rPr lang="en-GB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a;an</a:t>
            </a:r>
            <a:r>
              <a:rPr lang="en-GB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</a:t>
            </a:r>
            <a:endParaRPr lang="ru-RU" sz="6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2664" y="3508711"/>
            <a:ext cx="9389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Is there </a:t>
            </a:r>
            <a:r>
              <a:rPr lang="en-GB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</a:t>
            </a:r>
            <a:r>
              <a:rPr lang="en-GB" sz="6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GB" sz="6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a;an</a:t>
            </a: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…?</a:t>
            </a:r>
          </a:p>
          <a:p>
            <a:pPr algn="ctr"/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Are there </a:t>
            </a:r>
            <a:r>
              <a:rPr lang="en-GB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</a:t>
            </a:r>
            <a:r>
              <a:rPr lang="en-GB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… (plural)?</a:t>
            </a:r>
          </a:p>
        </p:txBody>
      </p:sp>
    </p:spTree>
    <p:extLst>
      <p:ext uri="{BB962C8B-B14F-4D97-AF65-F5344CB8AC3E}">
        <p14:creationId xmlns:p14="http://schemas.microsoft.com/office/powerpoint/2010/main" val="9035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525" cy="68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794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27948" y="167763"/>
            <a:ext cx="7554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Write positive (+) or negative (-) sentences with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a/an, some,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 or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any.</a:t>
            </a: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941" y="998760"/>
            <a:ext cx="1065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meat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7682" y="1069085"/>
            <a:ext cx="3079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is </a:t>
            </a:r>
            <a:r>
              <a:rPr lang="en-US" sz="2800" b="1" i="1" dirty="0" smtClean="0">
                <a:solidFill>
                  <a:srgbClr val="C00000"/>
                </a:solidFill>
              </a:rPr>
              <a:t>some</a:t>
            </a:r>
            <a:r>
              <a:rPr lang="en-US" sz="2800" b="1" i="1" dirty="0" smtClean="0"/>
              <a:t> meat</a:t>
            </a:r>
            <a:endParaRPr lang="ru-RU" sz="2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61941" y="1662630"/>
            <a:ext cx="217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pineapple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7537" y="1635997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is </a:t>
            </a:r>
            <a:r>
              <a:rPr lang="en-US" sz="2800" b="1" i="1" dirty="0" smtClean="0">
                <a:solidFill>
                  <a:srgbClr val="C00000"/>
                </a:solidFill>
              </a:rPr>
              <a:t>a</a:t>
            </a:r>
            <a:r>
              <a:rPr lang="en-US" sz="2800" b="1" i="1" dirty="0" smtClean="0"/>
              <a:t> pineapple</a:t>
            </a:r>
            <a:endParaRPr lang="ru-RU" sz="28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61941" y="2326500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onions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2755" y="2336226"/>
            <a:ext cx="3702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aren’t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onions</a:t>
            </a:r>
            <a:endParaRPr lang="ru-RU" sz="28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61941" y="2911275"/>
            <a:ext cx="2718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cottage cheese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0121" y="2921001"/>
            <a:ext cx="452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is </a:t>
            </a:r>
            <a:r>
              <a:rPr lang="en-US" sz="2800" b="1" i="1" dirty="0" smtClean="0">
                <a:solidFill>
                  <a:srgbClr val="C00000"/>
                </a:solidFill>
              </a:rPr>
              <a:t>some</a:t>
            </a:r>
            <a:r>
              <a:rPr lang="en-US" sz="2800" b="1" i="1" dirty="0" smtClean="0"/>
              <a:t> cottage cheese</a:t>
            </a:r>
            <a:endParaRPr lang="ru-RU" sz="28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50967" y="3547879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biscuits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1053" y="3547879"/>
            <a:ext cx="382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aren’t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biscuits</a:t>
            </a:r>
            <a:endParaRPr lang="ru-RU" sz="28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61941" y="4162147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4550" y="4141424"/>
            <a:ext cx="2985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isn’t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fish</a:t>
            </a:r>
            <a:endParaRPr lang="ru-RU" sz="28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691751" y="4768930"/>
            <a:ext cx="1307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grapes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5409" y="5387331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lemonade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5408" y="5984932"/>
            <a:ext cx="1851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Ice-cream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2863" y="4763531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are </a:t>
            </a:r>
            <a:r>
              <a:rPr lang="en-US" sz="2800" b="1" i="1" dirty="0" smtClean="0">
                <a:solidFill>
                  <a:srgbClr val="C00000"/>
                </a:solidFill>
              </a:rPr>
              <a:t>some</a:t>
            </a:r>
            <a:r>
              <a:rPr lang="en-US" sz="2800" b="1" i="1" dirty="0" smtClean="0"/>
              <a:t> grapes</a:t>
            </a:r>
            <a:endParaRPr lang="ru-RU" sz="28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837537" y="5403940"/>
            <a:ext cx="393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isn’t </a:t>
            </a:r>
            <a:r>
              <a:rPr lang="en-US" sz="2800" b="1" i="1" dirty="0" smtClean="0">
                <a:solidFill>
                  <a:srgbClr val="C00000"/>
                </a:solidFill>
              </a:rPr>
              <a:t>any</a:t>
            </a:r>
            <a:r>
              <a:rPr lang="en-US" sz="2800" b="1" i="1" dirty="0" smtClean="0"/>
              <a:t> lemonade</a:t>
            </a:r>
            <a:endParaRPr lang="ru-RU" sz="28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37390" y="6015709"/>
            <a:ext cx="3748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There is </a:t>
            </a:r>
            <a:r>
              <a:rPr lang="en-US" sz="2800" b="1" i="1" dirty="0" smtClean="0">
                <a:solidFill>
                  <a:srgbClr val="C00000"/>
                </a:solidFill>
              </a:rPr>
              <a:t>some</a:t>
            </a:r>
            <a:r>
              <a:rPr lang="en-US" sz="2800" b="1" i="1" dirty="0" smtClean="0"/>
              <a:t> ice-cream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5615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676</Words>
  <Application>Microsoft Office PowerPoint</Application>
  <PresentationFormat>Широкоэкранный</PresentationFormat>
  <Paragraphs>194</Paragraphs>
  <Slides>18</Slides>
  <Notes>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Comic Sans MS</vt:lpstr>
      <vt:lpstr>Harlow Solid Italic</vt:lpstr>
      <vt:lpstr>KG Red Hands</vt:lpstr>
      <vt:lpstr>Monotype Corsiva</vt:lpstr>
      <vt:lpstr>MV Boli</vt:lpstr>
      <vt:lpstr>Open Sans</vt:lpstr>
      <vt:lpstr>Snap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Середа</dc:creator>
  <cp:lastModifiedBy>Наталья Середа</cp:lastModifiedBy>
  <cp:revision>72</cp:revision>
  <dcterms:created xsi:type="dcterms:W3CDTF">2020-06-09T15:57:04Z</dcterms:created>
  <dcterms:modified xsi:type="dcterms:W3CDTF">2020-06-30T19:27:28Z</dcterms:modified>
</cp:coreProperties>
</file>