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96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7018" b="28404"/>
          <a:stretch/>
        </p:blipFill>
        <p:spPr bwMode="auto">
          <a:xfrm>
            <a:off x="1403647" y="1787401"/>
            <a:ext cx="6700396" cy="33845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065412"/>
            <a:ext cx="3724435" cy="24798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555776" y="130593"/>
            <a:ext cx="5184576" cy="1248207"/>
          </a:xfrm>
          <a:prstGeom prst="wedgeRoundRectCallout">
            <a:avLst>
              <a:gd name="adj1" fmla="val -42685"/>
              <a:gd name="adj2" fmla="val 17367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He</a:t>
            </a:r>
            <a:r>
              <a:rPr lang="en-US" sz="2800" b="1" dirty="0" smtClean="0">
                <a:latin typeface="Comic Sans MS" pitchFamily="66" charset="0"/>
              </a:rPr>
              <a:t>’s finished </a:t>
            </a:r>
            <a:r>
              <a:rPr lang="en-US" sz="2400" dirty="0" smtClean="0">
                <a:latin typeface="Comic Sans MS" pitchFamily="66" charset="0"/>
              </a:rPr>
              <a:t>his homework.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He </a:t>
            </a:r>
            <a:r>
              <a:rPr lang="en-US" sz="2400" dirty="0" smtClean="0">
                <a:solidFill>
                  <a:srgbClr val="7030A0"/>
                </a:solidFill>
                <a:latin typeface="Comic Sans MS" pitchFamily="66" charset="0"/>
              </a:rPr>
              <a:t>can</a:t>
            </a:r>
            <a:r>
              <a:rPr lang="en-US" sz="2400" dirty="0" smtClean="0">
                <a:latin typeface="Comic Sans MS" pitchFamily="66" charset="0"/>
              </a:rPr>
              <a:t> go out. 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58" y1="15074" x2="19281" y2="73897"/>
                        <a14:foregroundMark x1="50980" y1="8456" x2="14052" y2="75735"/>
                        <a14:foregroundMark x1="46732" y1="7353" x2="5882" y2="43015"/>
                        <a14:foregroundMark x1="59150" y1="11765" x2="21242" y2="83824"/>
                        <a14:foregroundMark x1="7190" y1="37868" x2="65686" y2="81985"/>
                        <a14:foregroundMark x1="5229" y1="49632" x2="53595" y2="88971"/>
                        <a14:foregroundMark x1="26471" y1="88603" x2="54248" y2="38971"/>
                        <a14:foregroundMark x1="39216" y1="18382" x2="51634" y2="83088"/>
                        <a14:foregroundMark x1="33007" y1="25735" x2="48693" y2="91912"/>
                        <a14:foregroundMark x1="58497" y1="9926" x2="61111" y2="85662"/>
                        <a14:foregroundMark x1="54575" y1="54044" x2="57190" y2="73529"/>
                        <a14:foregroundMark x1="32680" y1="90074" x2="53595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43" y="4748295"/>
            <a:ext cx="953269" cy="84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62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9691" y="121196"/>
            <a:ext cx="8661557" cy="5400600"/>
            <a:chOff x="259691" y="121196"/>
            <a:chExt cx="8661557" cy="540060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1" t="20639" r="22531" b="17879"/>
            <a:stretch/>
          </p:blipFill>
          <p:spPr bwMode="auto">
            <a:xfrm>
              <a:off x="259691" y="265212"/>
              <a:ext cx="8661557" cy="5256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28758" y1="15074" x2="19281" y2="73897"/>
                          <a14:foregroundMark x1="50980" y1="8456" x2="14052" y2="75735"/>
                          <a14:foregroundMark x1="46732" y1="7353" x2="5882" y2="43015"/>
                          <a14:foregroundMark x1="59150" y1="11765" x2="21242" y2="83824"/>
                          <a14:foregroundMark x1="7190" y1="37868" x2="65686" y2="81985"/>
                          <a14:foregroundMark x1="5229" y1="49632" x2="53595" y2="88971"/>
                          <a14:foregroundMark x1="26471" y1="88603" x2="54248" y2="38971"/>
                          <a14:foregroundMark x1="39216" y1="18382" x2="51634" y2="83088"/>
                          <a14:foregroundMark x1="33007" y1="25735" x2="48693" y2="91912"/>
                          <a14:foregroundMark x1="58497" y1="9926" x2="61111" y2="85662"/>
                          <a14:foregroundMark x1="54575" y1="54044" x2="57190" y2="73529"/>
                          <a14:foregroundMark x1="32680" y1="90074" x2="53595" y2="92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930" y="121196"/>
              <a:ext cx="953269" cy="84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6100555" y="1362547"/>
            <a:ext cx="1812375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‘ve printed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8998" y="2052635"/>
            <a:ext cx="1804890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‘s saved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353444"/>
            <a:ext cx="201622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‘ve logged off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6822" y="2368239"/>
            <a:ext cx="2127466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‘ve turned off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8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t="25291" r="27106" b="28343"/>
          <a:stretch/>
        </p:blipFill>
        <p:spPr bwMode="auto">
          <a:xfrm>
            <a:off x="19798" y="553244"/>
            <a:ext cx="907300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921395"/>
            <a:ext cx="1008112" cy="3522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have tidied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2275576"/>
            <a:ext cx="1008112" cy="390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have caught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2115" y="2677480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‘ve thrown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1633364"/>
            <a:ext cx="1008112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‘s made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1921396"/>
            <a:ext cx="1008112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‘ve done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2273651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‘ve written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74012" y="2665876"/>
            <a:ext cx="1008112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have won</a:t>
            </a:r>
            <a:endParaRPr lang="ru-RU" sz="1400" dirty="0">
              <a:latin typeface="Comic Sans MS" pitchFamily="66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130147" y="1059780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735069" y="1076548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305502" y="1045672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059832" y="1059780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851920" y="1076548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423644" y="1068164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716016" y="1059780"/>
            <a:ext cx="576064" cy="28803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841990" y="3865612"/>
            <a:ext cx="17515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 tidied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2115" y="4236314"/>
            <a:ext cx="17515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 caught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1990" y="4609507"/>
            <a:ext cx="17515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 thrown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18786" y="3571503"/>
            <a:ext cx="17515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hasn’t made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18786" y="3942205"/>
            <a:ext cx="17515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 done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318786" y="4315155"/>
            <a:ext cx="1917510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 written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323990" y="4641263"/>
            <a:ext cx="17515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 won</a:t>
            </a:r>
            <a:endParaRPr lang="ru-RU" dirty="0">
              <a:latin typeface="Comic Sans MS" pitchFamily="66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51520" y="1777380"/>
            <a:ext cx="0" cy="1032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51520" y="3752767"/>
            <a:ext cx="0" cy="1032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72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4" t="26744" r="27446" b="41570"/>
          <a:stretch/>
        </p:blipFill>
        <p:spPr bwMode="auto">
          <a:xfrm>
            <a:off x="179512" y="481236"/>
            <a:ext cx="7501519" cy="267274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2">
                        <a14:foregroundMark x1="54875" y1="6665" x2="46080" y2="13864"/>
                        <a14:foregroundMark x1="96021" y1="16953" x2="91922" y2="24501"/>
                        <a14:foregroundMark x1="77795" y1="29981" x2="77795" y2="29981"/>
                        <a14:foregroundMark x1="80143" y1="30678" x2="88977" y2="24152"/>
                        <a14:foregroundMark x1="50219" y1="11588" x2="44369" y2="21807"/>
                        <a14:foregroundMark x1="47632" y1="22202" x2="48269" y2="28634"/>
                        <a14:foregroundMark x1="46996" y1="25221" x2="54119" y2="31282"/>
                        <a14:foregroundMark x1="97016" y1="15745" x2="95066" y2="24083"/>
                        <a14:foregroundMark x1="84003" y1="29029" x2="94389" y2="22202"/>
                        <a14:foregroundMark x1="53885" y1="8785" x2="81454" y2="4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668" y="2877145"/>
            <a:ext cx="1656184" cy="28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8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2497460"/>
            <a:ext cx="6676370" cy="3087971"/>
            <a:chOff x="0" y="2497460"/>
            <a:chExt cx="6676370" cy="3087971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74741" y="2497460"/>
              <a:ext cx="5001629" cy="30170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8758" y1="15074" x2="19281" y2="73897"/>
                          <a14:foregroundMark x1="50980" y1="8456" x2="14052" y2="75735"/>
                          <a14:foregroundMark x1="46732" y1="7353" x2="5882" y2="43015"/>
                          <a14:foregroundMark x1="59150" y1="11765" x2="21242" y2="83824"/>
                          <a14:foregroundMark x1="7190" y1="37868" x2="65686" y2="81985"/>
                          <a14:foregroundMark x1="5229" y1="49632" x2="53595" y2="88971"/>
                          <a14:foregroundMark x1="26471" y1="88603" x2="54248" y2="38971"/>
                          <a14:foregroundMark x1="39216" y1="18382" x2="51634" y2="83088"/>
                          <a14:foregroundMark x1="33007" y1="25735" x2="48693" y2="91912"/>
                          <a14:foregroundMark x1="58497" y1="9926" x2="61111" y2="85662"/>
                          <a14:foregroundMark x1="54575" y1="54044" x2="57190" y2="73529"/>
                          <a14:foregroundMark x1="32680" y1="90074" x2="53595" y2="92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38081"/>
              <a:ext cx="953269" cy="84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32558" r="42715" b="33721"/>
          <a:stretch/>
        </p:blipFill>
        <p:spPr bwMode="auto">
          <a:xfrm>
            <a:off x="395536" y="0"/>
            <a:ext cx="4497573" cy="246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79512" y="2497460"/>
            <a:ext cx="3456384" cy="432048"/>
          </a:xfrm>
          <a:prstGeom prst="wedgeRoundRectCallout">
            <a:avLst>
              <a:gd name="adj1" fmla="val 41832"/>
              <a:gd name="adj2" fmla="val 8957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 you tidied your room?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868144" y="2497460"/>
            <a:ext cx="1656184" cy="432048"/>
          </a:xfrm>
          <a:prstGeom prst="wedgeRoundRectCallout">
            <a:avLst>
              <a:gd name="adj1" fmla="val -51805"/>
              <a:gd name="adj2" fmla="val 8711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Yes, I have.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00392" y="4873724"/>
            <a:ext cx="792088" cy="5760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  <a:cs typeface="Aharoni" pitchFamily="2" charset="-79"/>
              </a:rPr>
              <a:t>ex. 3</a:t>
            </a:r>
            <a:endParaRPr lang="ru-RU" dirty="0">
              <a:latin typeface="Comic Sans MS" pitchFamily="66" charset="0"/>
              <a:cs typeface="Aharoni" pitchFamily="2" charset="-79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004049" y="193204"/>
            <a:ext cx="4047623" cy="2016224"/>
            <a:chOff x="5004049" y="193204"/>
            <a:chExt cx="4047623" cy="2016224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2" r="10021" b="56233"/>
            <a:stretch/>
          </p:blipFill>
          <p:spPr bwMode="auto">
            <a:xfrm>
              <a:off x="5004049" y="193204"/>
              <a:ext cx="4033620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300192" y="309100"/>
              <a:ext cx="2196244" cy="9001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smtClean="0">
                  <a:latin typeface="Comic Sans MS" pitchFamily="66" charset="0"/>
                </a:rPr>
                <a:t>Now write about what Ryan has and hasn’t done.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23280" y="1242754"/>
              <a:ext cx="3528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MV Boli" pitchFamily="2" charset="0"/>
                  <a:cs typeface="MV Boli" pitchFamily="2" charset="0"/>
                </a:rPr>
                <a:t>He has tidied his room </a:t>
              </a:r>
            </a:p>
            <a:p>
              <a:r>
                <a:rPr lang="en-US" sz="2400" dirty="0" smtClean="0">
                  <a:latin typeface="MV Boli" pitchFamily="2" charset="0"/>
                  <a:cs typeface="MV Boli" pitchFamily="2" charset="0"/>
                </a:rPr>
                <a:t>and …</a:t>
              </a:r>
              <a:endParaRPr lang="ru-RU" sz="2400" dirty="0">
                <a:latin typeface="Gabriola" pitchFamily="82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94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30087" r="6432" b="29652"/>
          <a:stretch/>
        </p:blipFill>
        <p:spPr bwMode="auto">
          <a:xfrm>
            <a:off x="78827" y="265212"/>
            <a:ext cx="900152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43205" r="16005" b="20167"/>
          <a:stretch/>
        </p:blipFill>
        <p:spPr bwMode="auto">
          <a:xfrm>
            <a:off x="78827" y="2641476"/>
            <a:ext cx="8878187" cy="267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9" y="1218531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slept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9" y="1514947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opened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9" y="1802979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found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9" y="2091011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given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28692" y="922115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ironed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28692" y="1218531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cleaned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28692" y="1506563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taken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28692" y="1794595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swum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8692" y="2081273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written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08104" y="922115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arrived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1218531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put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1506563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left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1794595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drunk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2081273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talked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04886" y="922115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broken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804886" y="1218531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made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04886" y="1506563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run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04886" y="1794595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bought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04886" y="2081273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71600" y="3981178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64088" y="3989562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7584" y="4277594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48064" y="4277594"/>
            <a:ext cx="57606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‘ve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43609" y="4565626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36096" y="4565626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hasn’t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24000" y="4853658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62791" y="4853658"/>
            <a:ext cx="1152128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haven’t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0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t="19768" r="25472" b="1309"/>
          <a:stretch/>
        </p:blipFill>
        <p:spPr bwMode="auto">
          <a:xfrm>
            <a:off x="1069750" y="-752"/>
            <a:ext cx="6886625" cy="56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2065412"/>
            <a:ext cx="12961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‘s printed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3577580"/>
            <a:ext cx="129614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hasn’t turned on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5346204"/>
            <a:ext cx="12961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‘s made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44208" y="3544416"/>
            <a:ext cx="864096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‘ve finished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5346204"/>
            <a:ext cx="1296144" cy="2880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‘s returned</a:t>
            </a:r>
            <a:endParaRPr lang="ru-RU" sz="1600" dirty="0">
              <a:latin typeface="Comic Sans MS" pitchFamily="66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166114" y="460322"/>
            <a:ext cx="504056" cy="14401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699792" y="475201"/>
            <a:ext cx="504056" cy="14401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352806" y="442179"/>
            <a:ext cx="504056" cy="14401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139952" y="442179"/>
            <a:ext cx="504056" cy="14401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968044" y="460322"/>
            <a:ext cx="504056" cy="14401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4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38808" r="22367" b="19477"/>
          <a:stretch/>
        </p:blipFill>
        <p:spPr bwMode="auto">
          <a:xfrm>
            <a:off x="98140" y="625252"/>
            <a:ext cx="8743672" cy="376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1345332"/>
            <a:ext cx="3744416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Has Cara seen the Eiffel Tower?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93404"/>
            <a:ext cx="4146447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Have we logged on to the computer?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024796"/>
            <a:ext cx="4104456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Have they searched the Internet?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641476"/>
            <a:ext cx="3744416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Have you turned off the printer?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2641476"/>
            <a:ext cx="3744416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Has the match started?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250953"/>
            <a:ext cx="4146448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Have Mum and Dad’s tickets arrived?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3270684"/>
            <a:ext cx="3888432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Have you and Tim won the trophy?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865612"/>
            <a:ext cx="3744416" cy="2880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Has Gary hurt his leg?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60032" y="3865611"/>
            <a:ext cx="3744416" cy="6480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latin typeface="Comic Sans MS" pitchFamily="66" charset="0"/>
              </a:rPr>
              <a:t>Have I attached a photo of my house?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58" y1="15074" x2="19281" y2="73897"/>
                        <a14:foregroundMark x1="50980" y1="8456" x2="14052" y2="75735"/>
                        <a14:foregroundMark x1="46732" y1="7353" x2="5882" y2="43015"/>
                        <a14:foregroundMark x1="59150" y1="11765" x2="21242" y2="83824"/>
                        <a14:foregroundMark x1="7190" y1="37868" x2="65686" y2="81985"/>
                        <a14:foregroundMark x1="5229" y1="49632" x2="53595" y2="88971"/>
                        <a14:foregroundMark x1="26471" y1="88603" x2="54248" y2="38971"/>
                        <a14:foregroundMark x1="39216" y1="18382" x2="51634" y2="83088"/>
                        <a14:foregroundMark x1="33007" y1="25735" x2="48693" y2="91912"/>
                        <a14:foregroundMark x1="58497" y1="9926" x2="61111" y2="85662"/>
                        <a14:foregroundMark x1="54575" y1="54044" x2="57190" y2="73529"/>
                        <a14:foregroundMark x1="32680" y1="90074" x2="53595" y2="92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3" y="4801014"/>
            <a:ext cx="953269" cy="84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73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51520" y="8190"/>
            <a:ext cx="8792279" cy="4142499"/>
            <a:chOff x="251520" y="8190"/>
            <a:chExt cx="8792279" cy="4142499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51520" y="412183"/>
              <a:ext cx="8548800" cy="3738506"/>
              <a:chOff x="251520" y="697260"/>
              <a:chExt cx="8548800" cy="3738506"/>
            </a:xfrm>
          </p:grpSpPr>
          <p:pic>
            <p:nvPicPr>
              <p:cNvPr id="13314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9" t="50000" r="22939" b="7413"/>
              <a:stretch/>
            </p:blipFill>
            <p:spPr bwMode="auto">
              <a:xfrm>
                <a:off x="251520" y="697260"/>
                <a:ext cx="8548800" cy="3738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" name="Прямая соединительная линия 2"/>
              <p:cNvCxnSpPr/>
              <p:nvPr/>
            </p:nvCxnSpPr>
            <p:spPr>
              <a:xfrm>
                <a:off x="611560" y="1993404"/>
                <a:ext cx="720080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576611" y="2281436"/>
                <a:ext cx="899045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Прямая соединительная линия 6"/>
              <p:cNvCxnSpPr/>
              <p:nvPr/>
            </p:nvCxnSpPr>
            <p:spPr>
              <a:xfrm>
                <a:off x="576611" y="3217540"/>
                <a:ext cx="1259085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3398430" y="2023329"/>
                <a:ext cx="1656184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576610" y="3753694"/>
                <a:ext cx="1403101" cy="0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8758" y1="15074" x2="19281" y2="73897"/>
                          <a14:foregroundMark x1="50980" y1="8456" x2="14052" y2="75735"/>
                          <a14:foregroundMark x1="46732" y1="7353" x2="5882" y2="43015"/>
                          <a14:foregroundMark x1="59150" y1="11765" x2="21242" y2="83824"/>
                          <a14:foregroundMark x1="7190" y1="37868" x2="65686" y2="81985"/>
                          <a14:foregroundMark x1="5229" y1="49632" x2="53595" y2="88971"/>
                          <a14:foregroundMark x1="26471" y1="88603" x2="54248" y2="38971"/>
                          <a14:foregroundMark x1="39216" y1="18382" x2="51634" y2="83088"/>
                          <a14:foregroundMark x1="33007" y1="25735" x2="48693" y2="91912"/>
                          <a14:foregroundMark x1="58497" y1="9926" x2="61111" y2="85662"/>
                          <a14:foregroundMark x1="54575" y1="54044" x2="57190" y2="73529"/>
                          <a14:foregroundMark x1="32680" y1="90074" x2="53595" y2="92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0530" y="8190"/>
              <a:ext cx="953269" cy="84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rack 7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6096" y="245940"/>
            <a:ext cx="609600" cy="609600"/>
          </a:xfrm>
          <a:prstGeom prst="rect">
            <a:avLst/>
          </a:prstGeom>
        </p:spPr>
      </p:pic>
      <p:cxnSp>
        <p:nvCxnSpPr>
          <p:cNvPr id="6" name="принтПрямая соединительная линия 5"/>
          <p:cNvCxnSpPr/>
          <p:nvPr/>
        </p:nvCxnSpPr>
        <p:spPr>
          <a:xfrm>
            <a:off x="2267744" y="2281436"/>
            <a:ext cx="6480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5" y="4077341"/>
            <a:ext cx="1681101" cy="13779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94" y="4026543"/>
            <a:ext cx="1428750" cy="14287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карта памПрямая соединительная линия 13"/>
          <p:cNvCxnSpPr/>
          <p:nvPr/>
        </p:nvCxnSpPr>
        <p:spPr>
          <a:xfrm>
            <a:off x="880993" y="3217540"/>
            <a:ext cx="138675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48" y="4077341"/>
            <a:ext cx="1449696" cy="13590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82" y="4129559"/>
            <a:ext cx="1284734" cy="128473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6818992" y="4230267"/>
            <a:ext cx="2145495" cy="1184026"/>
            <a:chOff x="2319397" y="4062916"/>
            <a:chExt cx="2807745" cy="1343455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" t="26163" r="41115" b="25775"/>
            <a:stretch/>
          </p:blipFill>
          <p:spPr bwMode="auto">
            <a:xfrm>
              <a:off x="2319397" y="4062916"/>
              <a:ext cx="2807745" cy="1343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Овал 11"/>
            <p:cNvSpPr/>
            <p:nvPr/>
          </p:nvSpPr>
          <p:spPr>
            <a:xfrm>
              <a:off x="4767102" y="4886902"/>
              <a:ext cx="360040" cy="36004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88" y="218188"/>
            <a:ext cx="1260032" cy="108623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мышьПрямая соединительная линия 21"/>
          <p:cNvCxnSpPr/>
          <p:nvPr/>
        </p:nvCxnSpPr>
        <p:spPr>
          <a:xfrm>
            <a:off x="2267744" y="3468617"/>
            <a:ext cx="6480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инк батПрямая соединительная линия 22"/>
          <p:cNvCxnSpPr/>
          <p:nvPr/>
        </p:nvCxnSpPr>
        <p:spPr>
          <a:xfrm>
            <a:off x="4331065" y="2291049"/>
            <a:ext cx="96101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черниоаПрямая соединительная линия 24"/>
          <p:cNvCxnSpPr/>
          <p:nvPr/>
        </p:nvCxnSpPr>
        <p:spPr>
          <a:xfrm>
            <a:off x="4487536" y="1996359"/>
            <a:ext cx="32403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моргатьПрямая соединительная линия 26"/>
          <p:cNvCxnSpPr/>
          <p:nvPr/>
        </p:nvCxnSpPr>
        <p:spPr>
          <a:xfrm>
            <a:off x="4525920" y="2569468"/>
            <a:ext cx="52869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1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1996"/>
            <a:ext cx="6192688" cy="41336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555776" y="130593"/>
            <a:ext cx="5184576" cy="1248207"/>
          </a:xfrm>
          <a:prstGeom prst="wedgeRoundRectCallout">
            <a:avLst>
              <a:gd name="adj1" fmla="val 11471"/>
              <a:gd name="adj2" fmla="val 7456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You</a:t>
            </a:r>
            <a:r>
              <a:rPr lang="en-US" sz="2800" b="1" dirty="0" smtClean="0">
                <a:latin typeface="Comic Sans MS" pitchFamily="66" charset="0"/>
              </a:rPr>
              <a:t>’ve made </a:t>
            </a:r>
            <a:r>
              <a:rPr lang="en-US" sz="2400" dirty="0" smtClean="0">
                <a:latin typeface="Comic Sans MS" pitchFamily="66" charset="0"/>
              </a:rPr>
              <a:t>a mess!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You </a:t>
            </a:r>
            <a:r>
              <a:rPr lang="en-US" sz="2400" dirty="0" smtClean="0">
                <a:solidFill>
                  <a:srgbClr val="7030A0"/>
                </a:solidFill>
                <a:latin typeface="Comic Sans MS" pitchFamily="66" charset="0"/>
              </a:rPr>
              <a:t>are</a:t>
            </a:r>
            <a:r>
              <a:rPr lang="en-US" sz="2400" dirty="0" smtClean="0">
                <a:latin typeface="Comic Sans MS" pitchFamily="66" charset="0"/>
              </a:rPr>
              <a:t> naughty!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t="8792" r="16846" b="9414"/>
          <a:stretch/>
        </p:blipFill>
        <p:spPr bwMode="auto">
          <a:xfrm>
            <a:off x="1835696" y="1417340"/>
            <a:ext cx="5039169" cy="40605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911838" y="187108"/>
            <a:ext cx="5184576" cy="1248207"/>
          </a:xfrm>
          <a:prstGeom prst="wedgeRoundRectCallout">
            <a:avLst>
              <a:gd name="adj1" fmla="val -23595"/>
              <a:gd name="adj2" fmla="val 11162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I</a:t>
            </a:r>
            <a:r>
              <a:rPr lang="en-US" sz="2800" b="1" dirty="0" smtClean="0">
                <a:latin typeface="Comic Sans MS" pitchFamily="66" charset="0"/>
              </a:rPr>
              <a:t>’ve put</a:t>
            </a:r>
            <a:r>
              <a:rPr lang="en-US" sz="2400" dirty="0" smtClean="0">
                <a:latin typeface="Comic Sans MS" pitchFamily="66" charset="0"/>
              </a:rPr>
              <a:t> the books on the shelf.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I </a:t>
            </a:r>
            <a:r>
              <a:rPr lang="en-US" sz="2400" dirty="0" smtClean="0">
                <a:solidFill>
                  <a:srgbClr val="7030A0"/>
                </a:solidFill>
                <a:latin typeface="Comic Sans MS" pitchFamily="66" charset="0"/>
              </a:rPr>
              <a:t>like</a:t>
            </a:r>
            <a:r>
              <a:rPr lang="en-US" sz="2400" dirty="0" smtClean="0">
                <a:latin typeface="Comic Sans MS" pitchFamily="66" charset="0"/>
              </a:rPr>
              <a:t> reading.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7018" b="28404"/>
          <a:stretch/>
        </p:blipFill>
        <p:spPr bwMode="auto">
          <a:xfrm>
            <a:off x="202647" y="841815"/>
            <a:ext cx="3258167" cy="16457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91" y="947515"/>
            <a:ext cx="1811062" cy="120586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861469" y="99078"/>
            <a:ext cx="3432067" cy="673047"/>
          </a:xfrm>
          <a:prstGeom prst="wedgeRoundRectCallout">
            <a:avLst>
              <a:gd name="adj1" fmla="val -42685"/>
              <a:gd name="adj2" fmla="val 17367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He</a:t>
            </a:r>
            <a:r>
              <a:rPr lang="en-US" sz="2000" b="1" dirty="0" smtClean="0">
                <a:latin typeface="Comic Sans MS" pitchFamily="66" charset="0"/>
              </a:rPr>
              <a:t>’s finished </a:t>
            </a:r>
            <a:r>
              <a:rPr lang="en-US" dirty="0" smtClean="0">
                <a:latin typeface="Comic Sans MS" pitchFamily="66" charset="0"/>
              </a:rPr>
              <a:t>his homework.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He 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can</a:t>
            </a:r>
            <a:r>
              <a:rPr lang="en-US" dirty="0" smtClean="0">
                <a:latin typeface="Comic Sans MS" pitchFamily="66" charset="0"/>
              </a:rPr>
              <a:t> go out.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85" y="3361556"/>
            <a:ext cx="3211893" cy="21439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933566" y="2599076"/>
            <a:ext cx="2941512" cy="745264"/>
          </a:xfrm>
          <a:prstGeom prst="wedgeRoundRectCallout">
            <a:avLst>
              <a:gd name="adj1" fmla="val 8911"/>
              <a:gd name="adj2" fmla="val 6879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You</a:t>
            </a:r>
            <a:r>
              <a:rPr lang="en-US" sz="2000" b="1" dirty="0" smtClean="0">
                <a:latin typeface="Comic Sans MS" pitchFamily="66" charset="0"/>
              </a:rPr>
              <a:t>’ve made </a:t>
            </a:r>
            <a:r>
              <a:rPr lang="en-US" dirty="0" smtClean="0">
                <a:latin typeface="Comic Sans MS" pitchFamily="66" charset="0"/>
              </a:rPr>
              <a:t>a mess!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You 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are</a:t>
            </a:r>
            <a:r>
              <a:rPr lang="en-US" dirty="0" smtClean="0">
                <a:latin typeface="Comic Sans MS" pitchFamily="66" charset="0"/>
              </a:rPr>
              <a:t> naughty!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8" t="8792" r="16846" b="9414"/>
          <a:stretch/>
        </p:blipFill>
        <p:spPr bwMode="auto">
          <a:xfrm>
            <a:off x="5245423" y="730565"/>
            <a:ext cx="2180507" cy="17570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5086600" y="99078"/>
            <a:ext cx="3904395" cy="708325"/>
          </a:xfrm>
          <a:prstGeom prst="wedgeRoundRectCallout">
            <a:avLst>
              <a:gd name="adj1" fmla="val -15880"/>
              <a:gd name="adj2" fmla="val 8428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I</a:t>
            </a:r>
            <a:r>
              <a:rPr lang="en-US" sz="2000" b="1" dirty="0" smtClean="0">
                <a:latin typeface="Comic Sans MS" pitchFamily="66" charset="0"/>
              </a:rPr>
              <a:t>’ve put</a:t>
            </a:r>
            <a:r>
              <a:rPr lang="en-US" dirty="0" smtClean="0">
                <a:latin typeface="Comic Sans MS" pitchFamily="66" charset="0"/>
              </a:rPr>
              <a:t> the books on the shelf.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I </a:t>
            </a:r>
            <a:r>
              <a:rPr lang="en-US" dirty="0" smtClean="0">
                <a:solidFill>
                  <a:srgbClr val="7030A0"/>
                </a:solidFill>
                <a:latin typeface="Comic Sans MS" pitchFamily="66" charset="0"/>
              </a:rPr>
              <a:t>like</a:t>
            </a:r>
            <a:r>
              <a:rPr lang="en-US" dirty="0" smtClean="0">
                <a:latin typeface="Comic Sans MS" pitchFamily="66" charset="0"/>
              </a:rPr>
              <a:t> reading.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9258" y="99078"/>
            <a:ext cx="730919" cy="304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past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8424" y="409452"/>
            <a:ext cx="1173216" cy="304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present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211960" y="2599076"/>
            <a:ext cx="2600269" cy="906496"/>
          </a:xfrm>
          <a:prstGeom prst="wedgeRoundRectCallout">
            <a:avLst>
              <a:gd name="adj1" fmla="val 61082"/>
              <a:gd name="adj2" fmla="val 2515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Which of these actions happened in the past?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211959" y="3633319"/>
            <a:ext cx="2600269" cy="906496"/>
          </a:xfrm>
          <a:prstGeom prst="wedgeRoundRectCallout">
            <a:avLst>
              <a:gd name="adj1" fmla="val 65633"/>
              <a:gd name="adj2" fmla="val -4486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Which of these actions are still true now?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00150" y="2703854"/>
            <a:ext cx="730919" cy="304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past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9316" y="3014228"/>
            <a:ext cx="1173216" cy="304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present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480826" y="156985"/>
            <a:ext cx="730919" cy="304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past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499992" y="467359"/>
            <a:ext cx="1173216" cy="3047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present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949295" y="2877145"/>
            <a:ext cx="1943185" cy="2837855"/>
            <a:chOff x="6949295" y="2877145"/>
            <a:chExt cx="1943185" cy="2837855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602">
                          <a14:foregroundMark x1="54875" y1="6665" x2="46080" y2="13864"/>
                          <a14:foregroundMark x1="96021" y1="16953" x2="91922" y2="24501"/>
                          <a14:foregroundMark x1="77795" y1="29981" x2="77795" y2="29981"/>
                          <a14:foregroundMark x1="80143" y1="30678" x2="88977" y2="24152"/>
                          <a14:foregroundMark x1="50219" y1="11588" x2="44369" y2="21807"/>
                          <a14:foregroundMark x1="47632" y1="22202" x2="48269" y2="28634"/>
                          <a14:foregroundMark x1="46996" y1="25221" x2="54119" y2="31282"/>
                          <a14:foregroundMark x1="97016" y1="15745" x2="95066" y2="24083"/>
                          <a14:foregroundMark x1="84003" y1="29029" x2="94389" y2="22202"/>
                          <a14:foregroundMark x1="50376" y1="10981" x2="74185" y2="3514"/>
                          <a14:foregroundMark x1="68421" y1="3514" x2="72932" y2="42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877145"/>
              <a:ext cx="1656184" cy="2837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28758" y1="15074" x2="19281" y2="73897"/>
                          <a14:foregroundMark x1="50980" y1="8456" x2="14052" y2="75735"/>
                          <a14:foregroundMark x1="46732" y1="7353" x2="5882" y2="43015"/>
                          <a14:foregroundMark x1="59150" y1="11765" x2="21242" y2="83824"/>
                          <a14:foregroundMark x1="7190" y1="37868" x2="65686" y2="81985"/>
                          <a14:foregroundMark x1="5229" y1="49632" x2="53595" y2="88971"/>
                          <a14:foregroundMark x1="26471" y1="88603" x2="54248" y2="38971"/>
                          <a14:foregroundMark x1="39216" y1="18382" x2="51634" y2="83088"/>
                          <a14:foregroundMark x1="33007" y1="25735" x2="48693" y2="91912"/>
                          <a14:foregroundMark x1="58497" y1="9926" x2="61111" y2="85662"/>
                          <a14:foregroundMark x1="54575" y1="54044" x2="57190" y2="73529"/>
                          <a14:foregroundMark x1="32680" y1="90074" x2="53595" y2="92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9295" y="4693241"/>
              <a:ext cx="953269" cy="84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67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r="4114"/>
          <a:stretch/>
        </p:blipFill>
        <p:spPr bwMode="auto">
          <a:xfrm>
            <a:off x="442733" y="1849388"/>
            <a:ext cx="5616624" cy="354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2">
                        <a14:foregroundMark x1="54875" y1="6665" x2="46080" y2="13864"/>
                        <a14:foregroundMark x1="96021" y1="16953" x2="91922" y2="24501"/>
                        <a14:foregroundMark x1="77795" y1="29981" x2="77795" y2="29981"/>
                        <a14:foregroundMark x1="80143" y1="30678" x2="88977" y2="24152"/>
                        <a14:foregroundMark x1="50219" y1="11588" x2="44369" y2="21807"/>
                        <a14:foregroundMark x1="47632" y1="22202" x2="48269" y2="28634"/>
                        <a14:foregroundMark x1="46996" y1="25221" x2="54119" y2="31282"/>
                        <a14:foregroundMark x1="97016" y1="15745" x2="95066" y2="24083"/>
                        <a14:foregroundMark x1="84003" y1="29029" x2="94389" y2="22202"/>
                        <a14:foregroundMark x1="45865" y1="10688" x2="78697" y2="2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877145"/>
            <a:ext cx="1656184" cy="283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499992" y="137560"/>
            <a:ext cx="4536504" cy="1855843"/>
          </a:xfrm>
          <a:prstGeom prst="wedgeRoundRectCallout">
            <a:avLst>
              <a:gd name="adj1" fmla="val 28479"/>
              <a:gd name="adj2" fmla="val 9136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Use the </a:t>
            </a:r>
            <a:r>
              <a:rPr lang="en-US" b="1" dirty="0" smtClean="0">
                <a:latin typeface="Comic Sans MS" pitchFamily="66" charset="0"/>
              </a:rPr>
              <a:t>present perfect </a:t>
            </a:r>
            <a:r>
              <a:rPr lang="en-US" dirty="0" smtClean="0">
                <a:latin typeface="Comic Sans MS" pitchFamily="66" charset="0"/>
              </a:rPr>
              <a:t>for actions in the past that are still true now.</a:t>
            </a:r>
          </a:p>
          <a:p>
            <a:pPr algn="ctr"/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n>
                  <a:solidFill>
                    <a:srgbClr val="7030A0"/>
                  </a:solidFill>
                </a:ln>
                <a:latin typeface="Comic Sans MS" pitchFamily="66" charset="0"/>
              </a:rPr>
              <a:t>They’ve tidied their room. 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This means the room is tidy now.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21196"/>
            <a:ext cx="4464496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Comic Sans MS" pitchFamily="66" charset="0"/>
              </a:rPr>
              <a:t>Present Perfect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9" t="25904" r="62236" b="19428"/>
          <a:stretch/>
        </p:blipFill>
        <p:spPr bwMode="auto">
          <a:xfrm>
            <a:off x="144259" y="1489348"/>
            <a:ext cx="3658012" cy="349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56" t="57323" r="5124" b="28069"/>
          <a:stretch/>
        </p:blipFill>
        <p:spPr bwMode="auto">
          <a:xfrm>
            <a:off x="3995936" y="4642663"/>
            <a:ext cx="4710461" cy="68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64" b="50000"/>
          <a:stretch/>
        </p:blipFill>
        <p:spPr bwMode="auto">
          <a:xfrm>
            <a:off x="5351095" y="4093805"/>
            <a:ext cx="1705181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5890" y="1148299"/>
            <a:ext cx="2232248" cy="394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Regular verbs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139952" y="1963153"/>
            <a:ext cx="4752528" cy="1819191"/>
            <a:chOff x="4139952" y="1542365"/>
            <a:chExt cx="4752528" cy="1819191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4427984" y="2569468"/>
              <a:ext cx="93610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724128" y="2569652"/>
              <a:ext cx="26642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724128" y="2700902"/>
              <a:ext cx="26642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27216" y="1990256"/>
              <a:ext cx="2778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omic Sans MS" pitchFamily="66" charset="0"/>
                </a:rPr>
                <a:t>have/has Ved/</a:t>
              </a:r>
              <a:r>
                <a:rPr lang="en-US" sz="2800" baseline="-25000" dirty="0" smtClean="0">
                  <a:latin typeface="Comic Sans MS" pitchFamily="66" charset="0"/>
                </a:rPr>
                <a:t>3</a:t>
              </a:r>
              <a:endParaRPr lang="ru-RU" sz="2800" baseline="-25000" dirty="0">
                <a:latin typeface="Comic Sans MS" pitchFamily="66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4139952" y="1542365"/>
              <a:ext cx="4752528" cy="181919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Скругленный прямоугольник 22"/>
          <p:cNvSpPr/>
          <p:nvPr/>
        </p:nvSpPr>
        <p:spPr>
          <a:xfrm>
            <a:off x="3995936" y="3937620"/>
            <a:ext cx="4710461" cy="15121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896036" y="788259"/>
            <a:ext cx="2232248" cy="394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Irregular verbs…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6948264" y="733264"/>
            <a:ext cx="720080" cy="50405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452320" y="2089589"/>
            <a:ext cx="1619672" cy="3456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omic Sans MS" pitchFamily="66" charset="0"/>
              </a:rPr>
              <a:t>past participle</a:t>
            </a:r>
            <a:endParaRPr lang="ru-RU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22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7" t="30516" r="50423" b="53443"/>
          <a:stretch/>
        </p:blipFill>
        <p:spPr bwMode="auto">
          <a:xfrm>
            <a:off x="7339602" y="4214635"/>
            <a:ext cx="1665236" cy="6722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3" t="32023" r="62870" b="14965"/>
          <a:stretch/>
        </p:blipFill>
        <p:spPr bwMode="auto">
          <a:xfrm>
            <a:off x="539552" y="1129308"/>
            <a:ext cx="3528392" cy="342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481236"/>
            <a:ext cx="2232248" cy="394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Irregular verbs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139952" y="1080660"/>
            <a:ext cx="4752528" cy="1819191"/>
            <a:chOff x="4139952" y="1542365"/>
            <a:chExt cx="4752528" cy="181919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4427984" y="2569468"/>
              <a:ext cx="93610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5724128" y="2569652"/>
              <a:ext cx="26642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5724128" y="2700902"/>
              <a:ext cx="266429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727216" y="1990256"/>
              <a:ext cx="2778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omic Sans MS" pitchFamily="66" charset="0"/>
                </a:rPr>
                <a:t>have/has Ved/</a:t>
              </a:r>
              <a:r>
                <a:rPr lang="en-US" sz="2800" baseline="-25000" dirty="0" smtClean="0">
                  <a:latin typeface="Comic Sans MS" pitchFamily="66" charset="0"/>
                </a:rPr>
                <a:t>3</a:t>
              </a:r>
              <a:endParaRPr lang="ru-RU" sz="2800" baseline="-25000" dirty="0">
                <a:latin typeface="Comic Sans MS" pitchFamily="66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139952" y="1542365"/>
              <a:ext cx="4752528" cy="181919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143231" y="5085887"/>
            <a:ext cx="2861607" cy="394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Irregular verb list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20934" r="23287" b="19428"/>
          <a:stretch/>
        </p:blipFill>
        <p:spPr bwMode="auto">
          <a:xfrm>
            <a:off x="368637" y="158178"/>
            <a:ext cx="8136904" cy="48969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11965" r="22101" b="1055"/>
          <a:stretch/>
        </p:blipFill>
        <p:spPr bwMode="auto">
          <a:xfrm>
            <a:off x="1488449" y="158178"/>
            <a:ext cx="5851153" cy="5321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2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5192"/>
            <a:ext cx="6840760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itchFamily="66" charset="0"/>
              </a:rPr>
              <a:t>Underline have/has and circle the part participle (V</a:t>
            </a:r>
            <a:r>
              <a:rPr lang="en-US" sz="2000" baseline="-25000" dirty="0" smtClean="0">
                <a:latin typeface="Comic Sans MS" pitchFamily="66" charset="0"/>
              </a:rPr>
              <a:t>3</a:t>
            </a:r>
            <a:r>
              <a:rPr lang="en-US" sz="2000" dirty="0" smtClean="0">
                <a:latin typeface="Comic Sans MS" pitchFamily="66" charset="0"/>
              </a:rPr>
              <a:t>).</a:t>
            </a:r>
            <a:endParaRPr lang="ru-RU" sz="2000" dirty="0">
              <a:latin typeface="Comic Sans MS" pitchFamily="66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331640" y="553244"/>
            <a:ext cx="115212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4139952" y="193204"/>
            <a:ext cx="792088" cy="36004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661256"/>
            <a:ext cx="549060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1. We’ve saved our documents.</a:t>
            </a: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2. I’ve put the speakers on the shelf.</a:t>
            </a: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3. He’s made a mess.</a:t>
            </a: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4. She has printed her homework.</a:t>
            </a: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5. I’ve sent you a message.</a:t>
            </a:r>
          </a:p>
          <a:p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6. We’ve finished our homework.</a:t>
            </a: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7. Amy’s tidied up! </a:t>
            </a:r>
            <a:endParaRPr lang="ru-RU" sz="2400" dirty="0">
              <a:latin typeface="Comic Sans MS" pitchFamily="66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07704" y="1057300"/>
            <a:ext cx="2880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619672" y="1777380"/>
            <a:ext cx="2880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63688" y="2530778"/>
            <a:ext cx="2880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949537" y="4729708"/>
            <a:ext cx="2880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19672" y="4009628"/>
            <a:ext cx="2880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051720" y="3289548"/>
            <a:ext cx="44881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036774" y="5449788"/>
            <a:ext cx="2880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2219894" y="705644"/>
            <a:ext cx="983954" cy="4236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279576" y="5077873"/>
            <a:ext cx="983954" cy="47702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036774" y="2151693"/>
            <a:ext cx="907142" cy="4236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584805" y="2896247"/>
            <a:ext cx="1132098" cy="4236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958031" y="3649588"/>
            <a:ext cx="813522" cy="4236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323036" y="4345418"/>
            <a:ext cx="1241760" cy="4236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969804" y="1417340"/>
            <a:ext cx="615001" cy="42366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72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5189"/>
            <a:ext cx="6768752" cy="45125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275856" y="121196"/>
            <a:ext cx="4248472" cy="1008112"/>
          </a:xfrm>
          <a:prstGeom prst="wedgeRoundRectCallout">
            <a:avLst>
              <a:gd name="adj1" fmla="val -29800"/>
              <a:gd name="adj2" fmla="val 7897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omic Sans MS" pitchFamily="66" charset="0"/>
              </a:rPr>
              <a:t>Change the base forms into past participles, e.g. </a:t>
            </a:r>
            <a:r>
              <a:rPr lang="en-US" sz="2000" b="1" dirty="0" smtClean="0">
                <a:latin typeface="Comic Sans MS" pitchFamily="66" charset="0"/>
              </a:rPr>
              <a:t>make - made 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635382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Ok!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635382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put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27585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put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27585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finish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626676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finished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27585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say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637309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said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27585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play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634354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played</a:t>
            </a:r>
            <a:endParaRPr lang="ru-RU" sz="3600" dirty="0">
              <a:latin typeface="Comic Sans MS" pitchFamily="66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27585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go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626676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went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3279229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have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626676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had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328296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throw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626676" y="4363048"/>
            <a:ext cx="2520280" cy="1008112"/>
          </a:xfrm>
          <a:prstGeom prst="wedgeRoundRectCallout">
            <a:avLst>
              <a:gd name="adj1" fmla="val 25425"/>
              <a:gd name="adj2" fmla="val -1330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thrown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3282966" y="121196"/>
            <a:ext cx="2592288" cy="1008112"/>
          </a:xfrm>
          <a:prstGeom prst="wedgeRoundRectCallout">
            <a:avLst>
              <a:gd name="adj1" fmla="val -30620"/>
              <a:gd name="adj2" fmla="val 7686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omic Sans MS" pitchFamily="66" charset="0"/>
              </a:rPr>
              <a:t>Well done!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57589" y="5174127"/>
            <a:ext cx="2861607" cy="3940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Irregular verb list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20934" r="23287" b="19428"/>
          <a:stretch/>
        </p:blipFill>
        <p:spPr bwMode="auto">
          <a:xfrm>
            <a:off x="368637" y="158178"/>
            <a:ext cx="8136904" cy="48969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78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18" grpId="0" animBg="1"/>
      <p:bldP spid="18" grpId="1" animBg="1"/>
      <p:bldP spid="14" grpId="0" animBg="1"/>
      <p:bldP spid="14" grpId="1" animBg="1"/>
      <p:bldP spid="17" grpId="0" animBg="1"/>
      <p:bldP spid="17" grpId="1" animBg="1"/>
      <p:bldP spid="13" grpId="0" animBg="1"/>
      <p:bldP spid="13" grpId="1" animBg="1"/>
      <p:bldP spid="16" grpId="0" animBg="1"/>
      <p:bldP spid="16" grpId="1" animBg="1"/>
      <p:bldP spid="11" grpId="0" animBg="1"/>
      <p:bldP spid="11" grpId="1" animBg="1"/>
      <p:bldP spid="12" grpId="0" animBg="1"/>
      <p:bldP spid="12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</Words>
  <Application>Microsoft Office PowerPoint</Application>
  <PresentationFormat>Экран (16:10)</PresentationFormat>
  <Paragraphs>129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Шавкунчик</dc:creator>
  <cp:lastModifiedBy>Наум</cp:lastModifiedBy>
  <cp:revision>1</cp:revision>
  <dcterms:created xsi:type="dcterms:W3CDTF">2021-05-23T14:29:51Z</dcterms:created>
  <dcterms:modified xsi:type="dcterms:W3CDTF">2021-05-23T14:31:05Z</dcterms:modified>
</cp:coreProperties>
</file>