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7" r:id="rId3"/>
    <p:sldId id="359" r:id="rId4"/>
    <p:sldId id="365" r:id="rId5"/>
    <p:sldId id="369" r:id="rId6"/>
    <p:sldId id="368" r:id="rId7"/>
    <p:sldId id="367" r:id="rId8"/>
    <p:sldId id="372" r:id="rId9"/>
    <p:sldId id="376" r:id="rId10"/>
    <p:sldId id="374" r:id="rId11"/>
    <p:sldId id="371" r:id="rId12"/>
    <p:sldId id="370" r:id="rId13"/>
    <p:sldId id="362" r:id="rId14"/>
    <p:sldId id="363" r:id="rId15"/>
    <p:sldId id="364" r:id="rId16"/>
    <p:sldId id="378" r:id="rId17"/>
    <p:sldId id="379" r:id="rId18"/>
    <p:sldId id="33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man Old Style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E9E1FF"/>
    <a:srgbClr val="FFFF8F"/>
    <a:srgbClr val="F5B923"/>
    <a:srgbClr val="255997"/>
    <a:srgbClr val="E1E9F3"/>
    <a:srgbClr val="DBE5F1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05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DB50BD3-903E-AA45-99AA-198120CA48E8}" type="datetimeFigureOut">
              <a:rPr lang="ru-RU"/>
              <a:pPr>
                <a:defRPr/>
              </a:pPr>
              <a:t>11.02.20</a:t>
            </a:fld>
            <a:endParaRPr lang="ru-RU"/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AE73A91-DC39-9B4C-9665-B43047F70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5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6F4A341-83FD-F84D-84B8-222BD6295ACC}" type="datetimeFigureOut">
              <a:rPr lang="ru-RU"/>
              <a:pPr>
                <a:defRPr/>
              </a:pPr>
              <a:t>11.02.20</a:t>
            </a:fld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CC6ED84-BC05-E741-9391-F017E3990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09550" y="0"/>
            <a:ext cx="6286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400"/>
          </a:p>
        </p:txBody>
      </p:sp>
      <p:pic>
        <p:nvPicPr>
          <p:cNvPr id="8" name="Picture 9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6184900"/>
            <a:ext cx="1603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логотип-статич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4775"/>
            <a:ext cx="8382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светле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180138"/>
            <a:ext cx="3683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3" name="Заголовок 1"/>
          <p:cNvSpPr>
            <a:spLocks noGrp="1"/>
          </p:cNvSpPr>
          <p:nvPr>
            <p:ph type="ctrTitle"/>
          </p:nvPr>
        </p:nvSpPr>
        <p:spPr>
          <a:xfrm>
            <a:off x="874713" y="331788"/>
            <a:ext cx="7824787" cy="555625"/>
          </a:xfrm>
        </p:spPr>
        <p:txBody>
          <a:bodyPr/>
          <a:lstStyle>
            <a:lvl1pPr>
              <a:defRPr sz="3400" smtClean="0"/>
            </a:lvl1pPr>
          </a:lstStyle>
          <a:p>
            <a:r>
              <a:rPr lang="en-GB" smtClean="0"/>
              <a:t>Образец заголовка</a:t>
            </a:r>
            <a:endParaRPr lang="ru-RU" smtClean="0"/>
          </a:p>
        </p:txBody>
      </p:sp>
      <p:sp>
        <p:nvSpPr>
          <p:cNvPr id="409626" name="Rectangle 2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14338" y="1360488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Bookman Old Style" pitchFamily="18" charset="0"/>
              <a:buNone/>
              <a:defRPr sz="2800" smtClean="0">
                <a:latin typeface="Bookman Old Style" pitchFamily="18" charset="0"/>
              </a:defRPr>
            </a:lvl1pPr>
          </a:lstStyle>
          <a:p>
            <a:r>
              <a:rPr lang="en-GB" smtClean="0"/>
              <a:t>Образец подзаголовка</a:t>
            </a:r>
            <a:endParaRPr lang="ru-RU" smtClean="0"/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674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2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674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charset="0"/>
              </a:defRPr>
            </a:lvl1pPr>
          </a:lstStyle>
          <a:p>
            <a:pPr>
              <a:defRPr/>
            </a:pPr>
            <a:fld id="{E4643647-8CE2-6546-A036-C8B4D818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67D81C68-33D7-694F-8FA9-2787B5921D47}" type="datetimeFigureOut">
              <a:rPr lang="ru-RU"/>
              <a:pPr>
                <a:defRPr/>
              </a:pPr>
              <a:t>11.02.20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2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203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6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5750" y="2565400"/>
            <a:ext cx="8610600" cy="1143000"/>
          </a:xfrm>
        </p:spPr>
        <p:txBody>
          <a:bodyPr/>
          <a:lstStyle/>
          <a:p>
            <a:r>
              <a:rPr lang="en-GB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40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57" descr="рамка без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100013"/>
            <a:ext cx="94234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5654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40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400"/>
          </a:p>
        </p:txBody>
      </p:sp>
      <p:pic>
        <p:nvPicPr>
          <p:cNvPr id="1032" name="Picture 9" descr="Широкая-быстра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71475"/>
            <a:ext cx="714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latin typeface="Bookman Old Style" pitchFamily="18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Bookman Old Style" pitchFamily="18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Bookman Old Style" pitchFamily="18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Bookman Old Style" pitchFamily="18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Bookman Old Style" pitchFamily="18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Bookman Old Style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Bookman Old Style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Bookman Old Style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Bookman Old Style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Bookman Old Style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6"/>
          <p:cNvSpPr>
            <a:spLocks noGrp="1"/>
          </p:cNvSpPr>
          <p:nvPr>
            <p:ph type="title"/>
          </p:nvPr>
        </p:nvSpPr>
        <p:spPr>
          <a:xfrm>
            <a:off x="285750" y="2565400"/>
            <a:ext cx="8610600" cy="1436688"/>
          </a:xfrm>
        </p:spPr>
        <p:txBody>
          <a:bodyPr/>
          <a:lstStyle/>
          <a:p>
            <a:r>
              <a:rPr kumimoji="0" lang="en-GB" sz="5000" dirty="0" smtClean="0">
                <a:latin typeface="Bookman Old Style" charset="0"/>
              </a:rPr>
              <a:t>Once upon a time</a:t>
            </a:r>
            <a:br>
              <a:rPr kumimoji="0" lang="en-GB" sz="5000" dirty="0" smtClean="0">
                <a:latin typeface="Bookman Old Style" charset="0"/>
              </a:rPr>
            </a:br>
            <a:r>
              <a:rPr kumimoji="0" lang="en-GB" sz="5000" dirty="0" smtClean="0">
                <a:latin typeface="Bookman Old Style" charset="0"/>
              </a:rPr>
              <a:t>Past Simple</a:t>
            </a:r>
            <a:r>
              <a:rPr kumimoji="0" lang="en-GB" sz="5000" dirty="0">
                <a:latin typeface="Bookman Old Style" charset="0"/>
              </a:rPr>
              <a:t/>
            </a:r>
            <a:br>
              <a:rPr kumimoji="0" lang="en-GB" sz="5000" dirty="0">
                <a:latin typeface="Bookman Old Style" charset="0"/>
              </a:rPr>
            </a:br>
            <a:r>
              <a:rPr kumimoji="0" lang="en-GB" dirty="0">
                <a:latin typeface="Bookman Old Style" charset="0"/>
              </a:rPr>
              <a:t>Form </a:t>
            </a:r>
            <a:r>
              <a:rPr kumimoji="0" lang="en-GB" dirty="0" smtClean="0">
                <a:latin typeface="Bookman Old Style" charset="0"/>
              </a:rPr>
              <a:t>3</a:t>
            </a:r>
            <a:endParaRPr kumimoji="0" lang="ru-RU" dirty="0">
              <a:latin typeface="Bookman Old Styl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Hide</a:t>
            </a:r>
            <a:r>
              <a:rPr lang="en-US" sz="4400" b="1" dirty="0">
                <a:solidFill>
                  <a:srgbClr val="FF0000"/>
                </a:solidFill>
              </a:rPr>
              <a:t>, hid, hidden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haɪd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hɪd</a:t>
            </a:r>
            <a:r>
              <a:rPr lang="en-US" sz="4400" b="1" dirty="0">
                <a:solidFill>
                  <a:srgbClr val="0000FF"/>
                </a:solidFill>
              </a:rPr>
              <a:t> ‘</a:t>
            </a:r>
            <a:r>
              <a:rPr lang="en-US" sz="4400" b="1" dirty="0" err="1">
                <a:solidFill>
                  <a:srgbClr val="0000FF"/>
                </a:solidFill>
              </a:rPr>
              <a:t>hɪdən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All students, hide your phones!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Smart phones are forbidden!</a:t>
            </a:r>
            <a:endParaRPr lang="ru-RU" sz="4400" dirty="0"/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534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/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29257" y="2037123"/>
            <a:ext cx="771772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Have</a:t>
            </a:r>
            <a:r>
              <a:rPr lang="en-US" sz="4400" b="1" dirty="0">
                <a:solidFill>
                  <a:srgbClr val="FF0000"/>
                </a:solidFill>
              </a:rPr>
              <a:t>, had, had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hæv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hæd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hæd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algn="ctr"/>
            <a:r>
              <a:rPr lang="en-US" sz="4400" dirty="0"/>
              <a:t>Last week I had a problem,</a:t>
            </a:r>
            <a:endParaRPr lang="ru-RU" sz="4400" dirty="0"/>
          </a:p>
          <a:p>
            <a:pPr algn="ctr"/>
            <a:r>
              <a:rPr lang="en-US" sz="4400" dirty="0"/>
              <a:t>That’s why I was sad.</a:t>
            </a:r>
            <a:endParaRPr lang="ru-RU" sz="4400" dirty="0"/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0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Think</a:t>
            </a:r>
            <a:r>
              <a:rPr lang="en-US" sz="4400" b="1" dirty="0">
                <a:solidFill>
                  <a:srgbClr val="FF0000"/>
                </a:solidFill>
              </a:rPr>
              <a:t>, thought, thought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ru-RU" sz="4400" b="1" dirty="0" err="1">
                <a:solidFill>
                  <a:srgbClr val="0000FF"/>
                </a:solidFill>
              </a:rPr>
              <a:t>θ</a:t>
            </a:r>
            <a:r>
              <a:rPr lang="en-US" sz="4400" b="1" dirty="0" err="1">
                <a:solidFill>
                  <a:srgbClr val="0000FF"/>
                </a:solidFill>
              </a:rPr>
              <a:t>ɪŋk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ru-RU" sz="4400" b="1" dirty="0" err="1">
                <a:solidFill>
                  <a:srgbClr val="0000FF"/>
                </a:solidFill>
              </a:rPr>
              <a:t>θ</a:t>
            </a:r>
            <a:r>
              <a:rPr lang="en-US" sz="4400" b="1" dirty="0" err="1">
                <a:solidFill>
                  <a:srgbClr val="0000FF"/>
                </a:solidFill>
              </a:rPr>
              <a:t>ɔːt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ru-RU" sz="4400" b="1" dirty="0" err="1">
                <a:solidFill>
                  <a:srgbClr val="0000FF"/>
                </a:solidFill>
              </a:rPr>
              <a:t>θ</a:t>
            </a:r>
            <a:r>
              <a:rPr lang="en-US" sz="4400" b="1" dirty="0" err="1">
                <a:solidFill>
                  <a:srgbClr val="0000FF"/>
                </a:solidFill>
              </a:rPr>
              <a:t>ɔːt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Let’s go abroad for Christmas!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What a brilliant thought!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0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400" b="1" dirty="0" smtClean="0">
                <a:latin typeface="Bookman Old Style" charset="0"/>
                <a:cs typeface="+mj-cs"/>
              </a:rPr>
              <a:t>Past Simple</a:t>
            </a:r>
            <a:endParaRPr kumimoji="0" lang="ru-RU" sz="3400" b="1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242517"/>
            <a:ext cx="8229600" cy="4855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kumimoji="0" lang="en-GB" sz="2800" dirty="0" smtClean="0">
                <a:latin typeface="Bookman Old Style" charset="0"/>
                <a:cs typeface="+mn-cs"/>
              </a:rPr>
              <a:t> 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+</a:t>
            </a:r>
            <a:r>
              <a:rPr kumimoji="0" lang="en-GB" sz="2800" dirty="0" smtClean="0">
                <a:latin typeface="Bookman Old Style" charset="0"/>
                <a:cs typeface="+mn-cs"/>
              </a:rPr>
              <a:t>  </a:t>
            </a:r>
            <a:r>
              <a:rPr kumimoji="0" lang="en-GB" sz="4000" b="1" dirty="0" err="1">
                <a:solidFill>
                  <a:srgbClr val="FF0000"/>
                </a:solidFill>
                <a:latin typeface="Bookman Old Style" charset="0"/>
                <a:cs typeface="+mn-cs"/>
              </a:rPr>
              <a:t>V</a:t>
            </a:r>
            <a:r>
              <a:rPr kumimoji="0" lang="en-GB" sz="2800" dirty="0" err="1" smtClean="0">
                <a:latin typeface="Bookman Old Style" charset="0"/>
                <a:cs typeface="+mn-cs"/>
              </a:rPr>
              <a:t>+</a:t>
            </a:r>
            <a:r>
              <a:rPr kumimoji="0" lang="en-GB" sz="2800" b="1" dirty="0" err="1" smtClean="0">
                <a:latin typeface="Bookman Old Style" charset="0"/>
                <a:cs typeface="+mn-cs"/>
              </a:rPr>
              <a:t>ed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, </a:t>
            </a:r>
            <a:r>
              <a:rPr kumimoji="0" lang="en-GB" sz="4000" b="1" dirty="0">
                <a:solidFill>
                  <a:srgbClr val="FF0000"/>
                </a:solidFill>
                <a:latin typeface="Bookman Old Style" charset="0"/>
              </a:rPr>
              <a:t>V</a:t>
            </a:r>
            <a:r>
              <a:rPr kumimoji="0" lang="en-GB" sz="2800" dirty="0">
                <a:latin typeface="Bookman Old Style" charset="0"/>
              </a:rPr>
              <a:t> II</a:t>
            </a:r>
            <a:endParaRPr kumimoji="0" lang="en-GB" sz="2800" b="1" dirty="0" smtClean="0">
              <a:latin typeface="Bookman Old Style" charset="0"/>
              <a:cs typeface="+mn-cs"/>
            </a:endParaRP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dirty="0" smtClean="0">
                <a:latin typeface="Bookman Old Style" charset="0"/>
                <a:cs typeface="+mn-cs"/>
              </a:rPr>
              <a:t>The donkey </a:t>
            </a:r>
            <a:r>
              <a:rPr kumimoji="0" lang="en-GB" sz="28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open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ed</a:t>
            </a:r>
            <a:r>
              <a:rPr kumimoji="0" lang="en-GB" sz="2800" dirty="0" smtClean="0">
                <a:latin typeface="Bookman Old Style" charset="0"/>
                <a:cs typeface="+mn-cs"/>
              </a:rPr>
              <a:t> the gate and </a:t>
            </a:r>
            <a:r>
              <a:rPr kumimoji="0" lang="en-GB" sz="28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went</a:t>
            </a:r>
            <a:r>
              <a:rPr kumimoji="0" lang="en-GB" sz="2800" dirty="0" smtClean="0">
                <a:latin typeface="Bookman Old Style" charset="0"/>
                <a:cs typeface="+mn-cs"/>
              </a:rPr>
              <a:t> away.</a:t>
            </a:r>
          </a:p>
          <a:p>
            <a:pPr marL="0" indent="0" algn="ctr">
              <a:buFont typeface="Bookman Old Style" charset="0"/>
              <a:buNone/>
              <a:defRPr/>
            </a:pPr>
            <a:endParaRPr kumimoji="0" lang="en-GB" sz="2800" dirty="0">
              <a:latin typeface="Bookman Old Style" charset="0"/>
              <a:cs typeface="+mn-cs"/>
            </a:endParaRP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dirty="0" smtClean="0">
                <a:latin typeface="Bookman Old Style" charset="0"/>
                <a:cs typeface="+mn-cs"/>
              </a:rPr>
              <a:t>          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  - </a:t>
            </a:r>
            <a:r>
              <a:rPr kumimoji="0" lang="en-GB" sz="2800" b="1" dirty="0" smtClean="0">
                <a:solidFill>
                  <a:srgbClr val="0000FF"/>
                </a:solidFill>
                <a:latin typeface="Bookman Old Style" charset="0"/>
                <a:cs typeface="+mn-cs"/>
              </a:rPr>
              <a:t>did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 not (</a:t>
            </a:r>
            <a:r>
              <a:rPr kumimoji="0" lang="en-GB" sz="2800" b="1" dirty="0" smtClean="0">
                <a:solidFill>
                  <a:srgbClr val="0000FF"/>
                </a:solidFill>
                <a:latin typeface="Bookman Old Style" charset="0"/>
                <a:cs typeface="+mn-cs"/>
              </a:rPr>
              <a:t>did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n’t) </a:t>
            </a:r>
            <a:r>
              <a:rPr kumimoji="0" lang="en-GB" sz="40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V</a:t>
            </a: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dirty="0" smtClean="0">
                <a:latin typeface="Bookman Old Style" charset="0"/>
                <a:cs typeface="+mn-cs"/>
              </a:rPr>
              <a:t>The donkey </a:t>
            </a:r>
            <a:r>
              <a:rPr kumimoji="0" lang="en-GB" sz="2800" b="1" dirty="0" smtClean="0">
                <a:solidFill>
                  <a:srgbClr val="0000FF"/>
                </a:solidFill>
                <a:latin typeface="Bookman Old Style" charset="0"/>
                <a:cs typeface="+mn-cs"/>
              </a:rPr>
              <a:t>did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n’t </a:t>
            </a:r>
            <a:r>
              <a:rPr kumimoji="0" lang="en-GB" sz="28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open</a:t>
            </a:r>
            <a:r>
              <a:rPr kumimoji="0" lang="en-GB" sz="2800" b="1" dirty="0" smtClean="0">
                <a:latin typeface="Bookman Old Style" charset="0"/>
                <a:cs typeface="+mn-cs"/>
              </a:rPr>
              <a:t> </a:t>
            </a:r>
            <a:r>
              <a:rPr kumimoji="0" lang="en-GB" sz="2800" dirty="0" smtClean="0">
                <a:latin typeface="Bookman Old Style" charset="0"/>
                <a:cs typeface="+mn-cs"/>
              </a:rPr>
              <a:t>the door.</a:t>
            </a: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dirty="0">
                <a:latin typeface="Bookman Old Style" charset="0"/>
                <a:cs typeface="+mn-cs"/>
              </a:rPr>
              <a:t> </a:t>
            </a:r>
            <a:r>
              <a:rPr kumimoji="0" lang="en-GB" sz="2800" dirty="0" smtClean="0">
                <a:latin typeface="Bookman Old Style" charset="0"/>
                <a:cs typeface="+mn-cs"/>
              </a:rPr>
              <a:t>                    </a:t>
            </a: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b="1" dirty="0" smtClean="0">
                <a:latin typeface="Bookman Old Style" charset="0"/>
                <a:cs typeface="+mn-cs"/>
              </a:rPr>
              <a:t>  ? </a:t>
            </a:r>
            <a:r>
              <a:rPr kumimoji="0" lang="en-GB" sz="2800" b="1" dirty="0" smtClean="0">
                <a:solidFill>
                  <a:srgbClr val="0000FF"/>
                </a:solidFill>
                <a:latin typeface="Bookman Old Style" charset="0"/>
                <a:cs typeface="+mn-cs"/>
              </a:rPr>
              <a:t>Did</a:t>
            </a:r>
            <a:r>
              <a:rPr kumimoji="0" lang="en-GB" sz="2800" dirty="0" smtClean="0">
                <a:latin typeface="Bookman Old Style" charset="0"/>
                <a:cs typeface="+mn-cs"/>
              </a:rPr>
              <a:t> _ </a:t>
            </a:r>
            <a:r>
              <a:rPr kumimoji="0" lang="en-GB" sz="40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V</a:t>
            </a:r>
            <a:r>
              <a:rPr kumimoji="0" lang="en-GB" sz="4000" b="1" dirty="0" smtClean="0">
                <a:latin typeface="Bookman Old Style" charset="0"/>
                <a:cs typeface="+mn-cs"/>
              </a:rPr>
              <a:t> </a:t>
            </a:r>
            <a:r>
              <a:rPr kumimoji="0" lang="en-GB" sz="4000" dirty="0" smtClean="0">
                <a:latin typeface="Bookman Old Style" charset="0"/>
                <a:cs typeface="+mn-cs"/>
              </a:rPr>
              <a:t>?</a:t>
            </a:r>
          </a:p>
          <a:p>
            <a:pPr marL="0" indent="0" algn="ctr">
              <a:buFont typeface="Bookman Old Style" charset="0"/>
              <a:buNone/>
              <a:defRPr/>
            </a:pPr>
            <a:r>
              <a:rPr kumimoji="0" lang="en-GB" sz="2800" b="1" dirty="0" smtClean="0">
                <a:solidFill>
                  <a:srgbClr val="0000FF"/>
                </a:solidFill>
                <a:latin typeface="Bookman Old Style" charset="0"/>
                <a:cs typeface="+mn-cs"/>
              </a:rPr>
              <a:t>Did</a:t>
            </a:r>
            <a:r>
              <a:rPr kumimoji="0" lang="en-GB" sz="2800" dirty="0" smtClean="0">
                <a:latin typeface="Bookman Old Style" charset="0"/>
                <a:cs typeface="+mn-cs"/>
              </a:rPr>
              <a:t> the donkey </a:t>
            </a:r>
            <a:r>
              <a:rPr kumimoji="0" lang="en-GB" sz="2800" b="1" dirty="0" smtClean="0">
                <a:solidFill>
                  <a:srgbClr val="FF0000"/>
                </a:solidFill>
                <a:latin typeface="Bookman Old Style" charset="0"/>
                <a:cs typeface="+mn-cs"/>
              </a:rPr>
              <a:t>open</a:t>
            </a:r>
            <a:r>
              <a:rPr kumimoji="0" lang="en-GB" sz="2800" dirty="0" smtClean="0">
                <a:latin typeface="Bookman Old Style" charset="0"/>
                <a:cs typeface="+mn-cs"/>
              </a:rPr>
              <a:t> the gate?</a:t>
            </a:r>
            <a:endParaRPr kumimoji="0" lang="ru-RU" sz="2800" dirty="0">
              <a:latin typeface="Bookman Old Style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400" b="1" dirty="0" smtClean="0">
                <a:latin typeface="Bookman Old Style" charset="0"/>
                <a:cs typeface="+mj-cs"/>
              </a:rPr>
              <a:t>Make up sentences</a:t>
            </a:r>
            <a:endParaRPr kumimoji="0" lang="ru-RU" sz="3400" b="1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571625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Font typeface="Bookman Old Style" charset="0"/>
              <a:buNone/>
              <a:defRPr/>
            </a:pPr>
            <a:endParaRPr kumimoji="0" lang="ru-RU" sz="4000" dirty="0">
              <a:latin typeface="Bookman Old Style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59005"/>
              </p:ext>
            </p:extLst>
          </p:nvPr>
        </p:nvGraphicFramePr>
        <p:xfrm>
          <a:off x="1524000" y="1546705"/>
          <a:ext cx="6096000" cy="39217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2000"/>
                <a:gridCol w="2032000"/>
                <a:gridCol w="2032000"/>
              </a:tblGrid>
              <a:tr h="81311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+ be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? </a:t>
                      </a:r>
                      <a:r>
                        <a:rPr lang="en-GB" sz="3600" dirty="0" smtClean="0"/>
                        <a:t>eat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- see</a:t>
                      </a:r>
                      <a:endParaRPr lang="ru-RU" sz="3600" dirty="0"/>
                    </a:p>
                  </a:txBody>
                  <a:tcPr/>
                </a:tc>
              </a:tr>
              <a:tr h="1170445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- go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+ think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+ </a:t>
                      </a:r>
                      <a:r>
                        <a:rPr lang="en-GB" sz="3600" b="1" dirty="0" smtClean="0"/>
                        <a:t>drink</a:t>
                      </a:r>
                      <a:endParaRPr lang="ru-RU" sz="3600" b="1" dirty="0"/>
                    </a:p>
                  </a:txBody>
                  <a:tcPr/>
                </a:tc>
              </a:tr>
              <a:tr h="1562548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?</a:t>
                      </a:r>
                      <a:r>
                        <a:rPr lang="en-GB" sz="3600" b="1" baseline="0" dirty="0" smtClean="0"/>
                        <a:t> m</a:t>
                      </a:r>
                      <a:r>
                        <a:rPr lang="en-GB" sz="3600" b="1" dirty="0" smtClean="0"/>
                        <a:t>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- come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? have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7502777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400" b="1" dirty="0" smtClean="0">
                <a:latin typeface="Bookman Old Style" charset="0"/>
                <a:cs typeface="+mj-cs"/>
              </a:rPr>
              <a:t>Task</a:t>
            </a:r>
            <a:endParaRPr kumimoji="0" lang="ru-RU" sz="3400" b="1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571625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endParaRPr kumimoji="0" lang="ru-RU" sz="4000" dirty="0">
              <a:latin typeface="Bookman Old Style" charset="0"/>
              <a:cs typeface="+mn-cs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88" y="2031541"/>
            <a:ext cx="2441517" cy="244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400" b="1" dirty="0" smtClean="0">
                <a:latin typeface="Bookman Old Style" charset="0"/>
                <a:cs typeface="+mj-cs"/>
              </a:rPr>
              <a:t>Order the story</a:t>
            </a:r>
            <a:endParaRPr kumimoji="0" lang="ru-RU" sz="3400" b="1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050636"/>
            <a:ext cx="8229600" cy="50469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___The rabbit sat under a big tree and fell asleep.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___The tortoise was slow, but he was clever.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__Once </a:t>
            </a:r>
            <a:r>
              <a:rPr kumimoji="0" lang="en-GB" sz="2600" dirty="0" smtClean="0">
                <a:latin typeface="Bookman Old Style" charset="0"/>
                <a:cs typeface="+mn-cs"/>
              </a:rPr>
              <a:t>upon a time, there was a rabbit and </a:t>
            </a:r>
            <a:r>
              <a:rPr kumimoji="0" lang="en-GB" sz="2600" dirty="0" smtClean="0">
                <a:latin typeface="Bookman Old Style" charset="0"/>
                <a:cs typeface="+mn-cs"/>
              </a:rPr>
              <a:t>a </a:t>
            </a:r>
            <a:endParaRPr kumimoji="0" lang="en-GB" sz="2600" dirty="0" smtClean="0">
              <a:latin typeface="Bookman Old Style" charset="0"/>
              <a:cs typeface="+mn-cs"/>
            </a:endParaRPr>
          </a:p>
          <a:p>
            <a:pPr marL="0" indent="0">
              <a:buNone/>
              <a:defRPr/>
            </a:pPr>
            <a:r>
              <a:rPr kumimoji="0" lang="en-GB" sz="2600" dirty="0">
                <a:latin typeface="Bookman Old Style" charset="0"/>
                <a:cs typeface="+mn-cs"/>
              </a:rPr>
              <a:t> </a:t>
            </a:r>
            <a:r>
              <a:rPr kumimoji="0" lang="en-GB" sz="2600" dirty="0" smtClean="0">
                <a:latin typeface="Bookman Old Style" charset="0"/>
                <a:cs typeface="+mn-cs"/>
              </a:rPr>
              <a:t>    tortoise.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___The rabbit thought, “This is easy”.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___Do you know who was </a:t>
            </a:r>
            <a:r>
              <a:rPr kumimoji="0" lang="en-GB" sz="2600" dirty="0" smtClean="0">
                <a:latin typeface="Bookman Old Style" charset="0"/>
                <a:cs typeface="+mn-cs"/>
              </a:rPr>
              <a:t>the first </a:t>
            </a:r>
            <a:r>
              <a:rPr kumimoji="0" lang="en-GB" sz="2600" dirty="0" smtClean="0">
                <a:latin typeface="Bookman Old Style" charset="0"/>
                <a:cs typeface="+mn-cs"/>
              </a:rPr>
              <a:t>at the finish     </a:t>
            </a:r>
          </a:p>
          <a:p>
            <a:pPr marL="0" indent="0">
              <a:buNone/>
              <a:defRPr/>
            </a:pPr>
            <a:r>
              <a:rPr kumimoji="0" lang="en-GB" sz="2600" dirty="0">
                <a:latin typeface="Bookman Old Style" charset="0"/>
                <a:cs typeface="+mn-cs"/>
              </a:rPr>
              <a:t> </a:t>
            </a:r>
            <a:r>
              <a:rPr kumimoji="0" lang="en-GB" sz="2600" dirty="0" smtClean="0">
                <a:latin typeface="Bookman Old Style" charset="0"/>
                <a:cs typeface="+mn-cs"/>
              </a:rPr>
              <a:t>    line</a:t>
            </a:r>
            <a:r>
              <a:rPr kumimoji="0" lang="en-GB" sz="2600" dirty="0" smtClean="0">
                <a:latin typeface="Bookman Old Style" charset="0"/>
                <a:cs typeface="+mn-cs"/>
              </a:rPr>
              <a:t>? “Well done, Tortoise!”</a:t>
            </a:r>
            <a:endParaRPr kumimoji="0" lang="en-GB" sz="2600" dirty="0" smtClean="0">
              <a:latin typeface="Bookman Old Style" charset="0"/>
              <a:cs typeface="+mn-cs"/>
            </a:endParaRP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___The tortoise sad, “Let’s have a race!”.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___Suddenly the rabbit woke up. “Oh, no!”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___The rabbit said to the tortoise, “You are the</a:t>
            </a:r>
          </a:p>
          <a:p>
            <a:pPr marL="0" indent="0">
              <a:buNone/>
              <a:defRPr/>
            </a:pPr>
            <a:r>
              <a:rPr kumimoji="0" lang="en-GB" sz="2600" dirty="0" smtClean="0">
                <a:latin typeface="Bookman Old Style" charset="0"/>
                <a:cs typeface="+mn-cs"/>
              </a:rPr>
              <a:t>     slowest </a:t>
            </a:r>
            <a:r>
              <a:rPr kumimoji="0" lang="en-GB" sz="2600" dirty="0" smtClean="0">
                <a:latin typeface="Bookman Old Style" charset="0"/>
                <a:cs typeface="+mn-cs"/>
              </a:rPr>
              <a:t>animal</a:t>
            </a:r>
            <a:r>
              <a:rPr kumimoji="0" lang="en-GB" sz="2600" dirty="0">
                <a:latin typeface="Bookman Old Style" charset="0"/>
                <a:cs typeface="+mn-cs"/>
              </a:rPr>
              <a:t> </a:t>
            </a:r>
            <a:r>
              <a:rPr kumimoji="0" lang="en-GB" sz="2600" dirty="0" smtClean="0">
                <a:latin typeface="Bookman Old Style" charset="0"/>
                <a:cs typeface="+mn-cs"/>
              </a:rPr>
              <a:t>in the wood and I’m the  </a:t>
            </a:r>
          </a:p>
          <a:p>
            <a:pPr marL="0" indent="0">
              <a:buNone/>
              <a:defRPr/>
            </a:pPr>
            <a:r>
              <a:rPr kumimoji="0" lang="en-GB" sz="2600" dirty="0">
                <a:latin typeface="Bookman Old Style" charset="0"/>
                <a:cs typeface="+mn-cs"/>
              </a:rPr>
              <a:t> </a:t>
            </a:r>
            <a:r>
              <a:rPr kumimoji="0" lang="en-GB" sz="2600" dirty="0" smtClean="0">
                <a:latin typeface="Bookman Old Style" charset="0"/>
                <a:cs typeface="+mn-cs"/>
              </a:rPr>
              <a:t>    fastest!”</a:t>
            </a:r>
            <a:endParaRPr kumimoji="0" lang="en-GB" sz="26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6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7502777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400" b="1" dirty="0" smtClean="0">
                <a:latin typeface="Bookman Old Style" charset="0"/>
                <a:cs typeface="+mj-cs"/>
              </a:rPr>
              <a:t>Task</a:t>
            </a:r>
            <a:endParaRPr kumimoji="0" lang="ru-RU" sz="3400" b="1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420091"/>
            <a:ext cx="8229600" cy="467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_6__The </a:t>
            </a:r>
            <a:r>
              <a:rPr kumimoji="0" lang="en-GB" sz="2400" dirty="0">
                <a:latin typeface="Bookman Old Style" charset="0"/>
              </a:rPr>
              <a:t>rabbit sat under a big tree and fell asleep.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_3__The </a:t>
            </a:r>
            <a:r>
              <a:rPr kumimoji="0" lang="en-GB" sz="2400" dirty="0">
                <a:latin typeface="Bookman Old Style" charset="0"/>
              </a:rPr>
              <a:t>tortoise was slow, but he was clever.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_1_Once </a:t>
            </a:r>
            <a:r>
              <a:rPr kumimoji="0" lang="en-GB" sz="2400" dirty="0">
                <a:latin typeface="Bookman Old Style" charset="0"/>
              </a:rPr>
              <a:t>upon a time, there was a rabbit and a </a:t>
            </a:r>
            <a:r>
              <a:rPr kumimoji="0" lang="en-GB" sz="2400" dirty="0" smtClean="0">
                <a:latin typeface="Bookman Old Style" charset="0"/>
              </a:rPr>
              <a:t>       </a:t>
            </a:r>
            <a:endParaRPr kumimoji="0" lang="en-GB" sz="2400" dirty="0">
              <a:latin typeface="Bookman Old Style" charset="0"/>
            </a:endParaRPr>
          </a:p>
          <a:p>
            <a:pPr marL="0" indent="0">
              <a:buNone/>
              <a:defRPr/>
            </a:pPr>
            <a:r>
              <a:rPr kumimoji="0" lang="en-GB" sz="2400" dirty="0">
                <a:latin typeface="Bookman Old Style" charset="0"/>
              </a:rPr>
              <a:t>     tortoise.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_5__The </a:t>
            </a:r>
            <a:r>
              <a:rPr kumimoji="0" lang="en-GB" sz="2400" dirty="0">
                <a:latin typeface="Bookman Old Style" charset="0"/>
              </a:rPr>
              <a:t>rabbit thought, “This is easy”.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_8__Do </a:t>
            </a:r>
            <a:r>
              <a:rPr kumimoji="0" lang="en-GB" sz="2400" dirty="0">
                <a:latin typeface="Bookman Old Style" charset="0"/>
              </a:rPr>
              <a:t>you know who was the first at the finish     </a:t>
            </a:r>
          </a:p>
          <a:p>
            <a:pPr marL="0" indent="0">
              <a:buNone/>
              <a:defRPr/>
            </a:pPr>
            <a:r>
              <a:rPr kumimoji="0" lang="en-GB" sz="2400" dirty="0">
                <a:latin typeface="Bookman Old Style" charset="0"/>
              </a:rPr>
              <a:t>     line? “Well done, Tortoise!”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_4__The </a:t>
            </a:r>
            <a:r>
              <a:rPr kumimoji="0" lang="en-GB" sz="2400">
                <a:latin typeface="Bookman Old Style" charset="0"/>
              </a:rPr>
              <a:t>tortoise </a:t>
            </a:r>
            <a:r>
              <a:rPr kumimoji="0" lang="en-GB" sz="2400" smtClean="0">
                <a:latin typeface="Bookman Old Style" charset="0"/>
              </a:rPr>
              <a:t>said</a:t>
            </a:r>
            <a:r>
              <a:rPr kumimoji="0" lang="en-GB" sz="2400" dirty="0">
                <a:latin typeface="Bookman Old Style" charset="0"/>
              </a:rPr>
              <a:t>, “Let’s have a race!”.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_7__Suddenly </a:t>
            </a:r>
            <a:r>
              <a:rPr kumimoji="0" lang="en-GB" sz="2400" dirty="0">
                <a:latin typeface="Bookman Old Style" charset="0"/>
              </a:rPr>
              <a:t>the rabbit woke up. “Oh, no!”</a:t>
            </a:r>
          </a:p>
          <a:p>
            <a:pPr marL="0" indent="0">
              <a:buNone/>
              <a:defRPr/>
            </a:pPr>
            <a:r>
              <a:rPr kumimoji="0" lang="en-GB" sz="2400" dirty="0" smtClean="0">
                <a:latin typeface="Bookman Old Style" charset="0"/>
              </a:rPr>
              <a:t>_2__The </a:t>
            </a:r>
            <a:r>
              <a:rPr kumimoji="0" lang="en-GB" sz="2400" dirty="0">
                <a:latin typeface="Bookman Old Style" charset="0"/>
              </a:rPr>
              <a:t>rabbit said to the tortoise, “You are the</a:t>
            </a:r>
          </a:p>
          <a:p>
            <a:pPr marL="0" indent="0">
              <a:buNone/>
              <a:defRPr/>
            </a:pPr>
            <a:r>
              <a:rPr kumimoji="0" lang="en-GB" sz="2400" dirty="0">
                <a:latin typeface="Bookman Old Style" charset="0"/>
              </a:rPr>
              <a:t>     slowest </a:t>
            </a:r>
            <a:r>
              <a:rPr kumimoji="0" lang="en-GB" sz="2400" dirty="0" smtClean="0">
                <a:latin typeface="Bookman Old Style" charset="0"/>
              </a:rPr>
              <a:t>animal</a:t>
            </a:r>
            <a:r>
              <a:rPr kumimoji="0" lang="en-GB" sz="2400" dirty="0">
                <a:latin typeface="Bookman Old Style" charset="0"/>
              </a:rPr>
              <a:t> </a:t>
            </a:r>
            <a:r>
              <a:rPr kumimoji="0" lang="en-GB" sz="2400" dirty="0" smtClean="0">
                <a:latin typeface="Bookman Old Style" charset="0"/>
              </a:rPr>
              <a:t>in the wood and I’m the fastest!”</a:t>
            </a:r>
            <a:endParaRPr kumimoji="0" lang="en-GB" sz="2400" dirty="0">
              <a:latin typeface="Bookman Old Style" charset="0"/>
            </a:endParaRPr>
          </a:p>
          <a:p>
            <a:pPr marL="0" indent="0" algn="ctr">
              <a:buNone/>
              <a:defRPr/>
            </a:pPr>
            <a:endParaRPr kumimoji="0" lang="ru-RU" sz="2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1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онецкопирова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9" t="33440" r="5910" b="46698"/>
          <a:stretch>
            <a:fillRect/>
          </a:stretch>
        </p:blipFill>
        <p:spPr bwMode="auto">
          <a:xfrm>
            <a:off x="2316163" y="2797175"/>
            <a:ext cx="66357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конецкопирова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33440" r="54898" b="46698"/>
          <a:stretch>
            <a:fillRect/>
          </a:stretch>
        </p:blipFill>
        <p:spPr bwMode="auto">
          <a:xfrm>
            <a:off x="365125" y="1387475"/>
            <a:ext cx="506253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054100"/>
            <a:ext cx="8610600" cy="711200"/>
          </a:xfrm>
        </p:spPr>
        <p:txBody>
          <a:bodyPr/>
          <a:lstStyle/>
          <a:p>
            <a:r>
              <a:rPr lang="en-US" sz="4000" b="1" dirty="0" smtClean="0"/>
              <a:t>Phonetic exercises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7150100" cy="431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600" dirty="0">
                <a:latin typeface="Calibri"/>
                <a:ea typeface="Calibri"/>
                <a:cs typeface="Times New Roman"/>
              </a:rPr>
              <a:t>[</a:t>
            </a:r>
            <a:r>
              <a:rPr lang="en-US" sz="9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]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jump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ed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look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ed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pick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ed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, watch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ed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/>
                <a:ea typeface="Calibri"/>
                <a:cs typeface="Times New Roman"/>
              </a:rPr>
              <a:t>         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                                       though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wen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</a:t>
            </a: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600" dirty="0" smtClean="0">
                <a:latin typeface="Calibri"/>
                <a:ea typeface="Calibri"/>
                <a:cs typeface="Times New Roman"/>
              </a:rPr>
              <a:t>[</a:t>
            </a:r>
            <a:r>
              <a:rPr lang="en-US" sz="96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en-US" sz="9600" dirty="0">
                <a:latin typeface="Calibri"/>
                <a:ea typeface="Calibri"/>
                <a:cs typeface="Times New Roman"/>
              </a:rPr>
              <a:t>]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 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listen</a:t>
            </a:r>
            <a:r>
              <a:rPr lang="en-US" sz="36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ed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600" dirty="0" smtClean="0">
                <a:latin typeface="Calibri"/>
                <a:ea typeface="Calibri"/>
                <a:cs typeface="Times New Roman"/>
              </a:rPr>
              <a:t>open</a:t>
            </a:r>
            <a:r>
              <a:rPr lang="en-US" sz="36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ed</a:t>
            </a:r>
            <a:r>
              <a:rPr lang="en-US" sz="3600" dirty="0" smtClean="0">
                <a:latin typeface="Calibri"/>
                <a:ea typeface="Calibri"/>
                <a:cs typeface="Times New Roman"/>
              </a:rPr>
              <a:t>, sai</a:t>
            </a:r>
            <a:r>
              <a:rPr lang="en-US" sz="36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, ma</a:t>
            </a:r>
            <a:r>
              <a:rPr lang="en-US" sz="36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e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11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/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Be</a:t>
            </a:r>
            <a:r>
              <a:rPr lang="en-US" sz="4400" b="1" dirty="0">
                <a:solidFill>
                  <a:srgbClr val="FF0000"/>
                </a:solidFill>
              </a:rPr>
              <a:t>, was/were, been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/biː </a:t>
            </a:r>
            <a:r>
              <a:rPr lang="en-US" sz="4400" b="1" dirty="0" err="1">
                <a:solidFill>
                  <a:srgbClr val="0000FF"/>
                </a:solidFill>
              </a:rPr>
              <a:t>wɔz</a:t>
            </a:r>
            <a:r>
              <a:rPr lang="en-US" sz="4400" b="1" dirty="0">
                <a:solidFill>
                  <a:srgbClr val="0000FF"/>
                </a:solidFill>
              </a:rPr>
              <a:t>/</a:t>
            </a:r>
            <a:r>
              <a:rPr lang="en-US" sz="4400" b="1" dirty="0" err="1">
                <a:solidFill>
                  <a:srgbClr val="0000FF"/>
                </a:solidFill>
              </a:rPr>
              <a:t>wɜ</a:t>
            </a:r>
            <a:r>
              <a:rPr lang="en-US" sz="4400" b="1" dirty="0">
                <a:solidFill>
                  <a:srgbClr val="0000FF"/>
                </a:solidFill>
              </a:rPr>
              <a:t>ː </a:t>
            </a:r>
            <a:r>
              <a:rPr lang="en-US" sz="4400" b="1" dirty="0" err="1">
                <a:solidFill>
                  <a:srgbClr val="0000FF"/>
                </a:solidFill>
              </a:rPr>
              <a:t>biːn</a:t>
            </a:r>
            <a:r>
              <a:rPr lang="en-US" sz="4400" b="1" dirty="0">
                <a:solidFill>
                  <a:srgbClr val="0000FF"/>
                </a:solidFill>
              </a:rPr>
              <a:t>/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My friends have been to London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But I’ve never been.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/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Begin, began, begun</a:t>
            </a: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/</a:t>
            </a:r>
            <a:r>
              <a:rPr lang="en-US" sz="4400" b="1" dirty="0" err="1">
                <a:solidFill>
                  <a:srgbClr val="0000FF"/>
                </a:solidFill>
              </a:rPr>
              <a:t>bɪ’gɪn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bɪ’gæn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bɪ’gʌn</a:t>
            </a:r>
            <a:r>
              <a:rPr lang="en-US" sz="4400" b="1" dirty="0">
                <a:solidFill>
                  <a:srgbClr val="0000FF"/>
                </a:solidFill>
              </a:rPr>
              <a:t>/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The lesson has begun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And it’s lots and lots of fun.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7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Come, came, come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/</a:t>
            </a:r>
            <a:r>
              <a:rPr lang="en-US" sz="4400" b="1" dirty="0" err="1">
                <a:solidFill>
                  <a:srgbClr val="0000FF"/>
                </a:solidFill>
              </a:rPr>
              <a:t>kʌm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keɪm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kʌm</a:t>
            </a:r>
            <a:r>
              <a:rPr lang="en-US" sz="4400" b="1" dirty="0">
                <a:solidFill>
                  <a:srgbClr val="0000FF"/>
                </a:solidFill>
              </a:rPr>
              <a:t>/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Let’s </a:t>
            </a:r>
            <a:r>
              <a:rPr lang="en-US" sz="4400" dirty="0" err="1"/>
              <a:t>organise</a:t>
            </a:r>
            <a:r>
              <a:rPr lang="en-US" sz="4400" dirty="0"/>
              <a:t> a party,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And the friends will come.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7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Feel, felt, felt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fiːl</a:t>
            </a:r>
            <a:r>
              <a:rPr lang="en-US" sz="4400" b="1" dirty="0">
                <a:solidFill>
                  <a:srgbClr val="0000FF"/>
                </a:solidFill>
              </a:rPr>
              <a:t> felt felt]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I feel a bit sorry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That the snowman will melt.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7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Find</a:t>
            </a:r>
            <a:r>
              <a:rPr lang="en-US" sz="4400" b="1" dirty="0">
                <a:solidFill>
                  <a:srgbClr val="FF0000"/>
                </a:solidFill>
              </a:rPr>
              <a:t>, found, found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faɪnd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faund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faund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I found a great book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That cost just one pound.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7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Hear</a:t>
            </a:r>
            <a:r>
              <a:rPr lang="en-US" sz="4400" b="1" dirty="0">
                <a:solidFill>
                  <a:srgbClr val="FF0000"/>
                </a:solidFill>
              </a:rPr>
              <a:t>, heard, heard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hɪə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hɜːd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hɜːd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I didn’t hear the sentence,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I just heard the last word.</a:t>
            </a:r>
            <a:endParaRPr lang="ru-RU" sz="4400" dirty="0"/>
          </a:p>
          <a:p>
            <a:pPr marL="0" indent="0" algn="ctr">
              <a:buFont typeface="Bookman Old Style" charset="0"/>
              <a:buNone/>
              <a:defRPr/>
            </a:pPr>
            <a:endParaRPr kumimoji="0" lang="ru-RU" sz="4400" dirty="0">
              <a:latin typeface="Bookman Old Styl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8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31763"/>
            <a:ext cx="8255000" cy="1030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  <a:t>Let’s read together!</a:t>
            </a:r>
            <a:br>
              <a:rPr kumimoji="0" lang="en-GB" sz="3600" dirty="0" smtClean="0">
                <a:solidFill>
                  <a:srgbClr val="0000FF"/>
                </a:solidFill>
                <a:latin typeface="Bookman Old Style" charset="0"/>
                <a:cs typeface="+mj-cs"/>
              </a:rPr>
            </a:br>
            <a:endParaRPr kumimoji="0" lang="ru-RU" sz="3400" dirty="0">
              <a:latin typeface="Bookman Old Style" charset="0"/>
              <a:cs typeface="+mj-cs"/>
            </a:endParaRPr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85863"/>
            <a:ext cx="8229600" cy="523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See, saw, seen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FF"/>
                </a:solidFill>
              </a:rPr>
              <a:t>[</a:t>
            </a:r>
            <a:r>
              <a:rPr lang="en-US" sz="4400" b="1" dirty="0" err="1">
                <a:solidFill>
                  <a:srgbClr val="0000FF"/>
                </a:solidFill>
              </a:rPr>
              <a:t>si</a:t>
            </a:r>
            <a:r>
              <a:rPr lang="en-US" sz="4400" b="1" dirty="0">
                <a:solidFill>
                  <a:srgbClr val="0000FF"/>
                </a:solidFill>
              </a:rPr>
              <a:t>ː </a:t>
            </a:r>
            <a:r>
              <a:rPr lang="en-US" sz="4400" b="1" dirty="0" err="1">
                <a:solidFill>
                  <a:srgbClr val="0000FF"/>
                </a:solidFill>
              </a:rPr>
              <a:t>sɔ</a:t>
            </a:r>
            <a:r>
              <a:rPr lang="en-US" sz="4400" b="1" dirty="0">
                <a:solidFill>
                  <a:srgbClr val="0000FF"/>
                </a:solidFill>
              </a:rPr>
              <a:t>ː </a:t>
            </a:r>
            <a:r>
              <a:rPr lang="en-US" sz="4400" b="1" dirty="0" err="1">
                <a:solidFill>
                  <a:srgbClr val="0000FF"/>
                </a:solidFill>
              </a:rPr>
              <a:t>siːn</a:t>
            </a:r>
            <a:r>
              <a:rPr lang="en-US" sz="4400" b="1" dirty="0">
                <a:solidFill>
                  <a:srgbClr val="0000FF"/>
                </a:solidFill>
              </a:rPr>
              <a:t>]</a:t>
            </a:r>
            <a:endParaRPr lang="ru-RU" sz="4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I have seen Big Ben,</a:t>
            </a:r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But I haven’t seen the Queen</a:t>
            </a:r>
            <a:r>
              <a:rPr lang="en-US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384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fety form 2 demo 20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form 2 demo 2020.pot</Template>
  <TotalTime>3388</TotalTime>
  <Words>580</Words>
  <Application>Microsoft Macintosh PowerPoint</Application>
  <PresentationFormat>Экран (4:3)</PresentationFormat>
  <Paragraphs>110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Safety form 2 demo 2020</vt:lpstr>
      <vt:lpstr>Once upon a time Past Simple Form 3</vt:lpstr>
      <vt:lpstr>Phonetic exercises</vt:lpstr>
      <vt:lpstr> Let’s read together! </vt:lpstr>
      <vt:lpstr> Let’s read together! </vt:lpstr>
      <vt:lpstr>Let’s read together! </vt:lpstr>
      <vt:lpstr>Let’s read together! </vt:lpstr>
      <vt:lpstr>Let’s read together! </vt:lpstr>
      <vt:lpstr>Let’s read together! </vt:lpstr>
      <vt:lpstr>Let’s read together! </vt:lpstr>
      <vt:lpstr>Let’s read together! </vt:lpstr>
      <vt:lpstr> Let’s read together! </vt:lpstr>
      <vt:lpstr>Let’s read together! </vt:lpstr>
      <vt:lpstr>Past Simple</vt:lpstr>
      <vt:lpstr>Make up sentences</vt:lpstr>
      <vt:lpstr>Task</vt:lpstr>
      <vt:lpstr>Order the story</vt:lpstr>
      <vt:lpstr>Task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Марьям</dc:creator>
  <cp:lastModifiedBy>MacBook</cp:lastModifiedBy>
  <cp:revision>121</cp:revision>
  <dcterms:modified xsi:type="dcterms:W3CDTF">2020-02-11T20:07:06Z</dcterms:modified>
</cp:coreProperties>
</file>