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1209" r:id="rId1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334482-3C9C-476E-A7FC-8A2C323C62FC}" type="datetimeFigureOut">
              <a:rPr lang="ru-RU"/>
              <a:t>04.10.2021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98FBFA-A8A3-4EF0-B2F3-E412367F2BE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student.vznaniya.ru/home/lesson/191312/Flashcard/?slug=FkI28IHk&amp;onlypreview=tru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quizlet.com/_a2kknw?x=1jqt&amp;i=1bxx6d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s://games.vznaniya.ru/run/activities/5Gn8ogqc/board-game?token=eyJ0eXAiOiJKV1QiLCJhbGciOiJSUzI1NiIsImp0aSI6IjMwMTRlMDg1ZmIwMmEwZTU3OWUxNTU4ZWFlM2E4MTQxNDQ2MWE2MmY4NGE1OGNmOGFhOTQ5ODYxMjYzMjNjZjJkOWIxMGM3NmMxZTAyMjhkIn0.eyJhdWQiOiIxIiwianRpIjoiMzAxNGUwODVmYjAyYTBlNTc5ZTE1NThlYWUzYTgxNDE0NDYxYTYyZjg0YTU4Y2Y4YWE5NDk4NjEyNjMyM2NmMmQ5YjEwYzc2YzFlMDIyOGQiLCJpYXQiOjE2MzMyNjU4MzcsIm5iZiI6MTYzMzI2NTgzNywiZXhwIjoxNjY0ODAxODM3LCJzdWIiOiI3MDUzNiIsInNjb3BlcyI6W119.MEFquKLlONk-S3u7q0ebMewJfvdqSxrVooWwWj1UsJ_STxVTUku5VNmPiLUU7bAWa32zmFJh4ot4rgXeiPNeQqIIaN4DjZ_xUIcKJLnfnNmULyAnXnMm-RelYGnH4bWdx_IIXdBDAtumLZQILy8Ps3FU_PEICt20SypypOgo5bNhtHIHTZAyzm1axlfprSp97fE7nQ_gmKt1nG4rG8rHHSufZGaZzWC4WHrbA6jxwqCirNhNcuObWGWltrQCyHU9KuoOsnyTCJjrt-imu7XiVpKX_RY9nz3g8Av1vWEQxyqPHGtVkdsqS5rpvYf_w86E6ayASBKIOhdgFb8niQ5H4trywl8-yj3-vLQVaKNBO4fJr3ucg4v9MMOw-Buq0jCNqCr-k9B7bDQn2wBpk6rgGF74QuXYm95Cj2PMEJz8Myc0GIAjpYQXZYI7sityVBf--PhXn5yRxCfZgBTjkN980XVwyUNLe037kb0QIJM_u95_Wmx8S4NL1eBH-jt2x-LdpX8mXJCSUW8d_c8-XixF0Mckp7lJG_jO8LU5j43sF33sCPIQ_CIImdLa6QG_6RZXSM7d-DH4r31bV83Nw8n_SPWKAG__JpRn-UiPnKni6wQ4PhC-23_FeBcC9G4RPxIO7o4wcEjFak0VKybtfeiXb3nR_FbstD2DN3BXCa2elBI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2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11448737" TargetMode="Externa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hyperlink" Target="https://wordwall.net/resource/798520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hyperlink" Target="https://wordwall.net/resource/20422817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5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471613" y="0"/>
            <a:ext cx="9248775" cy="6858000"/>
          </a:xfrm>
          <a:prstGeom prst="rect">
            <a:avLst/>
          </a:prstGeom>
          <a:noFill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80391" y="3170322"/>
            <a:ext cx="854760" cy="517355"/>
          </a:xfrm>
          <a:prstGeom prst="rect">
            <a:avLst/>
          </a:prstGeom>
          <a:ln w="19050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4" descr="Изображение выглядит как текст, коллекция картинок, посуда, легки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52656" y="3769276"/>
            <a:ext cx="3404014" cy="488539"/>
          </a:xfrm>
          <a:prstGeom prst="rect">
            <a:avLst/>
          </a:prstGeom>
          <a:ln w="19050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6" descr="Изображение выглядит как текст,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15559" y="4342591"/>
            <a:ext cx="2984423" cy="448876"/>
          </a:xfrm>
          <a:prstGeom prst="rect">
            <a:avLst/>
          </a:prstGeom>
          <a:ln w="19050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2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73523" y="2309992"/>
            <a:ext cx="8244954" cy="2698735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50735" y="501697"/>
            <a:ext cx="3867150" cy="558164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hlinkClick r:id="rId5"/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77801" y="1239245"/>
            <a:ext cx="1266825" cy="476250"/>
          </a:xfrm>
          <a:prstGeom prst="rect">
            <a:avLst/>
          </a:prstGeom>
        </p:spPr>
      </p:pic>
      <p:pic>
        <p:nvPicPr>
          <p:cNvPr id="10" name="Рисунок 10">
            <a:hlinkClick r:id="rId7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423614" y="2354043"/>
            <a:ext cx="2771775" cy="47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2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3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5">
              <a:hlinkClick r:id="rId5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GG1_L1 u 1.3 - Im not orange_M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3494110" y="3518955"/>
            <a:ext cx="4449170" cy="2534928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75545" y="629949"/>
            <a:ext cx="4686300" cy="2695575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8"/>
          <p:cNvSpPr/>
          <p:nvPr/>
        </p:nvSpPr>
        <p:spPr bwMode="auto">
          <a:xfrm>
            <a:off x="7648170" y="629949"/>
            <a:ext cx="2362122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i="1">
                <a:ln w="0"/>
              </a:rPr>
              <a:t>What is it?</a:t>
            </a:r>
            <a:endParaRPr/>
          </a:p>
          <a:p>
            <a:pPr>
              <a:defRPr/>
            </a:pPr>
            <a:r>
              <a:rPr lang="en-US" i="1">
                <a:ln w="0"/>
              </a:rPr>
              <a:t>Watch the video </a:t>
            </a:r>
            <a:endParaRPr/>
          </a:p>
          <a:p>
            <a:pPr>
              <a:defRPr/>
            </a:pPr>
            <a:r>
              <a:rPr lang="en-US" i="1">
                <a:ln w="0"/>
              </a:rPr>
              <a:t>and check your answer.</a:t>
            </a:r>
            <a:endParaRPr/>
          </a:p>
        </p:txBody>
      </p:sp>
      <p:sp>
        <p:nvSpPr>
          <p:cNvPr id="11" name="Стрелка: влево 9"/>
          <p:cNvSpPr/>
          <p:nvPr/>
        </p:nvSpPr>
        <p:spPr bwMode="auto">
          <a:xfrm rot="20104307">
            <a:off x="6420775" y="1056761"/>
            <a:ext cx="1364776" cy="3047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2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3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5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16749" y="780256"/>
            <a:ext cx="8391525" cy="4295775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l="53314" t="17313"/>
          <a:stretch/>
        </p:blipFill>
        <p:spPr bwMode="auto">
          <a:xfrm>
            <a:off x="8925660" y="3018559"/>
            <a:ext cx="2056253" cy="2539949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54626" y="3211235"/>
            <a:ext cx="8291399" cy="2475976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7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l="53314" t="27730"/>
          <a:stretch/>
        </p:blipFill>
        <p:spPr bwMode="auto">
          <a:xfrm>
            <a:off x="5549129" y="805218"/>
            <a:ext cx="2034045" cy="2196000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t="14094"/>
          <a:stretch/>
        </p:blipFill>
        <p:spPr bwMode="auto">
          <a:xfrm>
            <a:off x="3691053" y="805218"/>
            <a:ext cx="1585573" cy="2196000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1F3D832-FCC9-4E75-B1C4-897077496408}"/>
              </a:ext>
            </a:extLst>
          </p:cNvPr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4F0CB68-1D70-4B66-9469-08E28EEA3576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7525560-039F-4C18-BE3B-D154F265A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D8B6B990-9886-4163-BE53-9333CDD0216E}"/>
                </a:ext>
              </a:extLst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3BFFB299-DCB7-4CE2-91F5-D837060C7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630" y="704333"/>
            <a:ext cx="5485960" cy="5139843"/>
          </a:xfrm>
          <a:prstGeom prst="rect">
            <a:avLst/>
          </a:prstGeom>
          <a:ln w="28575">
            <a:solidFill>
              <a:srgbClr val="C6312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91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2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3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5">
              <a:hlinkClick r:id="rId5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7" descr="Изображение выглядит как текст, газет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9617" t="14983" r="51893" b="68106"/>
          <a:stretch/>
        </p:blipFill>
        <p:spPr bwMode="auto">
          <a:xfrm>
            <a:off x="1027911" y="1137264"/>
            <a:ext cx="3005441" cy="1867487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10" descr="Изображение выглядит как текст,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98636" y="455383"/>
            <a:ext cx="2984423" cy="448876"/>
          </a:xfrm>
          <a:prstGeom prst="rect">
            <a:avLst/>
          </a:prstGeom>
          <a:ln w="19050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11"/>
          <p:cNvSpPr/>
          <p:nvPr/>
        </p:nvSpPr>
        <p:spPr bwMode="auto">
          <a:xfrm>
            <a:off x="4147342" y="1620149"/>
            <a:ext cx="7216847" cy="1200329"/>
          </a:xfrm>
          <a:prstGeom prst="rect">
            <a:avLst/>
          </a:prstGeom>
          <a:solidFill>
            <a:schemeClr val="bg1"/>
          </a:solidFill>
          <a:ln>
            <a:solidFill>
              <a:srgbClr val="CF44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i="1">
                <a:ln w="0"/>
              </a:rPr>
              <a:t>Look at the photos from Dug’s family album.</a:t>
            </a:r>
            <a:endParaRPr/>
          </a:p>
          <a:p>
            <a:pPr marL="342900" indent="-342900">
              <a:buAutoNum type="arabicPeriod"/>
              <a:defRPr/>
            </a:pPr>
            <a:r>
              <a:rPr lang="en-US" i="1">
                <a:ln w="0"/>
              </a:rPr>
              <a:t>Can you see Dug’s parents? Are they superheroes?</a:t>
            </a:r>
            <a:endParaRPr/>
          </a:p>
          <a:p>
            <a:pPr marL="342900" indent="-342900">
              <a:buAutoNum type="arabicPeriod"/>
              <a:defRPr/>
            </a:pPr>
            <a:r>
              <a:rPr lang="en-US" i="1">
                <a:ln w="0"/>
              </a:rPr>
              <a:t>Can you see a superhero? Is he Dug’s brother, cousin, uncle or grandad?</a:t>
            </a:r>
            <a:endParaRPr/>
          </a:p>
          <a:p>
            <a:pPr algn="ctr">
              <a:defRPr/>
            </a:pPr>
            <a:r>
              <a:rPr lang="en-US" i="1">
                <a:ln w="0"/>
              </a:rPr>
              <a:t>Listen and check your answers. </a:t>
            </a:r>
            <a:endParaRPr/>
          </a:p>
        </p:txBody>
      </p:sp>
      <p:pic>
        <p:nvPicPr>
          <p:cNvPr id="11" name="Рисунок 8" descr="Изображение выглядит как текст, газет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57295" t="14983" r="17097" b="71169"/>
          <a:stretch/>
        </p:blipFill>
        <p:spPr bwMode="auto">
          <a:xfrm>
            <a:off x="7934220" y="3274531"/>
            <a:ext cx="2871697" cy="2196000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9" descr="Изображение выглядит как текст, газет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14588" t="39748" r="55328" b="47745"/>
          <a:stretch/>
        </p:blipFill>
        <p:spPr bwMode="auto">
          <a:xfrm>
            <a:off x="3883059" y="3263064"/>
            <a:ext cx="3735274" cy="2196000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1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2225831" y="4014327"/>
            <a:ext cx="609600" cy="609600"/>
          </a:xfrm>
          <a:prstGeom prst="rect">
            <a:avLst/>
          </a:prstGeom>
          <a:solidFill>
            <a:srgbClr val="CF443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hlinkClick r:id="rId5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8" name="Группа 24"/>
          <p:cNvGrpSpPr/>
          <p:nvPr/>
        </p:nvGrpSpPr>
        <p:grpSpPr bwMode="auto">
          <a:xfrm>
            <a:off x="228307" y="534573"/>
            <a:ext cx="7096364" cy="5534129"/>
            <a:chOff x="228307" y="534573"/>
            <a:chExt cx="7096364" cy="5534129"/>
          </a:xfrm>
        </p:grpSpPr>
        <p:pic>
          <p:nvPicPr>
            <p:cNvPr id="9" name="Рисунок 2" descr="Изображение выглядит как текст, газета&#10;&#10;Автоматически созданное описание"/>
            <p:cNvPicPr>
              <a:picLocks noChangeAspect="1"/>
            </p:cNvPicPr>
            <p:nvPr/>
          </p:nvPicPr>
          <p:blipFill>
            <a:blip r:embed="rId6"/>
            <a:srcRect l="9722" t="14807" r="2481" b="19924"/>
            <a:stretch/>
          </p:blipFill>
          <p:spPr bwMode="auto">
            <a:xfrm>
              <a:off x="941907" y="534573"/>
              <a:ext cx="5205046" cy="5472332"/>
            </a:xfrm>
            <a:prstGeom prst="rect">
              <a:avLst/>
            </a:prstGeom>
            <a:ln w="28575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8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355324" y="1904417"/>
              <a:ext cx="2584824" cy="492732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3818088" y="1768775"/>
              <a:ext cx="3506583" cy="932221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2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228307" y="3653166"/>
              <a:ext cx="2711841" cy="603048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4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3397191" y="4256214"/>
              <a:ext cx="2968339" cy="466102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6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4751583" y="5211180"/>
              <a:ext cx="2113451" cy="857522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1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/>
        </p:blipFill>
        <p:spPr bwMode="auto">
          <a:xfrm>
            <a:off x="8429683" y="899837"/>
            <a:ext cx="609600" cy="609600"/>
          </a:xfrm>
          <a:prstGeom prst="rect">
            <a:avLst/>
          </a:prstGeom>
          <a:solidFill>
            <a:srgbClr val="CF443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6" name="Рисунок 19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7030126" y="2905925"/>
            <a:ext cx="3675853" cy="237152"/>
          </a:xfrm>
          <a:prstGeom prst="rect">
            <a:avLst/>
          </a:prstGeom>
          <a:ln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21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6756297" y="3267524"/>
            <a:ext cx="4129034" cy="1817046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Овал 25"/>
          <p:cNvSpPr/>
          <p:nvPr/>
        </p:nvSpPr>
        <p:spPr bwMode="auto">
          <a:xfrm>
            <a:off x="10264719" y="3665409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26"/>
          <p:cNvSpPr/>
          <p:nvPr/>
        </p:nvSpPr>
        <p:spPr bwMode="auto">
          <a:xfrm>
            <a:off x="10574208" y="4003038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27"/>
          <p:cNvSpPr/>
          <p:nvPr/>
        </p:nvSpPr>
        <p:spPr bwMode="auto">
          <a:xfrm>
            <a:off x="10560142" y="4326598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8"/>
          <p:cNvSpPr/>
          <p:nvPr/>
        </p:nvSpPr>
        <p:spPr bwMode="auto">
          <a:xfrm>
            <a:off x="10574208" y="4678285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6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8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8" name="Группа 9"/>
          <p:cNvGrpSpPr/>
          <p:nvPr/>
        </p:nvGrpSpPr>
        <p:grpSpPr bwMode="auto">
          <a:xfrm>
            <a:off x="228307" y="534573"/>
            <a:ext cx="7096364" cy="5534129"/>
            <a:chOff x="228307" y="534573"/>
            <a:chExt cx="7096364" cy="5534129"/>
          </a:xfrm>
        </p:grpSpPr>
        <p:pic>
          <p:nvPicPr>
            <p:cNvPr id="9" name="Рисунок 10" descr="Изображение выглядит как текст, газета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l="9722" t="14807" r="2481" b="19924"/>
            <a:stretch/>
          </p:blipFill>
          <p:spPr bwMode="auto">
            <a:xfrm>
              <a:off x="941907" y="534573"/>
              <a:ext cx="5205046" cy="5472332"/>
            </a:xfrm>
            <a:prstGeom prst="rect">
              <a:avLst/>
            </a:prstGeom>
            <a:ln w="28575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11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55324" y="1904417"/>
              <a:ext cx="2584824" cy="492732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2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3818088" y="1768775"/>
              <a:ext cx="3506583" cy="932221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3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228307" y="3653166"/>
              <a:ext cx="2711841" cy="603048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4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3397191" y="4256214"/>
              <a:ext cx="2968339" cy="466102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5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4751583" y="5211180"/>
              <a:ext cx="2113451" cy="857522"/>
            </a:xfrm>
            <a:prstGeom prst="rect">
              <a:avLst/>
            </a:prstGeom>
            <a:ln w="19050">
              <a:solidFill>
                <a:srgbClr val="CF44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Прямоугольник 16"/>
          <p:cNvSpPr/>
          <p:nvPr/>
        </p:nvSpPr>
        <p:spPr bwMode="auto">
          <a:xfrm>
            <a:off x="6605759" y="3076987"/>
            <a:ext cx="4537652" cy="1200329"/>
          </a:xfrm>
          <a:prstGeom prst="rect">
            <a:avLst/>
          </a:prstGeom>
          <a:solidFill>
            <a:schemeClr val="bg1"/>
          </a:solidFill>
          <a:ln>
            <a:solidFill>
              <a:srgbClr val="CF443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en-US" cap="none" spc="0">
                <a:ln w="0"/>
                <a:solidFill>
                  <a:schemeClr val="tx1"/>
                </a:solidFill>
              </a:rPr>
              <a:t>Well, my parents ________ superheroes.</a:t>
            </a:r>
            <a:endParaRPr/>
          </a:p>
          <a:p>
            <a:pPr marL="514350" indent="-514350">
              <a:buAutoNum type="arabicPeriod"/>
              <a:defRPr/>
            </a:pPr>
            <a:r>
              <a:rPr lang="en-US">
                <a:ln w="0"/>
              </a:rPr>
              <a:t>It ________ a French name.</a:t>
            </a:r>
            <a:endParaRPr/>
          </a:p>
          <a:p>
            <a:pPr marL="514350" indent="-514350">
              <a:buAutoNum type="arabicPeriod"/>
              <a:defRPr/>
            </a:pPr>
            <a:r>
              <a:rPr lang="en-US" cap="none" spc="0">
                <a:ln w="0"/>
                <a:solidFill>
                  <a:schemeClr val="tx1"/>
                </a:solidFill>
              </a:rPr>
              <a:t>Uncle Roberto ________ French.</a:t>
            </a:r>
            <a:endParaRPr/>
          </a:p>
          <a:p>
            <a:pPr marL="514350" indent="-514350">
              <a:buAutoNum type="arabicPeriod"/>
              <a:defRPr/>
            </a:pPr>
            <a:r>
              <a:rPr lang="en-US">
                <a:ln w="0"/>
              </a:rPr>
              <a:t>You ________ happy in the photo.</a:t>
            </a:r>
            <a:endParaRPr lang="en-US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6" name="Прямоугольник 17"/>
          <p:cNvSpPr/>
          <p:nvPr/>
        </p:nvSpPr>
        <p:spPr bwMode="auto">
          <a:xfrm>
            <a:off x="7794432" y="2331664"/>
            <a:ext cx="2457404" cy="369332"/>
          </a:xfrm>
          <a:prstGeom prst="rect">
            <a:avLst/>
          </a:prstGeom>
          <a:solidFill>
            <a:schemeClr val="bg1"/>
          </a:solidFill>
          <a:ln>
            <a:solidFill>
              <a:srgbClr val="CF44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i="1">
                <a:ln w="0"/>
              </a:rPr>
              <a:t>Complete the sentences.</a:t>
            </a:r>
            <a:endParaRPr/>
          </a:p>
        </p:txBody>
      </p:sp>
      <p:sp>
        <p:nvSpPr>
          <p:cNvPr id="17" name="Прямоугольник 18"/>
          <p:cNvSpPr/>
          <p:nvPr/>
        </p:nvSpPr>
        <p:spPr bwMode="auto">
          <a:xfrm>
            <a:off x="8735329" y="2922793"/>
            <a:ext cx="8483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aren’t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8" name="Прямоугольник 19"/>
          <p:cNvSpPr/>
          <p:nvPr/>
        </p:nvSpPr>
        <p:spPr bwMode="auto">
          <a:xfrm>
            <a:off x="7557462" y="3201805"/>
            <a:ext cx="667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isn’t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9" name="Прямоугольник 20"/>
          <p:cNvSpPr/>
          <p:nvPr/>
        </p:nvSpPr>
        <p:spPr bwMode="auto">
          <a:xfrm>
            <a:off x="8708668" y="3480815"/>
            <a:ext cx="667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isn’t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20" name="Прямоугольник 21"/>
          <p:cNvSpPr/>
          <p:nvPr/>
        </p:nvSpPr>
        <p:spPr bwMode="auto">
          <a:xfrm>
            <a:off x="7523164" y="3722304"/>
            <a:ext cx="8483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aren’t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6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09936" y="1125416"/>
            <a:ext cx="5572125" cy="3886200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7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26541" y="193431"/>
            <a:ext cx="4404363" cy="3071761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9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40939" y="3496902"/>
            <a:ext cx="4387583" cy="2386651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10"/>
          <p:cNvSpPr/>
          <p:nvPr/>
        </p:nvSpPr>
        <p:spPr bwMode="auto">
          <a:xfrm>
            <a:off x="5911944" y="3814894"/>
            <a:ext cx="303961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2. Kit is not a dog. / Kit isn’t a dog.</a:t>
            </a:r>
            <a:endParaRPr/>
          </a:p>
        </p:txBody>
      </p:sp>
      <p:sp>
        <p:nvSpPr>
          <p:cNvPr id="11" name="Прямоугольник 11"/>
          <p:cNvSpPr/>
          <p:nvPr/>
        </p:nvSpPr>
        <p:spPr bwMode="auto">
          <a:xfrm>
            <a:off x="5911944" y="4236339"/>
            <a:ext cx="5464573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3. Dug’s parents are not superheroes. / They aren’t superheroes.</a:t>
            </a:r>
            <a:endParaRPr/>
          </a:p>
        </p:txBody>
      </p:sp>
      <p:sp>
        <p:nvSpPr>
          <p:cNvPr id="12" name="Прямоугольник 12"/>
          <p:cNvSpPr/>
          <p:nvPr/>
        </p:nvSpPr>
        <p:spPr bwMode="auto">
          <a:xfrm>
            <a:off x="5911944" y="4657784"/>
            <a:ext cx="371563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4. Dug: “I am not happy.” / I’m not happy”.</a:t>
            </a:r>
            <a:endParaRPr/>
          </a:p>
        </p:txBody>
      </p:sp>
      <p:sp>
        <p:nvSpPr>
          <p:cNvPr id="13" name="Прямоугольник 13"/>
          <p:cNvSpPr/>
          <p:nvPr/>
        </p:nvSpPr>
        <p:spPr bwMode="auto">
          <a:xfrm>
            <a:off x="5911944" y="5079229"/>
            <a:ext cx="601966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5. Kit: “You are not in the photo, Dug”. / You aren’t in the photo, Dug”.</a:t>
            </a:r>
            <a:endParaRPr/>
          </a:p>
        </p:txBody>
      </p:sp>
      <p:sp>
        <p:nvSpPr>
          <p:cNvPr id="14" name="Прямоугольник 14"/>
          <p:cNvSpPr/>
          <p:nvPr/>
        </p:nvSpPr>
        <p:spPr bwMode="auto">
          <a:xfrm>
            <a:off x="5911944" y="5500675"/>
            <a:ext cx="348358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6. Dug is not hungry. / Dug isn’t hungry.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5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103665" y="967775"/>
            <a:ext cx="4343847" cy="2193010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1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2582755" y="1914378"/>
            <a:ext cx="609600" cy="609600"/>
          </a:xfrm>
          <a:prstGeom prst="rect">
            <a:avLst/>
          </a:prstGeom>
          <a:solidFill>
            <a:srgbClr val="CF443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0" name="Рисунок 9">
            <a:hlinkClick r:id="rId8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56158" y="4004113"/>
            <a:ext cx="2675004" cy="1476000"/>
          </a:xfrm>
          <a:prstGeom prst="rect">
            <a:avLst/>
          </a:prstGeom>
          <a:ln w="19050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1">
            <a:hlinkClick r:id="rId10"/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103665" y="4004113"/>
            <a:ext cx="2940479" cy="1476000"/>
          </a:xfrm>
          <a:prstGeom prst="rect">
            <a:avLst/>
          </a:prstGeom>
          <a:ln w="19050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3" descr="Изображение выглядит как текст, окно&#10;&#10;Автоматически созданное описание">
            <a:hlinkClick r:id="rId12"/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7316647" y="4004113"/>
            <a:ext cx="3701275" cy="1476000"/>
          </a:xfrm>
          <a:prstGeom prst="rect">
            <a:avLst/>
          </a:prstGeom>
          <a:ln w="19050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11399" y="512086"/>
            <a:ext cx="4313903" cy="2177893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7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80213" y="2840775"/>
            <a:ext cx="5502887" cy="3165840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8"/>
          <p:cNvSpPr/>
          <p:nvPr/>
        </p:nvSpPr>
        <p:spPr bwMode="auto">
          <a:xfrm>
            <a:off x="6406254" y="4118545"/>
            <a:ext cx="667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isn’t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1" name="Прямоугольник 9"/>
          <p:cNvSpPr/>
          <p:nvPr/>
        </p:nvSpPr>
        <p:spPr bwMode="auto">
          <a:xfrm>
            <a:off x="8097611" y="4131307"/>
            <a:ext cx="1608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He is Italian.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2" name="Прямоугольник 10"/>
          <p:cNvSpPr/>
          <p:nvPr/>
        </p:nvSpPr>
        <p:spPr bwMode="auto">
          <a:xfrm>
            <a:off x="5658323" y="4552300"/>
            <a:ext cx="667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isn’t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3" name="Прямоугольник 11"/>
          <p:cNvSpPr/>
          <p:nvPr/>
        </p:nvSpPr>
        <p:spPr bwMode="auto">
          <a:xfrm>
            <a:off x="7982810" y="4538230"/>
            <a:ext cx="182988" cy="5791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4" name="Прямоугольник 12"/>
          <p:cNvSpPr/>
          <p:nvPr/>
        </p:nvSpPr>
        <p:spPr bwMode="auto">
          <a:xfrm>
            <a:off x="5742731" y="4988397"/>
            <a:ext cx="667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isn’t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5" name="Прямоугольник 13"/>
          <p:cNvSpPr/>
          <p:nvPr/>
        </p:nvSpPr>
        <p:spPr bwMode="auto">
          <a:xfrm>
            <a:off x="7302474" y="5001162"/>
            <a:ext cx="1758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He is Chinese.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6" name="Прямоугольник 14"/>
          <p:cNvSpPr/>
          <p:nvPr/>
        </p:nvSpPr>
        <p:spPr bwMode="auto">
          <a:xfrm>
            <a:off x="6073948" y="5408084"/>
            <a:ext cx="365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is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5833" t="2813" r="4212" b="21694"/>
            <a:stretch/>
          </p:blipFill>
          <p:spPr bwMode="auto">
            <a:xfrm>
              <a:off x="545006" y="124447"/>
              <a:ext cx="11101987" cy="6540122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5"/>
          <p:cNvPicPr>
            <a:picLocks noChangeAspect="1"/>
          </p:cNvPicPr>
          <p:nvPr/>
        </p:nvPicPr>
        <p:blipFill>
          <a:blip r:embed="rId4"/>
          <a:srcRect l="3876" t="26461" r="48258" b="37641"/>
          <a:stretch/>
        </p:blipFill>
        <p:spPr bwMode="auto">
          <a:xfrm rot="10800000">
            <a:off x="1237956" y="895361"/>
            <a:ext cx="4712677" cy="4998294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6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t="17313"/>
          <a:stretch/>
        </p:blipFill>
        <p:spPr bwMode="auto">
          <a:xfrm>
            <a:off x="6495639" y="124447"/>
            <a:ext cx="4404363" cy="2539949"/>
          </a:xfrm>
          <a:prstGeom prst="rect">
            <a:avLst/>
          </a:prstGeom>
          <a:ln w="28575">
            <a:solidFill>
              <a:srgbClr val="CF44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7"/>
          <p:cNvSpPr/>
          <p:nvPr/>
        </p:nvSpPr>
        <p:spPr bwMode="auto">
          <a:xfrm>
            <a:off x="6117143" y="3166620"/>
            <a:ext cx="400103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2. We aren’t from Spain. We are from the UK.</a:t>
            </a:r>
            <a:endParaRPr/>
          </a:p>
        </p:txBody>
      </p:sp>
      <p:sp>
        <p:nvSpPr>
          <p:cNvPr id="11" name="Прямоугольник 8"/>
          <p:cNvSpPr/>
          <p:nvPr/>
        </p:nvSpPr>
        <p:spPr bwMode="auto">
          <a:xfrm>
            <a:off x="6095999" y="4116440"/>
            <a:ext cx="462690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3. Granny Susie isn’t from France. She is from the UK. </a:t>
            </a:r>
            <a:endParaRPr/>
          </a:p>
        </p:txBody>
      </p:sp>
      <p:sp>
        <p:nvSpPr>
          <p:cNvPr id="12" name="Прямоугольник 9"/>
          <p:cNvSpPr/>
          <p:nvPr/>
        </p:nvSpPr>
        <p:spPr bwMode="auto">
          <a:xfrm>
            <a:off x="6117143" y="5070454"/>
            <a:ext cx="483690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1600" i="1">
                <a:ln w="0"/>
              </a:rPr>
              <a:t>4. My cousins aren’t from the USA. They are from China.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</Words>
  <Application>Microsoft Office PowerPoint</Application>
  <DocSecurity>0</DocSecurity>
  <PresentationFormat>Широкоэкранный</PresentationFormat>
  <Paragraphs>44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Папахина</dc:creator>
  <cp:keywords/>
  <dc:description/>
  <cp:lastModifiedBy>Папахина</cp:lastModifiedBy>
  <cp:revision>7</cp:revision>
  <dcterms:created xsi:type="dcterms:W3CDTF">2021-08-19T11:57:08Z</dcterms:created>
  <dcterms:modified xsi:type="dcterms:W3CDTF">2021-10-04T18:21:35Z</dcterms:modified>
  <cp:category/>
  <dc:identifier/>
  <cp:contentStatus/>
  <dc:language/>
  <cp:version/>
</cp:coreProperties>
</file>