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83" r:id="rId3"/>
    <p:sldId id="284" r:id="rId4"/>
    <p:sldId id="28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6" r:id="rId13"/>
    <p:sldId id="277" r:id="rId14"/>
    <p:sldId id="265" r:id="rId15"/>
    <p:sldId id="268" r:id="rId16"/>
    <p:sldId id="269" r:id="rId17"/>
    <p:sldId id="266" r:id="rId18"/>
    <p:sldId id="280" r:id="rId19"/>
    <p:sldId id="279" r:id="rId20"/>
    <p:sldId id="267" r:id="rId21"/>
    <p:sldId id="278" r:id="rId22"/>
    <p:sldId id="287" r:id="rId23"/>
    <p:sldId id="27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76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2617543"/>
            <a:ext cx="70004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t</a:t>
            </a:r>
            <a:r>
              <a:rPr lang="en-US" sz="9600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his \ that </a:t>
            </a:r>
            <a:endParaRPr lang="ru-RU" sz="9600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08600" y="4187204"/>
            <a:ext cx="2167936" cy="2132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9312" y="4472286"/>
            <a:ext cx="248126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2358691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560625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 rot="18847891" flipV="1">
            <a:off x="2207480" y="3875518"/>
            <a:ext cx="5925721" cy="41399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360" y="620688"/>
            <a:ext cx="547617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 is </a:t>
            </a:r>
          </a:p>
          <a:p>
            <a:r>
              <a:rPr lang="en-US" sz="9600" dirty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a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 tea-set.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8749950">
            <a:off x="3205475" y="4106283"/>
            <a:ext cx="483658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chemeClr val="accent4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9600" dirty="0" smtClean="0">
                <a:solidFill>
                  <a:schemeClr val="accent4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hat</a:t>
            </a:r>
            <a:r>
              <a:rPr lang="ru-RU" sz="9600" dirty="0" smtClean="0">
                <a:solidFill>
                  <a:schemeClr val="accent4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\</a:t>
            </a:r>
            <a:r>
              <a:rPr lang="en-US" sz="9600" dirty="0" smtClean="0">
                <a:solidFill>
                  <a:schemeClr val="accent4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this</a:t>
            </a:r>
            <a:endParaRPr lang="ru-RU" sz="96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4558" y="0"/>
            <a:ext cx="2254943" cy="1805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 descr="http://t1.gstatic.com/images?q=tbn:ANd9GcTHP4XJqZgfZ33CJzujPQApdz0zJXekwLUo6QG3pjeAoS5oN8C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791075"/>
            <a:ext cx="220980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1315909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602" y="3311769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>
            <a:off x="2771800" y="5930388"/>
            <a:ext cx="1152127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1837" y="1667214"/>
            <a:ext cx="49792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is a ball.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9507203">
            <a:off x="4597291" y="2429739"/>
            <a:ext cx="406393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8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his\that</a:t>
            </a:r>
            <a:endParaRPr lang="ru-RU" sz="8000" dirty="0">
              <a:solidFill>
                <a:srgbClr val="00B05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5857" y="4840320"/>
            <a:ext cx="2191272" cy="1989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09550" y="404664"/>
            <a:ext cx="237436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endParaRPr lang="ru-RU" dirty="0"/>
          </a:p>
        </p:txBody>
      </p:sp>
      <p:pic>
        <p:nvPicPr>
          <p:cNvPr id="8196" name="Picture 4" descr="http://t1.gstatic.com/images?q=tbn:ANd9GcSZs9bXnybHL2-muYmXYGXrrnEkybyv5dHmKAf9_BHE-tIH0SHL9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45159" y="4229602"/>
            <a:ext cx="9715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2272021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602" y="3311769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>
            <a:off x="2771800" y="5930388"/>
            <a:ext cx="1152127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1837" y="1667214"/>
            <a:ext cx="72875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is a banana.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0935564">
            <a:off x="4013193" y="3154437"/>
            <a:ext cx="406393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8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his\that</a:t>
            </a:r>
            <a:endParaRPr lang="ru-RU" sz="8000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09550" y="404664"/>
            <a:ext cx="237436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771171">
            <a:off x="4282780" y="4505981"/>
            <a:ext cx="1581449" cy="2361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60" name="Picture 4" descr="http://t1.gstatic.com/images?q=tbn:ANd9GcSZs9bXnybHL2-muYmXYGXrrnEkybyv5dHmKAf9_BHE-tIH0SHL9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686928"/>
            <a:ext cx="9715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9294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56" y="3667674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 rot="18847891" flipV="1">
            <a:off x="2207480" y="3875518"/>
            <a:ext cx="5925721" cy="41399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656" y="1827367"/>
            <a:ext cx="70296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i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s an apple. 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8749950">
            <a:off x="3591799" y="4229393"/>
            <a:ext cx="406393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8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hat\this</a:t>
            </a:r>
            <a:endParaRPr lang="ru-RU" sz="8000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82260" y="620688"/>
            <a:ext cx="265649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114" y="254252"/>
            <a:ext cx="1575581" cy="178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66791" y="4874355"/>
            <a:ext cx="1450975" cy="19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8325740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56" y="3667674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 rot="18847891" flipV="1">
            <a:off x="2207480" y="3875518"/>
            <a:ext cx="5925721" cy="41399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1" y="1827367"/>
            <a:ext cx="57382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i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s a train. 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8749950">
            <a:off x="3591799" y="4229393"/>
            <a:ext cx="406393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8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hat\this</a:t>
            </a:r>
            <a:endParaRPr lang="ru-RU" sz="8000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82260" y="620688"/>
            <a:ext cx="265649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endParaRPr lang="ru-RU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49835" y="-147428"/>
            <a:ext cx="2794165" cy="224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49835" y="4867800"/>
            <a:ext cx="1450975" cy="19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75422761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602" y="3311769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>
            <a:off x="3672528" y="5961944"/>
            <a:ext cx="1552834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76" y="1374637"/>
            <a:ext cx="98764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is 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an </a:t>
            </a:r>
            <a:r>
              <a:rPr lang="en-US" sz="9600" dirty="0" err="1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aeroplane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8293451">
            <a:off x="3679906" y="4189062"/>
            <a:ext cx="309091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60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his\that</a:t>
            </a:r>
            <a:endParaRPr lang="ru-RU" sz="6000" dirty="0">
              <a:solidFill>
                <a:srgbClr val="00B05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1234" y="188008"/>
            <a:ext cx="237436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5361" y="4956530"/>
            <a:ext cx="3351838" cy="1901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71565" y="4056471"/>
            <a:ext cx="944106" cy="1280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4792036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56" y="3667674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 rot="18847891" flipV="1">
            <a:off x="1916340" y="4199082"/>
            <a:ext cx="5925721" cy="41399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056" y="1366846"/>
            <a:ext cx="73388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is a rocking-horse </a:t>
            </a:r>
            <a:r>
              <a:rPr lang="en-US" sz="6000" dirty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8749950">
            <a:off x="3205475" y="4106283"/>
            <a:ext cx="483658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96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hat\this</a:t>
            </a:r>
            <a:endParaRPr lang="ru-RU" sz="9600" dirty="0">
              <a:solidFill>
                <a:srgbClr val="00B050"/>
              </a:solidFill>
            </a:endParaRPr>
          </a:p>
        </p:txBody>
      </p:sp>
      <p:pic>
        <p:nvPicPr>
          <p:cNvPr id="6" name="Picture 2" descr="http://www.kensingtonrockinghorses.com/images/rockinghors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4441" y="364921"/>
            <a:ext cx="2198386" cy="1934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27392" y="364921"/>
            <a:ext cx="265649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endParaRPr lang="ru-RU" dirty="0"/>
          </a:p>
        </p:txBody>
      </p:sp>
      <p:pic>
        <p:nvPicPr>
          <p:cNvPr id="11266" name="Picture 2" descr="http://t3.gstatic.com/images?q=tbn:ANd9GcRKN0UloqWWMLB8l6m4MqaZ3u3bY7h0WDfd314OQfzVmEobEyK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58037" y="5085184"/>
            <a:ext cx="1665597" cy="1339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3629434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602" y="3311769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>
            <a:off x="4499992" y="5961944"/>
            <a:ext cx="1552834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051" y="1324909"/>
            <a:ext cx="89050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is an elephant.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8713431">
            <a:off x="2917559" y="3333555"/>
            <a:ext cx="58143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8000" b="1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this \ that</a:t>
            </a:r>
            <a:endParaRPr lang="ru-RU" sz="8000" b="1" dirty="0">
              <a:solidFill>
                <a:srgbClr val="00B050"/>
              </a:solidFill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9407" y="260648"/>
            <a:ext cx="23743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endParaRPr lang="ru-RU" dirty="0"/>
          </a:p>
        </p:txBody>
      </p:sp>
      <p:pic>
        <p:nvPicPr>
          <p:cNvPr id="8" name="Picture 2" descr="http://0.tqn.com/d/drawsketch/1/0/B/W/elephant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3"/>
          <a:stretch/>
        </p:blipFill>
        <p:spPr bwMode="auto">
          <a:xfrm>
            <a:off x="6479705" y="4214732"/>
            <a:ext cx="2664296" cy="2635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051" y="5105398"/>
            <a:ext cx="701335" cy="1124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3571078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56" y="3667674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 rot="18847891" flipV="1">
            <a:off x="2207480" y="3875518"/>
            <a:ext cx="5925721" cy="41399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828600" y="1811937"/>
            <a:ext cx="71032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 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is an egg 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29959"/>
            <a:ext cx="29979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 </a:t>
            </a:r>
            <a:endParaRPr lang="ru-RU" sz="9600" dirty="0">
              <a:solidFill>
                <a:srgbClr val="FF0000"/>
              </a:solidFill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 rot="18877878">
            <a:off x="3464221" y="3906390"/>
            <a:ext cx="46313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80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his \ that</a:t>
            </a:r>
            <a:endParaRPr lang="ru-RU" sz="8000" b="1" dirty="0">
              <a:solidFill>
                <a:srgbClr val="00B050"/>
              </a:solidFill>
              <a:cs typeface="Aharoni" pitchFamily="2" charset="-79"/>
            </a:endParaRPr>
          </a:p>
        </p:txBody>
      </p:sp>
      <p:pic>
        <p:nvPicPr>
          <p:cNvPr id="23554" name="Picture 2" descr="http://t3.gstatic.com/images?q=tbn:ANd9GcTyrI_7HE4u4OE2HqX9XFx6pDRfnTkGJusV9WodlWEds2ah4vxx4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8921" y="65445"/>
            <a:ext cx="1935079" cy="1746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77801" y="4893984"/>
            <a:ext cx="1450975" cy="196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7374554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602" y="3311769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>
            <a:off x="3260941" y="6204260"/>
            <a:ext cx="1552834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051" y="1324909"/>
            <a:ext cx="82686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is an pencil-case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8713431">
            <a:off x="2917559" y="3333555"/>
            <a:ext cx="58143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this \ that</a:t>
            </a:r>
            <a:endParaRPr lang="ru-RU" sz="8000" b="1" dirty="0">
              <a:solidFill>
                <a:srgbClr val="00B050"/>
              </a:solidFill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39407" y="260648"/>
            <a:ext cx="23743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22530" name="Picture 2" descr="http://t1.gstatic.com/images?q=tbn:ANd9GcSeppcFRdDI_uWHQ2eZS92MzSgvax6PZBqORGmjItM3iBBpNgb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840712"/>
            <a:ext cx="223837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95668" y="4653136"/>
            <a:ext cx="1448332" cy="1965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2197004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249893" cy="576064"/>
          </a:xfrm>
        </p:spPr>
        <p:txBody>
          <a:bodyPr>
            <a:noAutofit/>
          </a:bodyPr>
          <a:lstStyle/>
          <a:p>
            <a:r>
              <a:rPr lang="ru-RU" sz="4400" dirty="0" smtClean="0">
                <a:cs typeface="Aharoni" pitchFamily="2" charset="-79"/>
              </a:rPr>
              <a:t>Указательное местоимение </a:t>
            </a:r>
            <a:r>
              <a:rPr lang="en-US" sz="44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endParaRPr lang="ru-RU" sz="4400" dirty="0">
              <a:solidFill>
                <a:srgbClr val="FF0000"/>
              </a:solidFill>
              <a:cs typeface="Aharoni" pitchFamily="2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627" y="1235576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  </a:t>
            </a:r>
            <a:r>
              <a:rPr lang="ru-RU" sz="4800" dirty="0" smtClean="0"/>
              <a:t>употребляется, когда говорят о находящихся </a:t>
            </a:r>
            <a:r>
              <a:rPr lang="ru-RU" sz="4800" u="sng" dirty="0" smtClean="0">
                <a:solidFill>
                  <a:srgbClr val="C00000"/>
                </a:solidFill>
              </a:rPr>
              <a:t>вблизи</a:t>
            </a:r>
            <a:r>
              <a:rPr lang="ru-RU" sz="4800" dirty="0" smtClean="0"/>
              <a:t> людях, животных или предметах или указывают на них.</a:t>
            </a:r>
            <a:endParaRPr lang="ru-RU" sz="4800" dirty="0"/>
          </a:p>
        </p:txBody>
      </p:sp>
      <p:pic>
        <p:nvPicPr>
          <p:cNvPr id="1026" name="Picture 2" descr="http://t2.gstatic.com/images?q=tbn:ANd9GcRZWRB_-_0myDCvspN5xhSa0wOi7XXUov66tKlPcXoYN4AB9U6U_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 bwMode="auto">
          <a:xfrm>
            <a:off x="6588224" y="3542330"/>
            <a:ext cx="1907704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12688" y="4845283"/>
            <a:ext cx="1745468" cy="2012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58156" y="5851641"/>
            <a:ext cx="44376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 </a:t>
            </a:r>
            <a:r>
              <a:rPr lang="en-US" sz="4800" dirty="0" smtClean="0"/>
              <a:t>is a beetle. </a:t>
            </a:r>
            <a:endParaRPr lang="ru-RU" sz="4800" dirty="0"/>
          </a:p>
        </p:txBody>
      </p:sp>
      <p:sp>
        <p:nvSpPr>
          <p:cNvPr id="5" name="Стрелка влево 4"/>
          <p:cNvSpPr/>
          <p:nvPr/>
        </p:nvSpPr>
        <p:spPr>
          <a:xfrm rot="2228171">
            <a:off x="3643447" y="5382380"/>
            <a:ext cx="978408" cy="48463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77052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56" y="3667674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 rot="18847891" flipV="1">
            <a:off x="2207480" y="3875518"/>
            <a:ext cx="5925721" cy="41399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828600" y="1811937"/>
            <a:ext cx="70262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 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   is a doll.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21513" y="645473"/>
            <a:ext cx="1779269" cy="2058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5616" y="329959"/>
            <a:ext cx="29979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 </a:t>
            </a:r>
            <a:endParaRPr lang="ru-RU" sz="9600" dirty="0">
              <a:solidFill>
                <a:srgbClr val="FF0000"/>
              </a:solidFill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 rot="18877878">
            <a:off x="3464221" y="3906390"/>
            <a:ext cx="46313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80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his \ that</a:t>
            </a:r>
            <a:endParaRPr lang="ru-RU" sz="8000" b="1" dirty="0">
              <a:solidFill>
                <a:srgbClr val="00B050"/>
              </a:solidFill>
              <a:cs typeface="Aharoni" pitchFamily="2" charset="-79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68206" y="4664847"/>
            <a:ext cx="1689100" cy="229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88885679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56" y="3667674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 rot="18847891" flipV="1">
            <a:off x="2207480" y="3875518"/>
            <a:ext cx="5925721" cy="41399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68560" y="1811937"/>
            <a:ext cx="83462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 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 is a ruler.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329959"/>
            <a:ext cx="29979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 </a:t>
            </a:r>
            <a:endParaRPr lang="ru-RU" sz="9600" dirty="0">
              <a:solidFill>
                <a:srgbClr val="FF0000"/>
              </a:solidFill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 rot="18877878">
            <a:off x="3464221" y="3906390"/>
            <a:ext cx="46313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8000" b="1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his \ that</a:t>
            </a:r>
            <a:endParaRPr lang="ru-RU" sz="8000" b="1" dirty="0">
              <a:solidFill>
                <a:srgbClr val="00B050"/>
              </a:solidFill>
              <a:cs typeface="Aharoni" pitchFamily="2" charset="-79"/>
            </a:endParaRPr>
          </a:p>
        </p:txBody>
      </p:sp>
      <p:pic>
        <p:nvPicPr>
          <p:cNvPr id="21506" name="Picture 2" descr="http://t1.gstatic.com/images?q=tbn:ANd9GcSuOkM9TUmYIotX4z9-RjOzIz-_xpIrp0afo54zYo6WB8hPO6ZQ2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7564"/>
            <a:ext cx="1524000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http://t0.gstatic.com/images?q=tbn:ANd9GcTqf-Grh6M3xWe79FAZbTSPwqtsYes2YdgLG8gaua-e-4W544e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90875" y="4568109"/>
            <a:ext cx="1686827" cy="228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6182400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9638" y="476672"/>
            <a:ext cx="184731" cy="92333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spc="100" dirty="0">
              <a:ln w="18000">
                <a:solidFill>
                  <a:srgbClr val="797B7E">
                    <a:satMod val="200000"/>
                    <a:tint val="72000"/>
                  </a:srgbClr>
                </a:solidFill>
                <a:prstDash val="solid"/>
              </a:ln>
              <a:solidFill>
                <a:srgbClr val="00B050">
                  <a:alpha val="5700"/>
                </a:srgbClr>
              </a:solidFill>
              <a:effectLst>
                <a:outerShdw blurRad="25000" dist="20000" dir="16020000" algn="tl">
                  <a:srgbClr val="797B7E">
                    <a:satMod val="200000"/>
                    <a:shade val="1000"/>
                    <a:alpha val="6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9360" y="2060848"/>
            <a:ext cx="78652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</a:rPr>
              <a:t>          </a:t>
            </a:r>
            <a:r>
              <a:rPr lang="ru-RU" sz="4000" dirty="0" smtClean="0">
                <a:solidFill>
                  <a:srgbClr val="000000"/>
                </a:solidFill>
              </a:rPr>
              <a:t>Работа в </a:t>
            </a:r>
            <a:r>
              <a:rPr lang="ru-RU" sz="4000" b="1" dirty="0" smtClean="0">
                <a:solidFill>
                  <a:srgbClr val="0070C0"/>
                </a:solidFill>
              </a:rPr>
              <a:t>учебнике:</a:t>
            </a:r>
          </a:p>
          <a:p>
            <a:r>
              <a:rPr lang="ru-RU" sz="4000" b="1" dirty="0" smtClean="0">
                <a:solidFill>
                  <a:srgbClr val="0070C0"/>
                </a:solidFill>
              </a:rPr>
              <a:t>Стр. 5, № 4 (</a:t>
            </a:r>
            <a:r>
              <a:rPr lang="ru-RU" sz="4000" b="1" dirty="0" err="1" smtClean="0">
                <a:solidFill>
                  <a:srgbClr val="0070C0"/>
                </a:solidFill>
              </a:rPr>
              <a:t>аудиофайл</a:t>
            </a:r>
            <a:r>
              <a:rPr lang="ru-RU" sz="4000" b="1" dirty="0" smtClean="0">
                <a:solidFill>
                  <a:srgbClr val="0070C0"/>
                </a:solidFill>
              </a:rPr>
              <a:t> №2)</a:t>
            </a:r>
          </a:p>
          <a:p>
            <a:r>
              <a:rPr lang="ru-RU" sz="4000" b="1" dirty="0" smtClean="0">
                <a:solidFill>
                  <a:srgbClr val="0070C0"/>
                </a:solidFill>
              </a:rPr>
              <a:t>Стр. 5-6, № 5</a:t>
            </a:r>
          </a:p>
          <a:p>
            <a:r>
              <a:rPr lang="ru-RU" sz="4000" b="1" dirty="0" smtClean="0">
                <a:solidFill>
                  <a:srgbClr val="0070C0"/>
                </a:solidFill>
              </a:rPr>
              <a:t>Стр. 6, № 7 </a:t>
            </a:r>
            <a:r>
              <a:rPr lang="ru-RU" sz="4000" b="1" dirty="0" smtClean="0">
                <a:solidFill>
                  <a:srgbClr val="0070C0"/>
                </a:solidFill>
              </a:rPr>
              <a:t>(</a:t>
            </a:r>
            <a:r>
              <a:rPr lang="ru-RU" sz="4000" b="1" dirty="0" err="1" smtClean="0">
                <a:solidFill>
                  <a:srgbClr val="0070C0"/>
                </a:solidFill>
              </a:rPr>
              <a:t>аудиофайл</a:t>
            </a:r>
            <a:r>
              <a:rPr lang="ru-RU" sz="4000" b="1" dirty="0" smtClean="0">
                <a:solidFill>
                  <a:srgbClr val="0070C0"/>
                </a:solidFill>
              </a:rPr>
              <a:t> </a:t>
            </a:r>
            <a:r>
              <a:rPr lang="ru-RU" sz="4000" b="1" dirty="0" smtClean="0">
                <a:solidFill>
                  <a:srgbClr val="0070C0"/>
                </a:solidFill>
              </a:rPr>
              <a:t>№3)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endParaRPr lang="en-US" sz="4000" dirty="0" smtClean="0">
              <a:solidFill>
                <a:srgbClr val="000000"/>
              </a:solidFill>
            </a:endParaRPr>
          </a:p>
          <a:p>
            <a:endParaRPr lang="en-US" sz="4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269696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http://t0.gstatic.com/images?q=tbn:ANd9GcR6Pnil7jB-VITyG9BfKQWfV0STUTlk1Ac_aSu7722NomqE3Bk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720" r="11" b="170"/>
          <a:stretch/>
        </p:blipFill>
        <p:spPr bwMode="auto">
          <a:xfrm>
            <a:off x="1763688" y="1988840"/>
            <a:ext cx="5112568" cy="46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39353" y="692696"/>
            <a:ext cx="69958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00B050"/>
                </a:solidFill>
                <a:latin typeface="Aharoni" pitchFamily="2" charset="-79"/>
                <a:cs typeface="Aharoni" pitchFamily="2" charset="-79"/>
              </a:rPr>
              <a:t>Thank you </a:t>
            </a:r>
            <a:r>
              <a:rPr lang="en-US" sz="9600" dirty="0" smtClean="0">
                <a:solidFill>
                  <a:srgbClr val="00B050"/>
                </a:solidFill>
              </a:rPr>
              <a:t>!</a:t>
            </a:r>
            <a:endParaRPr lang="ru-RU" sz="9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061517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902996" cy="638944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rgbClr val="000000"/>
                </a:solidFill>
                <a:cs typeface="Aharoni" pitchFamily="2" charset="-79"/>
              </a:rPr>
              <a:t>Указательное местоимение </a:t>
            </a:r>
            <a:r>
              <a:rPr lang="en-US" sz="44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endParaRPr lang="ru-RU" sz="4400" dirty="0">
              <a:cs typeface="Aharoni" pitchFamily="2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1874" y="1385281"/>
            <a:ext cx="7520940" cy="3579849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sz="4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 </a:t>
            </a:r>
            <a:endParaRPr lang="en-US" sz="4800" dirty="0" smtClean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  <a:p>
            <a:pPr marL="0" lvl="0" indent="0">
              <a:buNone/>
            </a:pPr>
            <a:r>
              <a:rPr lang="en-US" sz="4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   That  </a:t>
            </a:r>
            <a:r>
              <a:rPr lang="ru-RU" sz="4800" dirty="0">
                <a:solidFill>
                  <a:srgbClr val="000000"/>
                </a:solidFill>
              </a:rPr>
              <a:t>употребляется, когда говорят о находящихся </a:t>
            </a:r>
            <a:r>
              <a:rPr lang="ru-RU" sz="4800" u="sng" dirty="0" smtClean="0">
                <a:solidFill>
                  <a:srgbClr val="C00000"/>
                </a:solidFill>
              </a:rPr>
              <a:t>далеко </a:t>
            </a:r>
            <a:r>
              <a:rPr lang="ru-RU" sz="4800" dirty="0" smtClean="0">
                <a:solidFill>
                  <a:srgbClr val="000000"/>
                </a:solidFill>
              </a:rPr>
              <a:t> </a:t>
            </a:r>
            <a:r>
              <a:rPr lang="ru-RU" sz="4800" dirty="0">
                <a:solidFill>
                  <a:srgbClr val="000000"/>
                </a:solidFill>
              </a:rPr>
              <a:t>людях, животных </a:t>
            </a:r>
            <a:r>
              <a:rPr lang="en-US" sz="4800" dirty="0" smtClean="0">
                <a:solidFill>
                  <a:srgbClr val="000000"/>
                </a:solidFill>
              </a:rPr>
              <a:t>   </a:t>
            </a:r>
            <a:r>
              <a:rPr lang="ru-RU" sz="4800" dirty="0" smtClean="0">
                <a:solidFill>
                  <a:srgbClr val="000000"/>
                </a:solidFill>
              </a:rPr>
              <a:t>или </a:t>
            </a:r>
            <a:r>
              <a:rPr lang="ru-RU" sz="4800" dirty="0">
                <a:solidFill>
                  <a:srgbClr val="000000"/>
                </a:solidFill>
              </a:rPr>
              <a:t>предметах или указывают на них.</a:t>
            </a:r>
          </a:p>
          <a:p>
            <a:endParaRPr lang="ru-R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7933" y="4965129"/>
            <a:ext cx="1894825" cy="1857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 descr="http://t2.gstatic.com/images?q=tbn:ANd9GcQcvEgS4U2JlaV-BOJwJbNydmsvTvRRIO4474TwaX35p__Ver_Ig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169543"/>
            <a:ext cx="16383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35677" y="4965130"/>
            <a:ext cx="51748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r>
              <a:rPr lang="en-US" sz="6000" dirty="0" smtClean="0">
                <a:latin typeface="Aharoni" pitchFamily="2" charset="-79"/>
                <a:cs typeface="Aharoni" pitchFamily="2" charset="-79"/>
              </a:rPr>
              <a:t> is a mug.</a:t>
            </a:r>
            <a:endParaRPr lang="ru-RU" sz="6000" dirty="0">
              <a:cs typeface="Aharoni" pitchFamily="2" charset="-79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635677" y="5988693"/>
            <a:ext cx="4528611" cy="48463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88459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687016"/>
            <a:ext cx="21996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endParaRPr lang="ru-RU" sz="9600" dirty="0">
              <a:solidFill>
                <a:srgbClr val="FF0000"/>
              </a:solidFill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80112" y="410017"/>
            <a:ext cx="298331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/>
              <a:t>    это</a:t>
            </a:r>
          </a:p>
          <a:p>
            <a:r>
              <a:rPr lang="ru-RU" sz="6600" dirty="0" smtClean="0"/>
              <a:t>(рядом)</a:t>
            </a:r>
            <a:endParaRPr lang="ru-RU" sz="6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7482" y="2665992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1520" y="3525924"/>
            <a:ext cx="24817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endParaRPr lang="ru-RU" sz="9600" dirty="0">
              <a:solidFill>
                <a:srgbClr val="FF0000"/>
              </a:solidFill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65181" y="3525924"/>
            <a:ext cx="317881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/>
              <a:t>  </a:t>
            </a:r>
            <a:r>
              <a:rPr lang="ru-RU" sz="6600" dirty="0" smtClean="0"/>
              <a:t>то, тот</a:t>
            </a:r>
          </a:p>
          <a:p>
            <a:r>
              <a:rPr lang="ru-RU" sz="6600" dirty="0" smtClean="0"/>
              <a:t>(далеко)</a:t>
            </a:r>
            <a:endParaRPr lang="ru-RU" sz="6600" dirty="0"/>
          </a:p>
        </p:txBody>
      </p:sp>
      <p:pic>
        <p:nvPicPr>
          <p:cNvPr id="24578" name="Picture 2" descr="http://t3.gstatic.com/images?q=tbn:ANd9GcQoWyW9MJvRwDaJJUavfdp_xs327mvTDl6APn3MHLe9OX-7rYi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6385" y="547920"/>
            <a:ext cx="2476500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81841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7602" y="3311769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61048"/>
            <a:ext cx="3096344" cy="2740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>
            <a:off x="4499992" y="5961944"/>
            <a:ext cx="1552834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960821" y="980728"/>
            <a:ext cx="75103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r>
              <a:rPr lang="en-US" sz="9600" dirty="0" smtClean="0">
                <a:latin typeface="Aharoni" pitchFamily="2" charset="-79"/>
                <a:cs typeface="Aharoni" pitchFamily="2" charset="-79"/>
              </a:rPr>
              <a:t> is a ball.</a:t>
            </a:r>
            <a:endParaRPr lang="ru-RU" sz="9600" dirty="0"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39913" y="4876916"/>
            <a:ext cx="237436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endParaRPr lang="ru-RU" sz="9600" dirty="0"/>
          </a:p>
        </p:txBody>
      </p:sp>
      <p:pic>
        <p:nvPicPr>
          <p:cNvPr id="3077" name="Picture 5" descr="http://t3.gstatic.com/images?q=tbn:ANd9GcQLLAlspUAIwLNlA2O-4DmSd10g__IAeASpjYjQy8JZAFEcMTn_x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36105" y="2963058"/>
            <a:ext cx="1111002" cy="177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943927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57" y="3568477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4289" y="0"/>
            <a:ext cx="2095943" cy="1854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 rot="19239444" flipV="1">
            <a:off x="2732940" y="3285860"/>
            <a:ext cx="5751934" cy="565231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739" y="853786"/>
            <a:ext cx="77925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 is a ball.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 rot="19229987">
            <a:off x="3222138" y="3033512"/>
            <a:ext cx="24817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endParaRPr lang="ru-RU" sz="9600" dirty="0">
              <a:solidFill>
                <a:srgbClr val="FF0000"/>
              </a:solidFill>
              <a:cs typeface="Aharoni" pitchFamily="2" charset="-79"/>
            </a:endParaRPr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54109"/>
            <a:ext cx="220662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6424496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60" y="3534256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>
            <a:off x="3114372" y="6116660"/>
            <a:ext cx="1552834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4360" y="620688"/>
            <a:ext cx="883126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r>
              <a:rPr lang="en-US" sz="9600" dirty="0" smtClean="0">
                <a:latin typeface="Aharoni" pitchFamily="2" charset="-79"/>
                <a:cs typeface="Aharoni" pitchFamily="2" charset="-79"/>
              </a:rPr>
              <a:t> is </a:t>
            </a:r>
          </a:p>
          <a:p>
            <a:r>
              <a:rPr lang="en-US" sz="9600" dirty="0" smtClean="0">
                <a:latin typeface="Aharoni" pitchFamily="2" charset="-79"/>
                <a:cs typeface="Aharoni" pitchFamily="2" charset="-79"/>
              </a:rPr>
              <a:t>a musical box.</a:t>
            </a:r>
            <a:endParaRPr lang="ru-RU" sz="9600" dirty="0"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15178" y="5375630"/>
            <a:ext cx="144302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6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his</a:t>
            </a:r>
            <a:endParaRPr lang="ru-RU" sz="6000" dirty="0"/>
          </a:p>
        </p:txBody>
      </p:sp>
      <p:pic>
        <p:nvPicPr>
          <p:cNvPr id="7" name="Picture 2" descr="http://thegloss.com/files/2008/01/jewelry-musical-bo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67206" y="4112987"/>
            <a:ext cx="2316671" cy="274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83877" y="4766520"/>
            <a:ext cx="220662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9098321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56" y="3667674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 rot="19366819" flipV="1">
            <a:off x="2554569" y="3865794"/>
            <a:ext cx="5925721" cy="41399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4360" y="620688"/>
            <a:ext cx="883126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r>
              <a:rPr lang="en-US" sz="9600" dirty="0" smtClean="0">
                <a:latin typeface="Aharoni" pitchFamily="2" charset="-79"/>
                <a:cs typeface="Aharoni" pitchFamily="2" charset="-79"/>
              </a:rPr>
              <a:t> is </a:t>
            </a:r>
          </a:p>
          <a:p>
            <a:r>
              <a:rPr lang="en-US" sz="9600" dirty="0" smtClean="0">
                <a:latin typeface="Aharoni" pitchFamily="2" charset="-79"/>
                <a:cs typeface="Aharoni" pitchFamily="2" charset="-79"/>
              </a:rPr>
              <a:t>a musical box.</a:t>
            </a:r>
            <a:endParaRPr lang="ru-RU" sz="9600" dirty="0"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9151325">
            <a:off x="4382879" y="4106283"/>
            <a:ext cx="24817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that</a:t>
            </a:r>
            <a:endParaRPr lang="ru-RU" sz="9600" dirty="0"/>
          </a:p>
        </p:txBody>
      </p:sp>
      <p:pic>
        <p:nvPicPr>
          <p:cNvPr id="7" name="Picture 2" descr="http://thegloss.com/files/2008/01/jewelry-musical-bo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3976" y="173181"/>
            <a:ext cx="1663438" cy="197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791075"/>
            <a:ext cx="220662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1451157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858" y="3512430"/>
            <a:ext cx="3363611" cy="328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с вырезом 1"/>
          <p:cNvSpPr/>
          <p:nvPr/>
        </p:nvSpPr>
        <p:spPr>
          <a:xfrm>
            <a:off x="2198843" y="6028933"/>
            <a:ext cx="1552834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360" y="620688"/>
            <a:ext cx="923522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This</a:t>
            </a:r>
            <a:r>
              <a:rPr lang="en-US" sz="9600" dirty="0" smtClean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 is a tea-set.</a:t>
            </a:r>
            <a:endParaRPr lang="ru-RU" sz="9600" dirty="0">
              <a:solidFill>
                <a:prstClr val="black"/>
              </a:solidFill>
              <a:cs typeface="Aharoni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80516" y="3288645"/>
            <a:ext cx="219964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sz="96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his</a:t>
            </a:r>
            <a:endParaRPr lang="ru-RU" sz="9600" dirty="0">
              <a:solidFill>
                <a:prstClr val="black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/>
        </p:blipFill>
        <p:spPr bwMode="auto">
          <a:xfrm>
            <a:off x="3768737" y="4543748"/>
            <a:ext cx="2927194" cy="2346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20254"/>
            <a:ext cx="1861322" cy="1743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6418241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228</Words>
  <Application>Microsoft Office PowerPoint</Application>
  <PresentationFormat>Экран (4:3)</PresentationFormat>
  <Paragraphs>67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Слайд 1</vt:lpstr>
      <vt:lpstr>Указательное местоимение this</vt:lpstr>
      <vt:lpstr>Указательное местоимение that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ЕвГеНиЙ</cp:lastModifiedBy>
  <cp:revision>25</cp:revision>
  <dcterms:created xsi:type="dcterms:W3CDTF">2012-11-30T18:46:47Z</dcterms:created>
  <dcterms:modified xsi:type="dcterms:W3CDTF">2020-10-29T07:18:59Z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487823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