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8" r:id="rId3"/>
    <p:sldId id="257" r:id="rId4"/>
    <p:sldId id="258" r:id="rId5"/>
    <p:sldId id="259" r:id="rId6"/>
    <p:sldId id="260" r:id="rId7"/>
    <p:sldId id="309" r:id="rId8"/>
    <p:sldId id="310" r:id="rId9"/>
    <p:sldId id="311" r:id="rId10"/>
    <p:sldId id="312" r:id="rId11"/>
    <p:sldId id="313" r:id="rId12"/>
    <p:sldId id="314" r:id="rId13"/>
    <p:sldId id="315" r:id="rId14"/>
    <p:sldId id="316" r:id="rId15"/>
    <p:sldId id="317" r:id="rId16"/>
    <p:sldId id="318" r:id="rId17"/>
    <p:sldId id="320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get culture 3" id="{66460C4D-F3D9-4AC0-9DFA-A47C62BCE7EF}">
          <p14:sldIdLst>
            <p14:sldId id="256"/>
            <p14:sldId id="308"/>
            <p14:sldId id="257"/>
            <p14:sldId id="258"/>
            <p14:sldId id="259"/>
            <p14:sldId id="260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  <p14:sldId id="32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DA6AA"/>
    <a:srgbClr val="D4D1D7"/>
    <a:srgbClr val="C6C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791DB0-BEC7-4A93-BBBF-C6FB3117A2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407E7B4-1582-4DAB-9C32-C0DA743608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1B0A6F-4446-4938-A2F9-36F74422A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4D2F7-471E-420E-A026-A9EBABD66635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E2CABA-59BA-4D87-A268-9C31BF22A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6E19C2-11DF-4888-B59A-0F0A040B5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03A44-002D-4FAC-9187-969FF2D483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7983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>
        <p15:prstTrans prst="curtains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BA24CF-F396-43BE-B222-E2D5272FD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83B855-9598-4B91-AF80-91B4A80910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D37CE4-5F64-49FD-B47D-45244A12C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4D2F7-471E-420E-A026-A9EBABD66635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BAD42C-0191-4EB7-B892-6B75822A4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24AE56-A03B-4D75-9E62-A7CB3D39B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03A44-002D-4FAC-9187-969FF2D483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0914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>
        <p15:prstTrans prst="curtains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45E77C6-165E-46E5-B63B-2B512A9613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BA02907-640D-494C-A8DB-7C186A9BD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C28E48-A6A8-4C5F-A8F9-B2F9AA025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4D2F7-471E-420E-A026-A9EBABD66635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41FCB6-0E23-4437-87CE-FA2B79E94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974206-B676-4340-AEA9-08E5235B0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03A44-002D-4FAC-9187-969FF2D483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1731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>
        <p15:prstTrans prst="curtains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527486-08B4-46FF-9F7A-855797960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AA22970-7BA1-4590-A625-765505D7E7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25A068-B0E0-4DE6-92D3-11DE1AEF3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4D2F7-471E-420E-A026-A9EBABD66635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CC14F4-5347-4435-BB9F-C8E445662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92C1C6-D00A-4D1B-AC6B-8483211AB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03A44-002D-4FAC-9187-969FF2D483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2887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>
        <p15:prstTrans prst="curtains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A0E974-7250-420B-8B7E-B66AAF5A2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38A707C-35D0-4632-9E13-0DF75BE043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C8DD7C-9863-4E3E-B7F2-C8516C525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4D2F7-471E-420E-A026-A9EBABD66635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23F513-D9E9-4D20-A54B-0A9DDF6A6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2FEE96-72B8-4AA4-B242-8AA38AEBC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03A44-002D-4FAC-9187-969FF2D483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5303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>
        <p15:prstTrans prst="curtains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F70F61-9F55-42A9-AA4E-BD43C0DA3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218C3F3-EBAF-4645-B49D-329CA1C629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994DFA2-7F72-48A0-8168-642AD402BC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8199058-BBBE-4D69-B675-BE965D239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4D2F7-471E-420E-A026-A9EBABD66635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ACD610-8F83-4773-8956-D26EFF021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65A94CE-3B1A-4F02-B99F-A063791A6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03A44-002D-4FAC-9187-969FF2D483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7628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>
        <p15:prstTrans prst="curtains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594CC7-D8E5-4C54-98FD-A54465E93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4D53A5A-0374-4962-8E89-D2C044C63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77A4E74-E275-4587-BEF0-8F88066408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C631438-361F-445E-8184-A4BD8D6BD3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0CCE863-D79B-447B-ABCF-7A7B932D05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237C935-716F-4477-AEC7-DE75F2BDE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4D2F7-471E-420E-A026-A9EBABD66635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AC8B51B-39A4-429F-A759-2041A4E64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9779E41-A1C9-4CE8-AFE4-E15D8CAE1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03A44-002D-4FAC-9187-969FF2D483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4842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>
        <p15:prstTrans prst="curtains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96A132-742A-43AE-9816-91018B403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9215859-C954-4AF0-B1B5-E74FFC9DC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4D2F7-471E-420E-A026-A9EBABD66635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DD3BFDB-77A5-49C9-936D-68E2C8E20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0E4EEAC-816A-47A1-B53B-9F9FCE187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03A44-002D-4FAC-9187-969FF2D483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407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>
        <p15:prstTrans prst="curtains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2B1F099-085F-4EE2-B21B-1186A6DA6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4D2F7-471E-420E-A026-A9EBABD66635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94D69F5-F78F-4137-BC33-3D5E4043B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C0A214-3399-46B7-9FC7-843BAE549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03A44-002D-4FAC-9187-969FF2D483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900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>
        <p15:prstTrans prst="curtains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B640B6-8B65-4D32-BC75-BD54090D3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C45766-8CF2-407E-8265-40EE41D5D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ACCE474-5C13-44E6-80D1-6C778A33A7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271E17-6D2F-4B3C-9AFC-D5C6CCB3D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4D2F7-471E-420E-A026-A9EBABD66635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EC90D1-3671-4704-A0F3-052D32A0F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E78F2CC-6684-4BDF-8CBF-96E7258B0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03A44-002D-4FAC-9187-969FF2D483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5531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>
        <p15:prstTrans prst="curtains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942239-84F0-40B4-9F5B-973BD6A9C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754CCF9-E1C8-4908-932B-4D17827CF0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21D41F-38AC-46EE-BC0B-9F54937525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FDB077-9614-447E-A543-30F3B5B66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4D2F7-471E-420E-A026-A9EBABD66635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218CE7D-EB1F-4075-A77A-3B0055F74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B9E033D-7314-45C0-91DB-ED43DF6E2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03A44-002D-4FAC-9187-969FF2D483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74511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>
        <p15:prstTrans prst="curtains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09ECAA-A85F-42A2-95DC-2DAE0BF73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A5E6D8C-7877-49F4-A54C-2FE33002C9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7315657-1ADB-41E3-8E9F-4D94D40AB1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94D2F7-471E-420E-A026-A9EBABD66635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F3281B-2559-4EE2-B629-B195E93AE9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2A2C5B0-30F2-4090-B2A0-86C276E95C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603A44-002D-4FAC-9187-969FF2D483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15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>
        <p15:prstTrans prst="curtains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jpeg"/><Relationship Id="rId12" Type="http://schemas.openxmlformats.org/officeDocument/2006/relationships/image" Target="../media/image7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6.jpeg"/><Relationship Id="rId11" Type="http://schemas.openxmlformats.org/officeDocument/2006/relationships/image" Target="../media/image12.png"/><Relationship Id="rId5" Type="http://schemas.openxmlformats.org/officeDocument/2006/relationships/image" Target="../media/image13.png"/><Relationship Id="rId10" Type="http://schemas.openxmlformats.org/officeDocument/2006/relationships/image" Target="../media/image11.jpeg"/><Relationship Id="rId4" Type="http://schemas.openxmlformats.org/officeDocument/2006/relationships/hyperlink" Target="https://vk.com/englishtutorforteens" TargetMode="External"/><Relationship Id="rId9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jpeg"/><Relationship Id="rId12" Type="http://schemas.openxmlformats.org/officeDocument/2006/relationships/image" Target="../media/image10.jpe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5.png"/><Relationship Id="rId11" Type="http://schemas.openxmlformats.org/officeDocument/2006/relationships/image" Target="../media/image9.jpeg"/><Relationship Id="rId5" Type="http://schemas.openxmlformats.org/officeDocument/2006/relationships/image" Target="../media/image14.png"/><Relationship Id="rId15" Type="http://schemas.openxmlformats.org/officeDocument/2006/relationships/image" Target="../media/image7.png"/><Relationship Id="rId10" Type="http://schemas.openxmlformats.org/officeDocument/2006/relationships/image" Target="../media/image8.jpeg"/><Relationship Id="rId4" Type="http://schemas.openxmlformats.org/officeDocument/2006/relationships/hyperlink" Target="https://vk.com/englishtutorforteens" TargetMode="External"/><Relationship Id="rId9" Type="http://schemas.openxmlformats.org/officeDocument/2006/relationships/image" Target="../media/image6.jpeg"/><Relationship Id="rId1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13.png"/><Relationship Id="rId7" Type="http://schemas.openxmlformats.org/officeDocument/2006/relationships/image" Target="../media/image9.jpeg"/><Relationship Id="rId2" Type="http://schemas.openxmlformats.org/officeDocument/2006/relationships/hyperlink" Target="https://vk.com/englishtutorforteen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6.jpeg"/><Relationship Id="rId10" Type="http://schemas.openxmlformats.org/officeDocument/2006/relationships/image" Target="../media/image12.png"/><Relationship Id="rId4" Type="http://schemas.openxmlformats.org/officeDocument/2006/relationships/image" Target="../media/image15.png"/><Relationship Id="rId9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vk.com/englishtutorforteens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hyperlink" Target="https://vk.com/englishtutorforteens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hyperlink" Target="https://vk.com/englishtutorforteens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vk.com/englishtutorforteens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hyperlink" Target="https://vk.com/englishtutorforteens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tudent.vznaniya.ru/home/lesson/211466/Flashcard/?slug=5o2E12yp&amp;onlypreview=true" TargetMode="External"/><Relationship Id="rId5" Type="http://schemas.openxmlformats.org/officeDocument/2006/relationships/image" Target="../media/image25.png"/><Relationship Id="rId4" Type="http://schemas.openxmlformats.org/officeDocument/2006/relationships/hyperlink" Target="https://quizlet.com/_a5s130?x=1jqt&amp;i=1bxx6d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vk.com/englishtutorforteens" TargetMode="Externa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hyperlink" Target="https://vk.com/englishtutorforteens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8.jpeg"/><Relationship Id="rId4" Type="http://schemas.openxmlformats.org/officeDocument/2006/relationships/hyperlink" Target="https://vk.com/englishtutorforteens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5" Type="http://schemas.openxmlformats.org/officeDocument/2006/relationships/image" Target="../media/image9.jpeg"/><Relationship Id="rId4" Type="http://schemas.openxmlformats.org/officeDocument/2006/relationships/hyperlink" Target="https://vk.com/englishtutorforteens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.png"/><Relationship Id="rId5" Type="http://schemas.openxmlformats.org/officeDocument/2006/relationships/image" Target="../media/image10.jpeg"/><Relationship Id="rId4" Type="http://schemas.openxmlformats.org/officeDocument/2006/relationships/hyperlink" Target="https://vk.com/englishtutorforteens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7.png"/><Relationship Id="rId5" Type="http://schemas.openxmlformats.org/officeDocument/2006/relationships/image" Target="../media/image11.jpeg"/><Relationship Id="rId4" Type="http://schemas.openxmlformats.org/officeDocument/2006/relationships/hyperlink" Target="https://vk.com/englishtutorforteens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hyperlink" Target="https://vk.com/englishtutorforteens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jpeg"/><Relationship Id="rId7" Type="http://schemas.openxmlformats.org/officeDocument/2006/relationships/image" Target="../media/image11.jpeg"/><Relationship Id="rId2" Type="http://schemas.openxmlformats.org/officeDocument/2006/relationships/hyperlink" Target="https://vk.com/englishtutorforteen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118DDCB5-60A4-4664-88EB-E2446D8EF7FE}"/>
              </a:ext>
            </a:extLst>
          </p:cNvPr>
          <p:cNvGrpSpPr/>
          <p:nvPr/>
        </p:nvGrpSpPr>
        <p:grpSpPr>
          <a:xfrm>
            <a:off x="-1" y="1"/>
            <a:ext cx="12295163" cy="6858000"/>
            <a:chOff x="-1" y="1"/>
            <a:chExt cx="12295163" cy="6858000"/>
          </a:xfrm>
        </p:grpSpPr>
        <p:pic>
          <p:nvPicPr>
            <p:cNvPr id="7176" name="Picture 8">
              <a:extLst>
                <a:ext uri="{FF2B5EF4-FFF2-40B4-BE49-F238E27FC236}">
                  <a16:creationId xmlns:a16="http://schemas.microsoft.com/office/drawing/2014/main" id="{F3016183-9F81-4A12-B6A9-9A51258DFEA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4" b="10639"/>
            <a:stretch/>
          </p:blipFill>
          <p:spPr bwMode="auto">
            <a:xfrm>
              <a:off x="-1" y="1"/>
              <a:ext cx="12295163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Прямоугольник 9">
              <a:hlinkClick r:id="rId3"/>
              <a:extLst>
                <a:ext uri="{FF2B5EF4-FFF2-40B4-BE49-F238E27FC236}">
                  <a16:creationId xmlns:a16="http://schemas.microsoft.com/office/drawing/2014/main" id="{06000B33-976A-4293-99B4-DF9190C21991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382B829-05A5-4ED8-9D27-3D2453BBB2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1439" y="4687985"/>
            <a:ext cx="3067050" cy="133350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C04411F-EA5B-4147-BC46-8C23122EFB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5930" y="3535459"/>
            <a:ext cx="3418067" cy="63202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7872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>
        <p15:prstTrans prst="curtains"/>
      </p:transition>
    </mc:Choice>
    <mc:Fallback xmlns="">
      <p:transition spd="slow" advClick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9AE38DE9-AB84-4A6E-BE6D-7082B67E97B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8AE1190F-6F6D-4B80-809D-4CA2755E98C1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D4D1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>
              <a:hlinkClick r:id="rId4"/>
              <a:extLst>
                <a:ext uri="{FF2B5EF4-FFF2-40B4-BE49-F238E27FC236}">
                  <a16:creationId xmlns:a16="http://schemas.microsoft.com/office/drawing/2014/main" id="{2049EF75-AD51-4B3D-B043-3ED19DE868FB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4A06BFC-C1E1-4665-A1CB-EA6F259E2E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3982" y="1404642"/>
            <a:ext cx="4645003" cy="5115842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662017C-3519-4C59-96EF-5AD6AADD40D9}"/>
              </a:ext>
            </a:extLst>
          </p:cNvPr>
          <p:cNvSpPr/>
          <p:nvPr/>
        </p:nvSpPr>
        <p:spPr>
          <a:xfrm>
            <a:off x="2420806" y="337516"/>
            <a:ext cx="6831358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marL="342900" indent="-342900">
              <a:buAutoNum type="arabicPeriod"/>
            </a:pPr>
            <a:r>
              <a:rPr lang="en-US" i="1" dirty="0">
                <a:ln w="0"/>
              </a:rPr>
              <a:t>Read the texts and circle the types of the houses the children live in.</a:t>
            </a:r>
          </a:p>
          <a:p>
            <a:pPr marL="342900" indent="-342900">
              <a:buAutoNum type="arabicPeriod"/>
            </a:pPr>
            <a:r>
              <a:rPr lang="en-US" i="1" dirty="0">
                <a:ln w="0"/>
              </a:rPr>
              <a:t>Listen and check.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424F894-D01A-4BAB-90C4-2F0032819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15" y="1164683"/>
            <a:ext cx="2141991" cy="155828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AF21BF3A-3D4E-4544-936B-E86A5F6AC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4655" y="4791342"/>
            <a:ext cx="2139048" cy="155828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FC6E093E-2780-4EF7-8109-E297FD718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033" y="1164683"/>
            <a:ext cx="2272497" cy="155828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9436EF2B-F05D-4548-BEC8-EBCB76848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58" y="4784055"/>
            <a:ext cx="2082776" cy="155828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9362BB46-186A-45BF-A583-147BEFD72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4561" y="3003357"/>
            <a:ext cx="1558284" cy="155828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C841DBA7-3ABC-46A9-9ABE-025D5AB1F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2286" y="2903803"/>
            <a:ext cx="2077712" cy="155828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o Getter  L1 Tk2_14">
            <a:hlinkClick r:id="" action="ppaction://media"/>
            <a:extLst>
              <a:ext uri="{FF2B5EF4-FFF2-40B4-BE49-F238E27FC236}">
                <a16:creationId xmlns:a16="http://schemas.microsoft.com/office/drawing/2014/main" id="{FE31B956-5435-4AEC-80E8-B895EE1C67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791973" y="3525434"/>
            <a:ext cx="6096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2" name="Овал 11">
            <a:extLst>
              <a:ext uri="{FF2B5EF4-FFF2-40B4-BE49-F238E27FC236}">
                <a16:creationId xmlns:a16="http://schemas.microsoft.com/office/drawing/2014/main" id="{98305C69-6F3E-49DD-9FB3-0F1798427D47}"/>
              </a:ext>
            </a:extLst>
          </p:cNvPr>
          <p:cNvSpPr/>
          <p:nvPr/>
        </p:nvSpPr>
        <p:spPr>
          <a:xfrm>
            <a:off x="6424239" y="1953361"/>
            <a:ext cx="1614292" cy="33855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660069F4-EA93-4522-B8A1-2CAE5B13B94D}"/>
              </a:ext>
            </a:extLst>
          </p:cNvPr>
          <p:cNvSpPr/>
          <p:nvPr/>
        </p:nvSpPr>
        <p:spPr>
          <a:xfrm>
            <a:off x="5209583" y="3550149"/>
            <a:ext cx="1477820" cy="33855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C73E625A-453F-4886-87B0-F7D9367F5380}"/>
              </a:ext>
            </a:extLst>
          </p:cNvPr>
          <p:cNvSpPr/>
          <p:nvPr/>
        </p:nvSpPr>
        <p:spPr>
          <a:xfrm>
            <a:off x="4540845" y="5474488"/>
            <a:ext cx="1555155" cy="33855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FA884610-60FE-47A3-B1BF-AB17BDB2DF86}"/>
              </a:ext>
            </a:extLst>
          </p:cNvPr>
          <p:cNvSpPr/>
          <p:nvPr/>
        </p:nvSpPr>
        <p:spPr>
          <a:xfrm>
            <a:off x="292713" y="1161959"/>
            <a:ext cx="451168" cy="407572"/>
          </a:xfrm>
          <a:prstGeom prst="ellipse">
            <a:avLst/>
          </a:prstGeom>
          <a:ln w="28575"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1</a:t>
            </a:r>
            <a:endParaRPr lang="ru-RU" sz="2400" dirty="0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2F340FDF-3E82-40D5-B707-AC5854DF6097}"/>
              </a:ext>
            </a:extLst>
          </p:cNvPr>
          <p:cNvSpPr/>
          <p:nvPr/>
        </p:nvSpPr>
        <p:spPr>
          <a:xfrm>
            <a:off x="895490" y="2897504"/>
            <a:ext cx="451168" cy="407572"/>
          </a:xfrm>
          <a:prstGeom prst="ellipse">
            <a:avLst/>
          </a:prstGeom>
          <a:ln w="28575"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2</a:t>
            </a:r>
            <a:endParaRPr lang="ru-RU" sz="2400" dirty="0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044D3397-B89C-44BF-AFF3-777E79C088F7}"/>
              </a:ext>
            </a:extLst>
          </p:cNvPr>
          <p:cNvSpPr/>
          <p:nvPr/>
        </p:nvSpPr>
        <p:spPr>
          <a:xfrm>
            <a:off x="608887" y="4808193"/>
            <a:ext cx="451168" cy="407572"/>
          </a:xfrm>
          <a:prstGeom prst="ellipse">
            <a:avLst/>
          </a:prstGeom>
          <a:ln w="28575"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  <a:endParaRPr lang="ru-RU" sz="2400" dirty="0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337676BD-8143-416D-B1DB-7024F0F3C19D}"/>
              </a:ext>
            </a:extLst>
          </p:cNvPr>
          <p:cNvSpPr/>
          <p:nvPr/>
        </p:nvSpPr>
        <p:spPr>
          <a:xfrm>
            <a:off x="8974983" y="1177880"/>
            <a:ext cx="451168" cy="407572"/>
          </a:xfrm>
          <a:prstGeom prst="ellipse">
            <a:avLst/>
          </a:prstGeom>
          <a:ln w="28575"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4</a:t>
            </a:r>
            <a:endParaRPr lang="ru-RU" sz="2400" dirty="0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742A5F83-DD50-4031-97EF-DBEC54AD4E21}"/>
              </a:ext>
            </a:extLst>
          </p:cNvPr>
          <p:cNvSpPr/>
          <p:nvPr/>
        </p:nvSpPr>
        <p:spPr>
          <a:xfrm>
            <a:off x="10053160" y="3006685"/>
            <a:ext cx="451168" cy="407572"/>
          </a:xfrm>
          <a:prstGeom prst="ellipse">
            <a:avLst/>
          </a:prstGeom>
          <a:ln w="28575"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5</a:t>
            </a:r>
            <a:endParaRPr lang="ru-RU" sz="2400" dirty="0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678E7C0B-8640-40AC-A3AF-5023133EA445}"/>
              </a:ext>
            </a:extLst>
          </p:cNvPr>
          <p:cNvSpPr/>
          <p:nvPr/>
        </p:nvSpPr>
        <p:spPr>
          <a:xfrm>
            <a:off x="8688381" y="4780897"/>
            <a:ext cx="451168" cy="407572"/>
          </a:xfrm>
          <a:prstGeom prst="ellipse">
            <a:avLst/>
          </a:prstGeom>
          <a:ln w="28575"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6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02867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>
        <p15:prstTrans prst="curtains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1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CA9ACC5D-9BD5-4FDA-ADFC-BD77C9FAC97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B47EA90D-4712-46D6-A9C8-FD4B1F09BF10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D4D1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>
              <a:hlinkClick r:id="rId4"/>
              <a:extLst>
                <a:ext uri="{FF2B5EF4-FFF2-40B4-BE49-F238E27FC236}">
                  <a16:creationId xmlns:a16="http://schemas.microsoft.com/office/drawing/2014/main" id="{F8A13C0F-9713-4DAF-A5AB-AD50D32974FC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303B38D-73D7-4864-89F6-A34CC2572AF5}"/>
              </a:ext>
            </a:extLst>
          </p:cNvPr>
          <p:cNvSpPr/>
          <p:nvPr/>
        </p:nvSpPr>
        <p:spPr>
          <a:xfrm>
            <a:off x="3404174" y="507395"/>
            <a:ext cx="5383653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r>
              <a:rPr lang="en-US" i="1" dirty="0">
                <a:ln w="0"/>
              </a:rPr>
              <a:t>Listen and complete the texts with the words in the box.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81A2D27-E0F2-451F-A551-AD3BA05E9A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2395" y="1660647"/>
            <a:ext cx="4587210" cy="724611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8E27FCC-A041-4E23-8F2D-3968A478F2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3697" y="2712855"/>
            <a:ext cx="5672493" cy="3887805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F8E7FD4-C9E7-4BEF-B7F6-FE3488901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0" r="2272" b="3371"/>
          <a:stretch>
            <a:fillRect/>
          </a:stretch>
        </p:blipFill>
        <p:spPr bwMode="auto">
          <a:xfrm>
            <a:off x="3259754" y="2876308"/>
            <a:ext cx="1260058" cy="1248477"/>
          </a:xfrm>
          <a:custGeom>
            <a:avLst/>
            <a:gdLst>
              <a:gd name="connsiteX0" fmla="*/ 1204490 w 2969882"/>
              <a:gd name="connsiteY0" fmla="*/ 0 h 2942585"/>
              <a:gd name="connsiteX1" fmla="*/ 1765392 w 2969882"/>
              <a:gd name="connsiteY1" fmla="*/ 0 h 2942585"/>
              <a:gd name="connsiteX2" fmla="*/ 1784208 w 2969882"/>
              <a:gd name="connsiteY2" fmla="*/ 2872 h 2942585"/>
              <a:gd name="connsiteX3" fmla="*/ 2969882 w 2969882"/>
              <a:gd name="connsiteY3" fmla="*/ 1457644 h 2942585"/>
              <a:gd name="connsiteX4" fmla="*/ 1484941 w 2969882"/>
              <a:gd name="connsiteY4" fmla="*/ 2942585 h 2942585"/>
              <a:gd name="connsiteX5" fmla="*/ 0 w 2969882"/>
              <a:gd name="connsiteY5" fmla="*/ 1457644 h 2942585"/>
              <a:gd name="connsiteX6" fmla="*/ 1185674 w 2969882"/>
              <a:gd name="connsiteY6" fmla="*/ 2872 h 2942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69882" h="2942585">
                <a:moveTo>
                  <a:pt x="1204490" y="0"/>
                </a:moveTo>
                <a:lnTo>
                  <a:pt x="1765392" y="0"/>
                </a:lnTo>
                <a:lnTo>
                  <a:pt x="1784208" y="2872"/>
                </a:lnTo>
                <a:cubicBezTo>
                  <a:pt x="2460871" y="141337"/>
                  <a:pt x="2969882" y="740048"/>
                  <a:pt x="2969882" y="1457644"/>
                </a:cubicBezTo>
                <a:cubicBezTo>
                  <a:pt x="2969882" y="2277754"/>
                  <a:pt x="2305051" y="2942585"/>
                  <a:pt x="1484941" y="2942585"/>
                </a:cubicBezTo>
                <a:cubicBezTo>
                  <a:pt x="664831" y="2942585"/>
                  <a:pt x="0" y="2277754"/>
                  <a:pt x="0" y="1457644"/>
                </a:cubicBezTo>
                <a:cubicBezTo>
                  <a:pt x="0" y="740048"/>
                  <a:pt x="509011" y="141337"/>
                  <a:pt x="1185674" y="2872"/>
                </a:cubicBezTo>
                <a:close/>
              </a:path>
            </a:pathLst>
          </a:custGeom>
          <a:noFill/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D8BAE6B-BC4B-46C9-8CEE-DBB96F7BD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8" r="7118" b="592"/>
          <a:stretch>
            <a:fillRect/>
          </a:stretch>
        </p:blipFill>
        <p:spPr bwMode="auto">
          <a:xfrm>
            <a:off x="3295117" y="4656758"/>
            <a:ext cx="1224695" cy="1224694"/>
          </a:xfrm>
          <a:custGeom>
            <a:avLst/>
            <a:gdLst>
              <a:gd name="connsiteX0" fmla="*/ 1120377 w 2240794"/>
              <a:gd name="connsiteY0" fmla="*/ 0 h 2240793"/>
              <a:gd name="connsiteX1" fmla="*/ 1120417 w 2240794"/>
              <a:gd name="connsiteY1" fmla="*/ 0 h 2240793"/>
              <a:gd name="connsiteX2" fmla="*/ 1234951 w 2240794"/>
              <a:gd name="connsiteY2" fmla="*/ 5784 h 2240793"/>
              <a:gd name="connsiteX3" fmla="*/ 2240794 w 2240794"/>
              <a:gd name="connsiteY3" fmla="*/ 1120396 h 2240793"/>
              <a:gd name="connsiteX4" fmla="*/ 1120397 w 2240794"/>
              <a:gd name="connsiteY4" fmla="*/ 2240793 h 2240793"/>
              <a:gd name="connsiteX5" fmla="*/ 0 w 2240794"/>
              <a:gd name="connsiteY5" fmla="*/ 1120396 h 2240793"/>
              <a:gd name="connsiteX6" fmla="*/ 1005843 w 2240794"/>
              <a:gd name="connsiteY6" fmla="*/ 5784 h 2240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40794" h="2240793">
                <a:moveTo>
                  <a:pt x="1120377" y="0"/>
                </a:moveTo>
                <a:lnTo>
                  <a:pt x="1120417" y="0"/>
                </a:lnTo>
                <a:lnTo>
                  <a:pt x="1234951" y="5784"/>
                </a:lnTo>
                <a:cubicBezTo>
                  <a:pt x="1799918" y="63159"/>
                  <a:pt x="2240794" y="540292"/>
                  <a:pt x="2240794" y="1120396"/>
                </a:cubicBezTo>
                <a:cubicBezTo>
                  <a:pt x="2240794" y="1739174"/>
                  <a:pt x="1739175" y="2240793"/>
                  <a:pt x="1120397" y="2240793"/>
                </a:cubicBezTo>
                <a:cubicBezTo>
                  <a:pt x="501619" y="2240793"/>
                  <a:pt x="0" y="1739174"/>
                  <a:pt x="0" y="1120396"/>
                </a:cubicBezTo>
                <a:cubicBezTo>
                  <a:pt x="0" y="540292"/>
                  <a:pt x="440876" y="63159"/>
                  <a:pt x="1005843" y="5784"/>
                </a:cubicBezTo>
                <a:close/>
              </a:path>
            </a:pathLst>
          </a:custGeom>
          <a:noFill/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A7278D8F-BF5A-43A1-93C1-D7C19DD61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78" y="853136"/>
            <a:ext cx="2141991" cy="155828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1464CFCA-45ED-4CB6-985B-4454C164E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6671" y="4757362"/>
            <a:ext cx="2139048" cy="155828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3ABCCFD0-F718-4C12-AD8B-99AA56912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044" y="879881"/>
            <a:ext cx="2272497" cy="155828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>
            <a:extLst>
              <a:ext uri="{FF2B5EF4-FFF2-40B4-BE49-F238E27FC236}">
                <a16:creationId xmlns:a16="http://schemas.microsoft.com/office/drawing/2014/main" id="{B3F26099-E2AB-4633-9B17-87A4F2EE1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47" y="4792321"/>
            <a:ext cx="2082776" cy="155828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8F44FFA8-046E-4122-9197-37C03DD19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4953" y="2786016"/>
            <a:ext cx="1558284" cy="155828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786FED87-E3CA-4617-9765-FCF8A698A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2463" y="2810546"/>
            <a:ext cx="2077712" cy="155828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Овал 28">
            <a:extLst>
              <a:ext uri="{FF2B5EF4-FFF2-40B4-BE49-F238E27FC236}">
                <a16:creationId xmlns:a16="http://schemas.microsoft.com/office/drawing/2014/main" id="{FC22A079-7BDA-4238-902E-0823F43E7446}"/>
              </a:ext>
            </a:extLst>
          </p:cNvPr>
          <p:cNvSpPr/>
          <p:nvPr/>
        </p:nvSpPr>
        <p:spPr>
          <a:xfrm>
            <a:off x="381276" y="850412"/>
            <a:ext cx="451168" cy="407572"/>
          </a:xfrm>
          <a:prstGeom prst="ellipse">
            <a:avLst/>
          </a:prstGeom>
          <a:ln w="28575"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1</a:t>
            </a:r>
            <a:endParaRPr lang="ru-RU" sz="2400" dirty="0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BA9E1F40-C418-45C9-AA6F-76EF35823777}"/>
              </a:ext>
            </a:extLst>
          </p:cNvPr>
          <p:cNvSpPr/>
          <p:nvPr/>
        </p:nvSpPr>
        <p:spPr>
          <a:xfrm>
            <a:off x="665667" y="2804247"/>
            <a:ext cx="451168" cy="407572"/>
          </a:xfrm>
          <a:prstGeom prst="ellipse">
            <a:avLst/>
          </a:prstGeom>
          <a:ln w="28575"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2</a:t>
            </a:r>
            <a:endParaRPr lang="ru-RU" sz="2400" dirty="0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0BF2D6E8-EAD8-4E38-A466-53FCDECC6E66}"/>
              </a:ext>
            </a:extLst>
          </p:cNvPr>
          <p:cNvSpPr/>
          <p:nvPr/>
        </p:nvSpPr>
        <p:spPr>
          <a:xfrm>
            <a:off x="381276" y="4816459"/>
            <a:ext cx="451168" cy="407572"/>
          </a:xfrm>
          <a:prstGeom prst="ellipse">
            <a:avLst/>
          </a:prstGeom>
          <a:ln w="28575"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  <a:endParaRPr lang="ru-RU" sz="2400" dirty="0"/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FD300D9F-9C1F-4C33-AC0C-CDA85CCADACC}"/>
              </a:ext>
            </a:extLst>
          </p:cNvPr>
          <p:cNvSpPr/>
          <p:nvPr/>
        </p:nvSpPr>
        <p:spPr>
          <a:xfrm>
            <a:off x="9491994" y="893078"/>
            <a:ext cx="451168" cy="407572"/>
          </a:xfrm>
          <a:prstGeom prst="ellipse">
            <a:avLst/>
          </a:prstGeom>
          <a:ln w="28575"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4</a:t>
            </a:r>
            <a:endParaRPr lang="ru-RU" sz="2400" dirty="0"/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00B7B267-AF2C-412F-BA3E-C4C515BDA328}"/>
              </a:ext>
            </a:extLst>
          </p:cNvPr>
          <p:cNvSpPr/>
          <p:nvPr/>
        </p:nvSpPr>
        <p:spPr>
          <a:xfrm>
            <a:off x="9833552" y="2789344"/>
            <a:ext cx="451168" cy="407572"/>
          </a:xfrm>
          <a:prstGeom prst="ellipse">
            <a:avLst/>
          </a:prstGeom>
          <a:ln w="28575"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5</a:t>
            </a:r>
            <a:endParaRPr lang="ru-RU" sz="2400" dirty="0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CFA1DA82-9776-44E3-9DF7-F03BB7F7052C}"/>
              </a:ext>
            </a:extLst>
          </p:cNvPr>
          <p:cNvSpPr/>
          <p:nvPr/>
        </p:nvSpPr>
        <p:spPr>
          <a:xfrm>
            <a:off x="9590397" y="4746917"/>
            <a:ext cx="451168" cy="407572"/>
          </a:xfrm>
          <a:prstGeom prst="ellipse">
            <a:avLst/>
          </a:prstGeom>
          <a:ln w="28575"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6</a:t>
            </a:r>
            <a:endParaRPr lang="ru-RU" sz="2400" dirty="0"/>
          </a:p>
        </p:txBody>
      </p:sp>
      <p:pic>
        <p:nvPicPr>
          <p:cNvPr id="13" name="Go Getter  L1 Tk2_15">
            <a:hlinkClick r:id="" action="ppaction://media"/>
            <a:extLst>
              <a:ext uri="{FF2B5EF4-FFF2-40B4-BE49-F238E27FC236}">
                <a16:creationId xmlns:a16="http://schemas.microsoft.com/office/drawing/2014/main" id="{D7B12439-2166-4620-B547-93D1BA3C35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855143" y="953184"/>
            <a:ext cx="6096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B64A46FF-A77E-43CD-BEB6-18A9C8F568D7}"/>
              </a:ext>
            </a:extLst>
          </p:cNvPr>
          <p:cNvSpPr/>
          <p:nvPr/>
        </p:nvSpPr>
        <p:spPr>
          <a:xfrm>
            <a:off x="6428598" y="3589582"/>
            <a:ext cx="1052521" cy="388934"/>
          </a:xfrm>
          <a:prstGeom prst="roundRect">
            <a:avLst/>
          </a:prstGeom>
          <a:solidFill>
            <a:srgbClr val="ADA6AA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68B7ED75-1452-41E2-B7DE-982CFEC7E6D0}"/>
              </a:ext>
            </a:extLst>
          </p:cNvPr>
          <p:cNvSpPr/>
          <p:nvPr/>
        </p:nvSpPr>
        <p:spPr>
          <a:xfrm>
            <a:off x="5420936" y="4260599"/>
            <a:ext cx="1052521" cy="388934"/>
          </a:xfrm>
          <a:prstGeom prst="roundRect">
            <a:avLst/>
          </a:prstGeom>
          <a:solidFill>
            <a:srgbClr val="ADA6AA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04A739C4-A31A-4506-8FFE-1AAADDD6A58F}"/>
              </a:ext>
            </a:extLst>
          </p:cNvPr>
          <p:cNvSpPr/>
          <p:nvPr/>
        </p:nvSpPr>
        <p:spPr>
          <a:xfrm>
            <a:off x="5816721" y="5038520"/>
            <a:ext cx="1052521" cy="388934"/>
          </a:xfrm>
          <a:prstGeom prst="roundRect">
            <a:avLst/>
          </a:prstGeom>
          <a:solidFill>
            <a:srgbClr val="ADA6AA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E8BA39BC-CE48-4035-B291-B4F81790152B}"/>
              </a:ext>
            </a:extLst>
          </p:cNvPr>
          <p:cNvSpPr/>
          <p:nvPr/>
        </p:nvSpPr>
        <p:spPr>
          <a:xfrm>
            <a:off x="6785717" y="5379714"/>
            <a:ext cx="1052521" cy="388934"/>
          </a:xfrm>
          <a:prstGeom prst="roundRect">
            <a:avLst/>
          </a:prstGeom>
          <a:solidFill>
            <a:srgbClr val="ADA6AA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34A9339F-5012-464A-A38F-4239D7162051}"/>
              </a:ext>
            </a:extLst>
          </p:cNvPr>
          <p:cNvSpPr/>
          <p:nvPr/>
        </p:nvSpPr>
        <p:spPr>
          <a:xfrm>
            <a:off x="6089677" y="5734560"/>
            <a:ext cx="1052521" cy="388934"/>
          </a:xfrm>
          <a:prstGeom prst="roundRect">
            <a:avLst/>
          </a:prstGeom>
          <a:solidFill>
            <a:srgbClr val="ADA6AA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6820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>
        <p15:prstTrans prst="curtains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9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B4F47EFC-7358-4123-B787-0674253F348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F8690F54-A717-437D-8BB3-C7923391B29F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D4D1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Прямоугольник 3">
              <a:hlinkClick r:id="rId2"/>
              <a:extLst>
                <a:ext uri="{FF2B5EF4-FFF2-40B4-BE49-F238E27FC236}">
                  <a16:creationId xmlns:a16="http://schemas.microsoft.com/office/drawing/2014/main" id="{A05F0068-72D7-4354-99B2-8FCC6D1643CD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3252127-240C-45A1-833A-E1813785C2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510" y="1483071"/>
            <a:ext cx="4645003" cy="5115842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82D975-78E9-4C01-9093-07AE9190AE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5010" y="2711108"/>
            <a:ext cx="5672493" cy="3887805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D22E633C-A494-465F-B357-EE5C8B110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42" y="114458"/>
            <a:ext cx="1690503" cy="122983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FE9E791-BD85-46BE-AAE5-4935AB22D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542" y="114458"/>
            <a:ext cx="1688180" cy="122982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F093422C-490D-4224-8469-BFD979BFE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967" y="114458"/>
            <a:ext cx="1793501" cy="122983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ED39667E-F293-4EBA-B8CB-85CD12DAF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7344" y="114458"/>
            <a:ext cx="1643769" cy="122982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10599676-2724-4327-ABAA-5AA8B9657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090" y="114458"/>
            <a:ext cx="1229830" cy="122983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C7DF12E5-7E6A-4CE3-A409-F0A1D3D2A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5684" y="2344896"/>
            <a:ext cx="1639773" cy="122983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5C7F8623-716C-4393-BFA4-F860B30E5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013734" y="114458"/>
            <a:ext cx="1643769" cy="123282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BCEB551-231C-4F86-A116-0A7B2A39C336}"/>
              </a:ext>
            </a:extLst>
          </p:cNvPr>
          <p:cNvSpPr/>
          <p:nvPr/>
        </p:nvSpPr>
        <p:spPr>
          <a:xfrm>
            <a:off x="6638712" y="1703033"/>
            <a:ext cx="3880358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Write a short text about where you live.</a:t>
            </a:r>
          </a:p>
          <a:p>
            <a:pPr algn="ctr"/>
            <a:r>
              <a:rPr lang="en-US" i="1" dirty="0">
                <a:ln w="0"/>
              </a:rPr>
              <a:t>Use the texts to help you.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6958B58-1083-4BAB-BD8E-55654CADF7E7}"/>
              </a:ext>
            </a:extLst>
          </p:cNvPr>
          <p:cNvSpPr/>
          <p:nvPr/>
        </p:nvSpPr>
        <p:spPr>
          <a:xfrm>
            <a:off x="509409" y="1056804"/>
            <a:ext cx="1291251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detached house</a:t>
            </a:r>
            <a:endParaRPr lang="ru-RU" sz="1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FECC01D-F1EF-4059-9444-7D02E9D26533}"/>
              </a:ext>
            </a:extLst>
          </p:cNvPr>
          <p:cNvSpPr/>
          <p:nvPr/>
        </p:nvSpPr>
        <p:spPr>
          <a:xfrm>
            <a:off x="6098099" y="1084099"/>
            <a:ext cx="1586203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semi-</a:t>
            </a:r>
            <a:r>
              <a: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detached houses</a:t>
            </a:r>
            <a:endParaRPr lang="ru-RU" sz="1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93F4BDE-EB36-455A-B4FA-4A634CF3FA0C}"/>
              </a:ext>
            </a:extLst>
          </p:cNvPr>
          <p:cNvSpPr/>
          <p:nvPr/>
        </p:nvSpPr>
        <p:spPr>
          <a:xfrm>
            <a:off x="8572387" y="1060585"/>
            <a:ext cx="759952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cottage</a:t>
            </a:r>
            <a:endParaRPr lang="ru-RU" sz="1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23580EF1-746B-486F-8505-50F509395317}"/>
              </a:ext>
            </a:extLst>
          </p:cNvPr>
          <p:cNvSpPr/>
          <p:nvPr/>
        </p:nvSpPr>
        <p:spPr>
          <a:xfrm>
            <a:off x="4619325" y="1074692"/>
            <a:ext cx="1042657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blocks of flats</a:t>
            </a:r>
            <a:endParaRPr lang="ru-RU" sz="1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8BF5B478-4355-4BCC-A3A2-0532B9AE25DD}"/>
              </a:ext>
            </a:extLst>
          </p:cNvPr>
          <p:cNvSpPr/>
          <p:nvPr/>
        </p:nvSpPr>
        <p:spPr>
          <a:xfrm>
            <a:off x="10451933" y="1057117"/>
            <a:ext cx="911019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houseboats</a:t>
            </a:r>
            <a:endParaRPr lang="ru-RU" sz="1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DAC5AD4D-611A-4C08-8953-E22B89F271F3}"/>
              </a:ext>
            </a:extLst>
          </p:cNvPr>
          <p:cNvSpPr/>
          <p:nvPr/>
        </p:nvSpPr>
        <p:spPr>
          <a:xfrm>
            <a:off x="2718573" y="1071629"/>
            <a:ext cx="1186542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terraced houses</a:t>
            </a:r>
            <a:endParaRPr lang="ru-RU" sz="1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55282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>
        <p15:prstTrans prst="curtains"/>
      </p:transition>
    </mc:Choice>
    <mc:Fallback xmlns="">
      <p:transition spd="slow" advClick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FB9167EB-9899-40B5-BBBE-E2698E9F8AA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FC6D905E-80A3-441F-BB80-8009AB11AF1F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D4D1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4">
              <a:hlinkClick r:id="rId2"/>
              <a:extLst>
                <a:ext uri="{FF2B5EF4-FFF2-40B4-BE49-F238E27FC236}">
                  <a16:creationId xmlns:a16="http://schemas.microsoft.com/office/drawing/2014/main" id="{F3498266-1EFD-4913-AE82-5735E2ECA993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12290" name="Picture 2">
            <a:extLst>
              <a:ext uri="{FF2B5EF4-FFF2-40B4-BE49-F238E27FC236}">
                <a16:creationId xmlns:a16="http://schemas.microsoft.com/office/drawing/2014/main" id="{42D2EFDC-3610-4245-9B25-D8835AFBBD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71"/>
          <a:stretch/>
        </p:blipFill>
        <p:spPr bwMode="auto">
          <a:xfrm>
            <a:off x="643239" y="0"/>
            <a:ext cx="10905522" cy="68580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DCD5756-5818-40F1-8468-6F909F6A59C8}"/>
              </a:ext>
            </a:extLst>
          </p:cNvPr>
          <p:cNvSpPr/>
          <p:nvPr/>
        </p:nvSpPr>
        <p:spPr>
          <a:xfrm>
            <a:off x="3212856" y="667272"/>
            <a:ext cx="6506333" cy="9233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Hampton Court Palace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EB96149-B779-4378-A9D3-38B48570CD4E}"/>
              </a:ext>
            </a:extLst>
          </p:cNvPr>
          <p:cNvSpPr/>
          <p:nvPr/>
        </p:nvSpPr>
        <p:spPr>
          <a:xfrm>
            <a:off x="4283072" y="4811804"/>
            <a:ext cx="4365899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91440" tIns="45720" rIns="91440" bIns="45720">
            <a:spAutoFit/>
          </a:bodyPr>
          <a:lstStyle/>
          <a:p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Who lives in palaces?</a:t>
            </a:r>
          </a:p>
        </p:txBody>
      </p:sp>
    </p:spTree>
    <p:extLst>
      <p:ext uri="{BB962C8B-B14F-4D97-AF65-F5344CB8AC3E}">
        <p14:creationId xmlns:p14="http://schemas.microsoft.com/office/powerpoint/2010/main" val="3453445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>
        <p15:prstTrans prst="curtains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FB9167EB-9899-40B5-BBBE-E2698E9F8AA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FC6D905E-80A3-441F-BB80-8009AB11AF1F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D4D1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4">
              <a:hlinkClick r:id="rId4"/>
              <a:extLst>
                <a:ext uri="{FF2B5EF4-FFF2-40B4-BE49-F238E27FC236}">
                  <a16:creationId xmlns:a16="http://schemas.microsoft.com/office/drawing/2014/main" id="{F3498266-1EFD-4913-AE82-5735E2ECA993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12290" name="Picture 2">
            <a:extLst>
              <a:ext uri="{FF2B5EF4-FFF2-40B4-BE49-F238E27FC236}">
                <a16:creationId xmlns:a16="http://schemas.microsoft.com/office/drawing/2014/main" id="{42D2EFDC-3610-4245-9B25-D8835AFBBD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71"/>
          <a:stretch/>
        </p:blipFill>
        <p:spPr bwMode="auto">
          <a:xfrm>
            <a:off x="643239" y="0"/>
            <a:ext cx="10905522" cy="68580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DDC2DB2-6F0A-4F70-A026-89511537480A}"/>
              </a:ext>
            </a:extLst>
          </p:cNvPr>
          <p:cNvSpPr/>
          <p:nvPr/>
        </p:nvSpPr>
        <p:spPr>
          <a:xfrm>
            <a:off x="1192253" y="3328406"/>
            <a:ext cx="4806836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91440" tIns="45720" rIns="91440" bIns="45720">
            <a:spAutoFit/>
          </a:bodyPr>
          <a:lstStyle/>
          <a:p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Watch the video and say </a:t>
            </a:r>
          </a:p>
          <a:p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who lived in this palace.</a:t>
            </a:r>
          </a:p>
          <a:p>
            <a:pPr marL="914400" indent="-914400">
              <a:buAutoNum type="alphaLcParenR"/>
            </a:pP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King Charles                               </a:t>
            </a:r>
          </a:p>
          <a:p>
            <a:pPr marL="914400" indent="-914400">
              <a:buAutoNum type="alphaLcParenR"/>
            </a:pP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Queen Elizabeth</a:t>
            </a:r>
          </a:p>
          <a:p>
            <a:pPr marL="914400" indent="-914400">
              <a:buAutoNum type="alphaLcParenR"/>
            </a:pP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King Henry</a:t>
            </a:r>
            <a:endParaRPr lang="ru-RU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GG1_BBC Culture Hampton Court Palace_MEL">
            <a:hlinkClick r:id="" action="ppaction://media"/>
            <a:extLst>
              <a:ext uri="{FF2B5EF4-FFF2-40B4-BE49-F238E27FC236}">
                <a16:creationId xmlns:a16="http://schemas.microsoft.com/office/drawing/2014/main" id="{1160AB53-B509-45DA-A839-85DCB36734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92913" y="3328405"/>
            <a:ext cx="5088569" cy="2862321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Овал 9">
            <a:extLst>
              <a:ext uri="{FF2B5EF4-FFF2-40B4-BE49-F238E27FC236}">
                <a16:creationId xmlns:a16="http://schemas.microsoft.com/office/drawing/2014/main" id="{59BCB91A-BB26-4B03-84F9-CB3DB2EA672B}"/>
              </a:ext>
            </a:extLst>
          </p:cNvPr>
          <p:cNvSpPr/>
          <p:nvPr/>
        </p:nvSpPr>
        <p:spPr>
          <a:xfrm>
            <a:off x="1187347" y="5681298"/>
            <a:ext cx="459995" cy="460198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7604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>
        <p15:prstTrans prst="curtains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FB9167EB-9899-40B5-BBBE-E2698E9F8AA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FC6D905E-80A3-441F-BB80-8009AB11AF1F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D4D1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4">
              <a:hlinkClick r:id="rId4"/>
              <a:extLst>
                <a:ext uri="{FF2B5EF4-FFF2-40B4-BE49-F238E27FC236}">
                  <a16:creationId xmlns:a16="http://schemas.microsoft.com/office/drawing/2014/main" id="{F3498266-1EFD-4913-AE82-5735E2ECA993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362CF2F-4347-40CB-9F0E-A45C441EC880}"/>
              </a:ext>
            </a:extLst>
          </p:cNvPr>
          <p:cNvSpPr/>
          <p:nvPr/>
        </p:nvSpPr>
        <p:spPr>
          <a:xfrm>
            <a:off x="3642518" y="317091"/>
            <a:ext cx="4906965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91440" tIns="45720" rIns="91440" bIns="45720">
            <a:spAutoFit/>
          </a:bodyPr>
          <a:lstStyle/>
          <a:p>
            <a:r>
              <a:rPr lang="en-US" sz="2000" i="1" dirty="0">
                <a:ln w="0"/>
              </a:rPr>
              <a:t>Watch the video and complete the sentences.</a:t>
            </a:r>
          </a:p>
        </p:txBody>
      </p:sp>
      <p:pic>
        <p:nvPicPr>
          <p:cNvPr id="9" name="GG1_BBC Culture Hampton Court Palace_MEL">
            <a:hlinkClick r:id="" action="ppaction://media"/>
            <a:extLst>
              <a:ext uri="{FF2B5EF4-FFF2-40B4-BE49-F238E27FC236}">
                <a16:creationId xmlns:a16="http://schemas.microsoft.com/office/drawing/2014/main" id="{D8F0E958-DC3D-44F1-8900-78EBF19231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13704" y="828951"/>
            <a:ext cx="5088569" cy="2862321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18D623D-5C82-496B-B454-E4A12835C3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0674" y="3794101"/>
            <a:ext cx="8570652" cy="229235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C32AE007-08F2-4D2E-AF7B-6381B0280CAA}"/>
              </a:ext>
            </a:extLst>
          </p:cNvPr>
          <p:cNvSpPr/>
          <p:nvPr/>
        </p:nvSpPr>
        <p:spPr>
          <a:xfrm>
            <a:off x="5950927" y="3841424"/>
            <a:ext cx="1118614" cy="388934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E3AEA3D3-0DFF-4414-8F4C-56240908FF70}"/>
              </a:ext>
            </a:extLst>
          </p:cNvPr>
          <p:cNvSpPr/>
          <p:nvPr/>
        </p:nvSpPr>
        <p:spPr>
          <a:xfrm>
            <a:off x="3442007" y="4294077"/>
            <a:ext cx="1118614" cy="388934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66B7A250-45FE-4733-B479-E8EA17EABC81}"/>
              </a:ext>
            </a:extLst>
          </p:cNvPr>
          <p:cNvSpPr/>
          <p:nvPr/>
        </p:nvSpPr>
        <p:spPr>
          <a:xfrm>
            <a:off x="4929617" y="4730805"/>
            <a:ext cx="1118614" cy="388934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D3014EFE-82C6-43C2-A181-D07F9E0A489E}"/>
              </a:ext>
            </a:extLst>
          </p:cNvPr>
          <p:cNvSpPr/>
          <p:nvPr/>
        </p:nvSpPr>
        <p:spPr>
          <a:xfrm>
            <a:off x="6444525" y="5235774"/>
            <a:ext cx="1118614" cy="388934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3ABF8CA5-368B-4AC3-B3EA-754AA2C2E5A5}"/>
              </a:ext>
            </a:extLst>
          </p:cNvPr>
          <p:cNvSpPr/>
          <p:nvPr/>
        </p:nvSpPr>
        <p:spPr>
          <a:xfrm>
            <a:off x="4288167" y="5658852"/>
            <a:ext cx="1118614" cy="388934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C4725239-553F-4072-A285-CF0508FEE294}"/>
              </a:ext>
            </a:extLst>
          </p:cNvPr>
          <p:cNvSpPr/>
          <p:nvPr/>
        </p:nvSpPr>
        <p:spPr>
          <a:xfrm>
            <a:off x="2702258" y="6189049"/>
            <a:ext cx="7146038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91440" tIns="45720" rIns="91440" bIns="45720">
            <a:spAutoFit/>
          </a:bodyPr>
          <a:lstStyle/>
          <a:p>
            <a:r>
              <a:rPr lang="en-US" sz="2000" i="1" dirty="0">
                <a:ln w="0"/>
              </a:rPr>
              <a:t>Which part of Hampton Court Palace do you like the most? Why?</a:t>
            </a:r>
          </a:p>
        </p:txBody>
      </p:sp>
    </p:spTree>
    <p:extLst>
      <p:ext uri="{BB962C8B-B14F-4D97-AF65-F5344CB8AC3E}">
        <p14:creationId xmlns:p14="http://schemas.microsoft.com/office/powerpoint/2010/main" val="3624742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>
        <p15:prstTrans prst="curtains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3C1D69EE-9877-4A9C-A889-72933F6B9258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5E357F64-3F8A-448D-B391-5311A014A2F8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D4D1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Прямоугольник 3">
              <a:hlinkClick r:id="rId2"/>
              <a:extLst>
                <a:ext uri="{FF2B5EF4-FFF2-40B4-BE49-F238E27FC236}">
                  <a16:creationId xmlns:a16="http://schemas.microsoft.com/office/drawing/2014/main" id="{F3F2B8FA-BCF2-431C-AE84-E776F573B3C6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0AFF3F0-5772-415E-AF9F-FD457A130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5" y="762000"/>
            <a:ext cx="11334750" cy="533400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340" name="Picture 4">
            <a:extLst>
              <a:ext uri="{FF2B5EF4-FFF2-40B4-BE49-F238E27FC236}">
                <a16:creationId xmlns:a16="http://schemas.microsoft.com/office/drawing/2014/main" id="{0CE51356-0D6C-4F84-BE4E-2EF67910E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459005" y="2299037"/>
            <a:ext cx="2154134" cy="2259925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07358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>
        <p15:prstTrans prst="curtains"/>
      </p:transition>
    </mc:Choice>
    <mc:Fallback xmlns="">
      <p:transition spd="slow" advClick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92F82746-93DA-4CB9-8291-7F80485C4F8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486A66E2-629A-4039-AADD-3DAAC40BE36A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D4D1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Прямоугольник 3">
              <a:hlinkClick r:id="rId2"/>
              <a:extLst>
                <a:ext uri="{FF2B5EF4-FFF2-40B4-BE49-F238E27FC236}">
                  <a16:creationId xmlns:a16="http://schemas.microsoft.com/office/drawing/2014/main" id="{805404CB-E815-41CF-9A19-CEC54BC1127B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1215B2-7BAE-4304-966C-DAD9B0DD9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059" y="614362"/>
            <a:ext cx="3867150" cy="5629275"/>
          </a:xfrm>
          <a:prstGeom prst="rect">
            <a:avLst/>
          </a:prstGeom>
        </p:spPr>
      </p:pic>
      <p:pic>
        <p:nvPicPr>
          <p:cNvPr id="8" name="Рисунок 7">
            <a:hlinkClick r:id="rId4"/>
            <a:extLst>
              <a:ext uri="{FF2B5EF4-FFF2-40B4-BE49-F238E27FC236}">
                <a16:creationId xmlns:a16="http://schemas.microsoft.com/office/drawing/2014/main" id="{1BBF3291-EF08-4686-A593-60A7F0448B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3104" y="1432194"/>
            <a:ext cx="1162050" cy="504825"/>
          </a:xfrm>
          <a:prstGeom prst="rect">
            <a:avLst/>
          </a:prstGeom>
        </p:spPr>
      </p:pic>
      <p:pic>
        <p:nvPicPr>
          <p:cNvPr id="10" name="Рисунок 9">
            <a:hlinkClick r:id="rId6"/>
            <a:extLst>
              <a:ext uri="{FF2B5EF4-FFF2-40B4-BE49-F238E27FC236}">
                <a16:creationId xmlns:a16="http://schemas.microsoft.com/office/drawing/2014/main" id="{EDF8C0C7-0756-4058-B829-1671792C6E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0689" y="2374289"/>
            <a:ext cx="2714625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8888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>
        <p15:prstTrans prst="curtains"/>
      </p:transition>
    </mc:Choice>
    <mc:Fallback xmlns="">
      <p:transition spd="slow"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85390AC8-73E0-4CBD-A2CA-81DE980C7EC7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9167BEF5-9EA4-4F9E-AEEE-ACCB00111B83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D4D1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>
              <a:hlinkClick r:id="rId2"/>
              <a:extLst>
                <a:ext uri="{FF2B5EF4-FFF2-40B4-BE49-F238E27FC236}">
                  <a16:creationId xmlns:a16="http://schemas.microsoft.com/office/drawing/2014/main" id="{6E1344FE-5C34-44A7-BC8B-9534EB7AA001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6" name="Picture 4">
            <a:extLst>
              <a:ext uri="{FF2B5EF4-FFF2-40B4-BE49-F238E27FC236}">
                <a16:creationId xmlns:a16="http://schemas.microsoft.com/office/drawing/2014/main" id="{AF1A38CA-86E0-4669-9744-0E77269A1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43" b="92286" l="10000" r="90000">
                        <a14:foregroundMark x1="38333" y1="9714" x2="61000" y2="10214"/>
                        <a14:foregroundMark x1="27111" y1="91571" x2="37222" y2="92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64" y="147708"/>
            <a:ext cx="4182412" cy="650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5FC442-5917-4A11-8210-F6A50EAC06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68" b="89728" l="7174" r="91957">
                        <a14:foregroundMark x1="12391" y1="14397" x2="37283" y2="13230"/>
                        <a14:foregroundMark x1="37283" y1="13230" x2="52174" y2="15409"/>
                        <a14:foregroundMark x1="8913" y1="18288" x2="16957" y2="61323"/>
                        <a14:foregroundMark x1="22391" y1="84903" x2="61522" y2="87626"/>
                        <a14:foregroundMark x1="61522" y1="87626" x2="74130" y2="87315"/>
                        <a14:foregroundMark x1="74130" y1="87315" x2="81087" y2="80233"/>
                        <a14:foregroundMark x1="81087" y1="80233" x2="81087" y2="57432"/>
                        <a14:foregroundMark x1="91413" y1="40233" x2="87935" y2="43268"/>
                        <a14:foregroundMark x1="82826" y1="46770" x2="82826" y2="49261"/>
                        <a14:foregroundMark x1="91957" y1="39144" x2="91957" y2="39144"/>
                        <a14:foregroundMark x1="33804" y1="16809" x2="53587" y2="18677"/>
                        <a14:foregroundMark x1="9783" y1="23969" x2="8913" y2="41245"/>
                        <a14:foregroundMark x1="7174" y1="43502" x2="8587" y2="65603"/>
                        <a14:foregroundMark x1="56522" y1="15175" x2="59674" y2="14553"/>
                        <a14:foregroundMark x1="53043" y1="14553" x2="60435" y2="14786"/>
                        <a14:foregroundMark x1="41848" y1="8171" x2="46739" y2="8638"/>
                        <a14:foregroundMark x1="41848" y1="5136" x2="41848" y2="5136"/>
                        <a14:foregroundMark x1="41848" y1="4747" x2="41848" y2="4747"/>
                        <a14:foregroundMark x1="41848" y1="4747" x2="41848" y2="4747"/>
                        <a14:foregroundMark x1="45543" y1="4125" x2="48152" y2="6381"/>
                        <a14:foregroundMark x1="45543" y1="4125" x2="48152" y2="5370"/>
                        <a14:foregroundMark x1="44674" y1="3268" x2="48478" y2="5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737"/>
          <a:stretch/>
        </p:blipFill>
        <p:spPr bwMode="auto">
          <a:xfrm>
            <a:off x="5337292" y="-1041074"/>
            <a:ext cx="6493638" cy="8005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5B372B4-112E-4662-AE7D-105FB5D70785}"/>
              </a:ext>
            </a:extLst>
          </p:cNvPr>
          <p:cNvSpPr/>
          <p:nvPr/>
        </p:nvSpPr>
        <p:spPr>
          <a:xfrm>
            <a:off x="6096000" y="811516"/>
            <a:ext cx="4440704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i="1" dirty="0">
                <a:ln w="0"/>
                <a:latin typeface="Angsana New" panose="02020603050405020304" pitchFamily="18" charset="-34"/>
                <a:cs typeface="Angsana New" panose="02020603050405020304" pitchFamily="18" charset="-34"/>
              </a:rPr>
              <a:t> GUESS THE RIDDLE!</a:t>
            </a:r>
          </a:p>
          <a:p>
            <a:pPr algn="ctr"/>
            <a:r>
              <a:rPr lang="en-US" sz="4000" b="1" i="1" dirty="0">
                <a:ln w="0"/>
                <a:latin typeface="Angsana New" panose="02020603050405020304" pitchFamily="18" charset="-34"/>
                <a:cs typeface="Angsana New" panose="02020603050405020304" pitchFamily="18" charset="-34"/>
              </a:rPr>
              <a:t> It can be big or small.</a:t>
            </a:r>
          </a:p>
          <a:p>
            <a:pPr algn="ctr"/>
            <a:r>
              <a:rPr lang="en-US" sz="4000" b="1" i="1" dirty="0">
                <a:ln w="0"/>
                <a:latin typeface="Angsana New" panose="02020603050405020304" pitchFamily="18" charset="-34"/>
                <a:cs typeface="Angsana New" panose="02020603050405020304" pitchFamily="18" charset="-34"/>
              </a:rPr>
              <a:t>It has windows and doors.</a:t>
            </a:r>
          </a:p>
          <a:p>
            <a:pPr algn="ctr"/>
            <a:r>
              <a:rPr lang="en-US" sz="4000" b="1" i="1" dirty="0">
                <a:ln w="0"/>
                <a:latin typeface="Angsana New" panose="02020603050405020304" pitchFamily="18" charset="-34"/>
                <a:cs typeface="Angsana New" panose="02020603050405020304" pitchFamily="18" charset="-34"/>
              </a:rPr>
              <a:t>It has rooms.</a:t>
            </a:r>
          </a:p>
          <a:p>
            <a:pPr algn="ctr"/>
            <a:r>
              <a:rPr lang="en-US" sz="4000" b="1" i="1" dirty="0">
                <a:ln w="0"/>
                <a:latin typeface="Angsana New" panose="02020603050405020304" pitchFamily="18" charset="-34"/>
                <a:cs typeface="Angsana New" panose="02020603050405020304" pitchFamily="18" charset="-34"/>
              </a:rPr>
              <a:t>You live in it.</a:t>
            </a:r>
          </a:p>
          <a:p>
            <a:pPr algn="ctr"/>
            <a:r>
              <a:rPr lang="en-US" sz="4000" b="1" i="1" dirty="0">
                <a:ln w="0"/>
                <a:latin typeface="Angsana New" panose="02020603050405020304" pitchFamily="18" charset="-34"/>
                <a:cs typeface="Angsana New" panose="02020603050405020304" pitchFamily="18" charset="-34"/>
              </a:rPr>
              <a:t>What is it?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34CE873-EBBB-4FA6-A42F-F325A5568DFC}"/>
              </a:ext>
            </a:extLst>
          </p:cNvPr>
          <p:cNvSpPr/>
          <p:nvPr/>
        </p:nvSpPr>
        <p:spPr>
          <a:xfrm>
            <a:off x="5952979" y="4828181"/>
            <a:ext cx="444070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i="1" dirty="0">
                <a:ln w="0"/>
                <a:latin typeface="Angsana New" panose="02020603050405020304" pitchFamily="18" charset="-34"/>
                <a:cs typeface="Angsana New" panose="02020603050405020304" pitchFamily="18" charset="-34"/>
              </a:rPr>
              <a:t>ANSWER:</a:t>
            </a:r>
          </a:p>
          <a:p>
            <a:pPr algn="ctr"/>
            <a:r>
              <a:rPr lang="en-US" sz="4000" b="1" i="1" dirty="0">
                <a:ln w="0"/>
                <a:latin typeface="Angsana New" panose="02020603050405020304" pitchFamily="18" charset="-34"/>
                <a:cs typeface="Angsana New" panose="02020603050405020304" pitchFamily="18" charset="-34"/>
              </a:rPr>
              <a:t>house</a:t>
            </a:r>
          </a:p>
        </p:txBody>
      </p:sp>
    </p:spTree>
    <p:extLst>
      <p:ext uri="{BB962C8B-B14F-4D97-AF65-F5344CB8AC3E}">
        <p14:creationId xmlns:p14="http://schemas.microsoft.com/office/powerpoint/2010/main" val="3884354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>
        <p15:prstTrans prst="curtains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22CF70BD-A073-406E-8A6D-583D2ED4786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2A5301A8-D94C-427E-95F3-A5A710A1BED6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D4D1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>
              <a:hlinkClick r:id="rId4"/>
              <a:extLst>
                <a:ext uri="{FF2B5EF4-FFF2-40B4-BE49-F238E27FC236}">
                  <a16:creationId xmlns:a16="http://schemas.microsoft.com/office/drawing/2014/main" id="{590B20AF-E8B4-401E-BE7D-AE34036FCFD0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506B9009-EA5D-4875-B32D-8E84A15E9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600" y="0"/>
            <a:ext cx="9426801" cy="68580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FBB68C0-A0CF-4DFB-9106-55A2FC3E9566}"/>
              </a:ext>
            </a:extLst>
          </p:cNvPr>
          <p:cNvSpPr/>
          <p:nvPr/>
        </p:nvSpPr>
        <p:spPr>
          <a:xfrm>
            <a:off x="3513081" y="5401047"/>
            <a:ext cx="5165838" cy="9233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detached house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_v3_613ae3ab7f300022577721">
            <a:hlinkClick r:id="" action="ppaction://media"/>
            <a:extLst>
              <a:ext uri="{FF2B5EF4-FFF2-40B4-BE49-F238E27FC236}">
                <a16:creationId xmlns:a16="http://schemas.microsoft.com/office/drawing/2014/main" id="{087E4778-6666-45E1-98A2-0E1729976C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9350" y="3124200"/>
            <a:ext cx="6096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317052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>
        <p15:prstTrans prst="curtains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FB1E16DC-04BB-41D2-874E-1A44C50DD4B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85DA6DDA-D592-400A-B596-C22E3DF24EA0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D4D1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>
              <a:hlinkClick r:id="rId4"/>
              <a:extLst>
                <a:ext uri="{FF2B5EF4-FFF2-40B4-BE49-F238E27FC236}">
                  <a16:creationId xmlns:a16="http://schemas.microsoft.com/office/drawing/2014/main" id="{CEDB908D-56D1-48F6-AD49-B4EB6E738444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E69437C5-7380-4F90-A70F-0B3848909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063" y="0"/>
            <a:ext cx="9413875" cy="68580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7F1B4E0-9438-47C7-90E5-3452A8674CED}"/>
              </a:ext>
            </a:extLst>
          </p:cNvPr>
          <p:cNvSpPr/>
          <p:nvPr/>
        </p:nvSpPr>
        <p:spPr>
          <a:xfrm>
            <a:off x="2852644" y="5401047"/>
            <a:ext cx="6486712" cy="9233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semi-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detached houses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_v3_613ae46583db3567773439">
            <a:hlinkClick r:id="" action="ppaction://media"/>
            <a:extLst>
              <a:ext uri="{FF2B5EF4-FFF2-40B4-BE49-F238E27FC236}">
                <a16:creationId xmlns:a16="http://schemas.microsoft.com/office/drawing/2014/main" id="{1BBCD263-73D7-443E-B24F-B6C41BA46E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9732" y="3124200"/>
            <a:ext cx="6096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6076016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>
        <p15:prstTrans prst="curtains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9DA8CE26-DC40-4719-9D64-D70CABC3ECF2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9DC254DE-AB44-4AD6-BDDD-37CBDD9ABE62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D4D1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>
              <a:hlinkClick r:id="rId4"/>
              <a:extLst>
                <a:ext uri="{FF2B5EF4-FFF2-40B4-BE49-F238E27FC236}">
                  <a16:creationId xmlns:a16="http://schemas.microsoft.com/office/drawing/2014/main" id="{C4CC39A7-0071-4C53-99EB-743C2D5A1B9B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FC01E305-A8A6-4DE6-B5F5-5AC6781FF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0"/>
            <a:ext cx="10001251" cy="68580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210EFEC-1870-432B-BEDD-9724F1B863FE}"/>
              </a:ext>
            </a:extLst>
          </p:cNvPr>
          <p:cNvSpPr/>
          <p:nvPr/>
        </p:nvSpPr>
        <p:spPr>
          <a:xfrm>
            <a:off x="3748626" y="5401047"/>
            <a:ext cx="4694747" cy="9233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terraced houses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_v3_613ae4a29666a991365741">
            <a:hlinkClick r:id="" action="ppaction://media"/>
            <a:extLst>
              <a:ext uri="{FF2B5EF4-FFF2-40B4-BE49-F238E27FC236}">
                <a16:creationId xmlns:a16="http://schemas.microsoft.com/office/drawing/2014/main" id="{FD6B96D3-6D23-4DDD-AC2E-3CAE3D46E7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2888" y="3124200"/>
            <a:ext cx="6096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003999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>
        <p15:prstTrans prst="curtains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87423769-3875-4D84-A02A-B9CE88D19853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898B651A-7F9C-4AD8-920A-D768923FCA87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D4D1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>
              <a:hlinkClick r:id="rId4"/>
              <a:extLst>
                <a:ext uri="{FF2B5EF4-FFF2-40B4-BE49-F238E27FC236}">
                  <a16:creationId xmlns:a16="http://schemas.microsoft.com/office/drawing/2014/main" id="{EB6D3D87-82DF-4AE0-AC5F-9D57F80799B9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4100" name="Picture 4">
            <a:extLst>
              <a:ext uri="{FF2B5EF4-FFF2-40B4-BE49-F238E27FC236}">
                <a16:creationId xmlns:a16="http://schemas.microsoft.com/office/drawing/2014/main" id="{12FD415B-F23D-4B8D-9E5D-4E52CE272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898" y="-1398"/>
            <a:ext cx="9186204" cy="687294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AD2A058-20C4-4915-BD47-CE19E13D4661}"/>
              </a:ext>
            </a:extLst>
          </p:cNvPr>
          <p:cNvSpPr/>
          <p:nvPr/>
        </p:nvSpPr>
        <p:spPr>
          <a:xfrm>
            <a:off x="4711324" y="5401047"/>
            <a:ext cx="2769349" cy="9233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cottage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_v3_613ae4f964e4d628008101">
            <a:hlinkClick r:id="" action="ppaction://media"/>
            <a:extLst>
              <a:ext uri="{FF2B5EF4-FFF2-40B4-BE49-F238E27FC236}">
                <a16:creationId xmlns:a16="http://schemas.microsoft.com/office/drawing/2014/main" id="{15141B7B-57BA-4BDF-97C6-20FD26C9E0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6649" y="3124200"/>
            <a:ext cx="6096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3665726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>
        <p15:prstTrans prst="curtains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DF8A0AB-CA52-48B0-8160-9BDC857C0E8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FFA494D6-8F2E-48BA-8800-CE624296BB97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D4D1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>
              <a:hlinkClick r:id="rId4"/>
              <a:extLst>
                <a:ext uri="{FF2B5EF4-FFF2-40B4-BE49-F238E27FC236}">
                  <a16:creationId xmlns:a16="http://schemas.microsoft.com/office/drawing/2014/main" id="{AE757DE6-D25C-4359-B4F1-710A11432340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5122" name="Picture 2">
            <a:extLst>
              <a:ext uri="{FF2B5EF4-FFF2-40B4-BE49-F238E27FC236}">
                <a16:creationId xmlns:a16="http://schemas.microsoft.com/office/drawing/2014/main" id="{161AF71E-B301-41FB-A75A-9D3868D9D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794" y="-5862"/>
            <a:ext cx="6890824" cy="689082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8B46EDC-3A2E-4D7C-807F-BC17B4E09FD0}"/>
              </a:ext>
            </a:extLst>
          </p:cNvPr>
          <p:cNvSpPr/>
          <p:nvPr/>
        </p:nvSpPr>
        <p:spPr>
          <a:xfrm>
            <a:off x="4078462" y="5401047"/>
            <a:ext cx="4035079" cy="9233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blocks of flats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_v3_613ae52f17b2b357855149">
            <a:hlinkClick r:id="" action="ppaction://media"/>
            <a:extLst>
              <a:ext uri="{FF2B5EF4-FFF2-40B4-BE49-F238E27FC236}">
                <a16:creationId xmlns:a16="http://schemas.microsoft.com/office/drawing/2014/main" id="{8B189B46-A47B-4273-A5B1-D6B99F2449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4597" y="3134750"/>
            <a:ext cx="6096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536675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>
        <p15:prstTrans prst="curtains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6C428700-529D-445F-88C2-B7581B6E850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7C426AB-1994-4A6A-983F-738B7F2FF906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D4D1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>
              <a:hlinkClick r:id="rId4"/>
              <a:extLst>
                <a:ext uri="{FF2B5EF4-FFF2-40B4-BE49-F238E27FC236}">
                  <a16:creationId xmlns:a16="http://schemas.microsoft.com/office/drawing/2014/main" id="{93FACC50-CC33-428D-B07B-611E5C9D5EDE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6146" name="Picture 2">
            <a:extLst>
              <a:ext uri="{FF2B5EF4-FFF2-40B4-BE49-F238E27FC236}">
                <a16:creationId xmlns:a16="http://schemas.microsoft.com/office/drawing/2014/main" id="{0250DB70-5F81-4EA8-80A8-295C06157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E7AEAC8-7371-4D22-8FA9-B44B043305CD}"/>
              </a:ext>
            </a:extLst>
          </p:cNvPr>
          <p:cNvSpPr/>
          <p:nvPr/>
        </p:nvSpPr>
        <p:spPr>
          <a:xfrm>
            <a:off x="4370209" y="5401047"/>
            <a:ext cx="3451587" cy="9233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houseboats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_v3_613af616c4e52362303587">
            <a:hlinkClick r:id="" action="ppaction://media"/>
            <a:extLst>
              <a:ext uri="{FF2B5EF4-FFF2-40B4-BE49-F238E27FC236}">
                <a16:creationId xmlns:a16="http://schemas.microsoft.com/office/drawing/2014/main" id="{E7A9A037-9FB3-43C1-8E72-7869363C3C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3124200"/>
            <a:ext cx="6096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4219381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>
        <p15:prstTrans prst="curtains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54156F94-7753-4BB7-B043-5C086B9ACF74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D2320472-836A-4B86-91DB-226FA5C4888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D4D1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16">
              <a:hlinkClick r:id="rId2"/>
              <a:extLst>
                <a:ext uri="{FF2B5EF4-FFF2-40B4-BE49-F238E27FC236}">
                  <a16:creationId xmlns:a16="http://schemas.microsoft.com/office/drawing/2014/main" id="{1D632DB3-9C08-4DD9-9FAE-BC2DDFF7E3F8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2" name="Picture 2">
            <a:extLst>
              <a:ext uri="{FF2B5EF4-FFF2-40B4-BE49-F238E27FC236}">
                <a16:creationId xmlns:a16="http://schemas.microsoft.com/office/drawing/2014/main" id="{A6BF47EF-D0B1-4634-AA8C-282E13E09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100" y="685800"/>
            <a:ext cx="2969100" cy="21600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101B70-1488-40A0-BC90-505F75BAC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028" y="685800"/>
            <a:ext cx="2965020" cy="21600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B16C50A8-F4CA-4ECB-B132-32C549474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900" y="685800"/>
            <a:ext cx="3150000" cy="21600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67248A-12B0-45AC-BAE1-2AB58D16E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100" y="3281130"/>
            <a:ext cx="2887020" cy="21600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A1BC82C8-1EAC-40DC-99E2-C9498A5F9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498" y="3281130"/>
            <a:ext cx="2160000" cy="21600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14641B85-4764-4AF1-96B6-700A94D1D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44876" y="3281130"/>
            <a:ext cx="2880000" cy="21600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37ED447-C056-4F80-B675-AD9B25C6DC1B}"/>
              </a:ext>
            </a:extLst>
          </p:cNvPr>
          <p:cNvSpPr/>
          <p:nvPr/>
        </p:nvSpPr>
        <p:spPr>
          <a:xfrm>
            <a:off x="1211748" y="2326048"/>
            <a:ext cx="2397771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detached house</a:t>
            </a:r>
            <a:endParaRPr lang="ru-RU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C411126-8D6B-495F-8F2B-E0BF9FEF056E}"/>
              </a:ext>
            </a:extLst>
          </p:cNvPr>
          <p:cNvSpPr/>
          <p:nvPr/>
        </p:nvSpPr>
        <p:spPr>
          <a:xfrm>
            <a:off x="4524704" y="2353343"/>
            <a:ext cx="2986074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semi-</a:t>
            </a:r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detached houses</a:t>
            </a:r>
            <a:endParaRPr lang="ru-RU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D56B68B-1C45-43C3-918A-4D14E92661A6}"/>
              </a:ext>
            </a:extLst>
          </p:cNvPr>
          <p:cNvSpPr/>
          <p:nvPr/>
        </p:nvSpPr>
        <p:spPr>
          <a:xfrm>
            <a:off x="8591152" y="2313583"/>
            <a:ext cx="2188420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terraced houses</a:t>
            </a:r>
            <a:endParaRPr lang="ru-RU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D5843DC-4A86-455E-9331-03BE34123914}"/>
              </a:ext>
            </a:extLst>
          </p:cNvPr>
          <p:cNvSpPr/>
          <p:nvPr/>
        </p:nvSpPr>
        <p:spPr>
          <a:xfrm>
            <a:off x="1627059" y="4922911"/>
            <a:ext cx="1330364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cottage</a:t>
            </a:r>
            <a:endParaRPr lang="ru-RU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685F585-1CA0-4828-9412-5DDAAAF4C353}"/>
              </a:ext>
            </a:extLst>
          </p:cNvPr>
          <p:cNvSpPr/>
          <p:nvPr/>
        </p:nvSpPr>
        <p:spPr>
          <a:xfrm>
            <a:off x="5149749" y="4923368"/>
            <a:ext cx="1892505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blocks of flats</a:t>
            </a:r>
            <a:endParaRPr lang="ru-RU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3460245-0124-4830-BB4D-ED6D140706CA}"/>
              </a:ext>
            </a:extLst>
          </p:cNvPr>
          <p:cNvSpPr/>
          <p:nvPr/>
        </p:nvSpPr>
        <p:spPr>
          <a:xfrm>
            <a:off x="9066008" y="4946739"/>
            <a:ext cx="1635705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houseboats</a:t>
            </a:r>
            <a:endParaRPr lang="ru-RU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A79B878-075A-42AB-8E3A-E3658341EAB7}"/>
              </a:ext>
            </a:extLst>
          </p:cNvPr>
          <p:cNvSpPr/>
          <p:nvPr/>
        </p:nvSpPr>
        <p:spPr>
          <a:xfrm>
            <a:off x="2937399" y="5732737"/>
            <a:ext cx="618842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Where can you see these types of houses?  </a:t>
            </a:r>
          </a:p>
          <a:p>
            <a:pPr algn="ctr"/>
            <a:r>
              <a:rPr lang="en-US" b="1" i="1" dirty="0">
                <a:ln w="0"/>
              </a:rPr>
              <a:t>a) </a:t>
            </a:r>
            <a:r>
              <a:rPr lang="en-US" i="1" dirty="0">
                <a:ln w="0"/>
              </a:rPr>
              <a:t>in the city     </a:t>
            </a:r>
            <a:r>
              <a:rPr lang="en-US" b="1" i="1" dirty="0">
                <a:ln w="0"/>
              </a:rPr>
              <a:t>b)</a:t>
            </a:r>
            <a:r>
              <a:rPr lang="en-US" i="1" dirty="0">
                <a:ln w="0"/>
              </a:rPr>
              <a:t> in the country   </a:t>
            </a:r>
            <a:r>
              <a:rPr lang="en-US" b="1" i="1" dirty="0">
                <a:ln w="0"/>
              </a:rPr>
              <a:t>c)</a:t>
            </a:r>
            <a:r>
              <a:rPr lang="en-US" i="1" dirty="0">
                <a:ln w="0"/>
              </a:rPr>
              <a:t> in the city and in the country</a:t>
            </a:r>
          </a:p>
        </p:txBody>
      </p:sp>
    </p:spTree>
    <p:extLst>
      <p:ext uri="{BB962C8B-B14F-4D97-AF65-F5344CB8AC3E}">
        <p14:creationId xmlns:p14="http://schemas.microsoft.com/office/powerpoint/2010/main" val="3649851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>
        <p15:prstTrans prst="curtains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225</Words>
  <Application>Microsoft Office PowerPoint</Application>
  <PresentationFormat>Широкоэкранный</PresentationFormat>
  <Paragraphs>71</Paragraphs>
  <Slides>17</Slides>
  <Notes>0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Angsana New</vt:lpstr>
      <vt:lpstr>Arial</vt:lpstr>
      <vt:lpstr>Calibri</vt:lpstr>
      <vt:lpstr>Calibri Light</vt:lpstr>
      <vt:lpstr>Edwardian Script ITC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Папахина</dc:creator>
  <cp:lastModifiedBy>Папахина</cp:lastModifiedBy>
  <cp:revision>2</cp:revision>
  <dcterms:created xsi:type="dcterms:W3CDTF">2021-09-10T04:14:16Z</dcterms:created>
  <dcterms:modified xsi:type="dcterms:W3CDTF">2021-09-10T07:02:19Z</dcterms:modified>
</cp:coreProperties>
</file>