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9" r:id="rId6"/>
    <p:sldId id="260" r:id="rId7"/>
    <p:sldId id="270" r:id="rId8"/>
    <p:sldId id="261" r:id="rId9"/>
    <p:sldId id="262" r:id="rId10"/>
    <p:sldId id="263" r:id="rId11"/>
    <p:sldId id="264" r:id="rId12"/>
    <p:sldId id="272" r:id="rId13"/>
    <p:sldId id="265" r:id="rId14"/>
    <p:sldId id="271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>
        <p:scale>
          <a:sx n="50" d="100"/>
          <a:sy n="50" d="100"/>
        </p:scale>
        <p:origin x="178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6DD97-130B-421A-BA4B-DC530FAB98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D93BE1B-6969-48D0-A389-34AF894EAA40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самостоятельность</a:t>
          </a:r>
        </a:p>
      </dgm:t>
    </dgm:pt>
    <dgm:pt modelId="{272759FD-6A00-47E3-A656-D7A7B2906528}" type="parTrans" cxnId="{E25F0C53-E87A-4435-91FE-617C1B34D0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35FB283-70EA-4B39-A1AF-9BE5D304417D}" type="sibTrans" cxnId="{E25F0C53-E87A-4435-91FE-617C1B34D0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FA93C25-1661-44F0-BA38-89A40AB64FF6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Это общая характеристика регуляции (управление) личностью своей деятельности, отношений и поведения</a:t>
          </a:r>
          <a:r>
            <a:rPr lang="ru-RU" sz="1600" dirty="0">
              <a:solidFill>
                <a:srgbClr val="002060"/>
              </a:solidFill>
            </a:rPr>
            <a:t>.</a:t>
          </a:r>
        </a:p>
      </dgm:t>
    </dgm:pt>
    <dgm:pt modelId="{D348BA42-8350-4C79-B40B-A43AD24D72B7}" type="parTrans" cxnId="{00442ECD-8425-4D1F-BB70-3C5DB130F38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127C643-8E3C-4EE0-82E0-37145B0EEF37}" type="sibTrans" cxnId="{00442ECD-8425-4D1F-BB70-3C5DB130F38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7074D56-DCCB-4873-9C14-F0EDB953B73D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Это постепенно развивающееся качество, высокая степень которого характеризуется стремлением к решению задач деятельности без помощи со стороны других людей, умением поставить цель деятельности, осуществить элементарное планирование, реализовать задуманное и получить результат, адекватный поставленный цели, а также способствовать к проявлению инициативы и творчества в решении возникающих задач.</a:t>
          </a:r>
        </a:p>
      </dgm:t>
    </dgm:pt>
    <dgm:pt modelId="{E4DCCECA-1EAE-4F87-842F-122321BD37E2}" type="parTrans" cxnId="{97B7C415-6A72-4A4D-A670-4081B588B49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172B111-1147-4B03-AB2C-E4CB921F9092}" type="sibTrans" cxnId="{97B7C415-6A72-4A4D-A670-4081B588B49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2664AED-DBBD-4244-91DF-05BF1F8A458B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Это умение не поддаваться влиянию различных факторов, действовать на основе своих взглядов и убеждений.</a:t>
          </a:r>
        </a:p>
      </dgm:t>
    </dgm:pt>
    <dgm:pt modelId="{86610F75-BB35-4A3D-8004-DD23876B7C0C}" type="sibTrans" cxnId="{3D6297BA-59FB-4592-9B6F-998AEB99469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652DB8C-83A6-49FC-B5D2-836AD7A1AF29}" type="parTrans" cxnId="{3D6297BA-59FB-4592-9B6F-998AEB99469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3740E7B-6812-403C-9F0A-2A82E69F748E}" type="pres">
      <dgm:prSet presAssocID="{23C6DD97-130B-421A-BA4B-DC530FAB98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FE1B51-CC5F-4CEA-B2BA-4F70E51575CE}" type="pres">
      <dgm:prSet presAssocID="{7D93BE1B-6969-48D0-A389-34AF894EAA40}" presName="root1" presStyleCnt="0"/>
      <dgm:spPr/>
    </dgm:pt>
    <dgm:pt modelId="{6F922C92-5496-4306-9134-1831C8CD4518}" type="pres">
      <dgm:prSet presAssocID="{7D93BE1B-6969-48D0-A389-34AF894EAA40}" presName="LevelOneTextNode" presStyleLbl="node0" presStyleIdx="0" presStyleCnt="1">
        <dgm:presLayoutVars>
          <dgm:chPref val="3"/>
        </dgm:presLayoutVars>
      </dgm:prSet>
      <dgm:spPr/>
    </dgm:pt>
    <dgm:pt modelId="{84F13007-0543-45DE-AAF1-BE1FE3491154}" type="pres">
      <dgm:prSet presAssocID="{7D93BE1B-6969-48D0-A389-34AF894EAA40}" presName="level2hierChild" presStyleCnt="0"/>
      <dgm:spPr/>
    </dgm:pt>
    <dgm:pt modelId="{05061F52-EA7C-4246-8872-40392D4EB94D}" type="pres">
      <dgm:prSet presAssocID="{5652DB8C-83A6-49FC-B5D2-836AD7A1AF29}" presName="conn2-1" presStyleLbl="parChTrans1D2" presStyleIdx="0" presStyleCnt="3"/>
      <dgm:spPr/>
    </dgm:pt>
    <dgm:pt modelId="{8E646E46-F5A6-4F42-B31D-9E72F0B29329}" type="pres">
      <dgm:prSet presAssocID="{5652DB8C-83A6-49FC-B5D2-836AD7A1AF29}" presName="connTx" presStyleLbl="parChTrans1D2" presStyleIdx="0" presStyleCnt="3"/>
      <dgm:spPr/>
    </dgm:pt>
    <dgm:pt modelId="{D21D581B-D7C1-4698-936D-FA10B5F0CB2F}" type="pres">
      <dgm:prSet presAssocID="{12664AED-DBBD-4244-91DF-05BF1F8A458B}" presName="root2" presStyleCnt="0"/>
      <dgm:spPr/>
    </dgm:pt>
    <dgm:pt modelId="{393BB673-405A-4C77-803B-2C5A1B509420}" type="pres">
      <dgm:prSet presAssocID="{12664AED-DBBD-4244-91DF-05BF1F8A458B}" presName="LevelTwoTextNode" presStyleLbl="node2" presStyleIdx="0" presStyleCnt="3" custScaleX="167824">
        <dgm:presLayoutVars>
          <dgm:chPref val="3"/>
        </dgm:presLayoutVars>
      </dgm:prSet>
      <dgm:spPr/>
    </dgm:pt>
    <dgm:pt modelId="{E0941329-1803-417C-9514-6E2AB40120A8}" type="pres">
      <dgm:prSet presAssocID="{12664AED-DBBD-4244-91DF-05BF1F8A458B}" presName="level3hierChild" presStyleCnt="0"/>
      <dgm:spPr/>
    </dgm:pt>
    <dgm:pt modelId="{B8554590-873A-438A-8D96-B647DD44EC44}" type="pres">
      <dgm:prSet presAssocID="{D348BA42-8350-4C79-B40B-A43AD24D72B7}" presName="conn2-1" presStyleLbl="parChTrans1D2" presStyleIdx="1" presStyleCnt="3"/>
      <dgm:spPr/>
    </dgm:pt>
    <dgm:pt modelId="{FEB77BB1-64D4-4867-827D-6FC469C620E6}" type="pres">
      <dgm:prSet presAssocID="{D348BA42-8350-4C79-B40B-A43AD24D72B7}" presName="connTx" presStyleLbl="parChTrans1D2" presStyleIdx="1" presStyleCnt="3"/>
      <dgm:spPr/>
    </dgm:pt>
    <dgm:pt modelId="{BFDCBBDA-C60D-4D19-8174-0F99F0CFCEFA}" type="pres">
      <dgm:prSet presAssocID="{9FA93C25-1661-44F0-BA38-89A40AB64FF6}" presName="root2" presStyleCnt="0"/>
      <dgm:spPr/>
    </dgm:pt>
    <dgm:pt modelId="{CC4B1A0E-CDF5-45FB-B0BF-ED98A3F48505}" type="pres">
      <dgm:prSet presAssocID="{9FA93C25-1661-44F0-BA38-89A40AB64FF6}" presName="LevelTwoTextNode" presStyleLbl="node2" presStyleIdx="1" presStyleCnt="3" custScaleX="168716">
        <dgm:presLayoutVars>
          <dgm:chPref val="3"/>
        </dgm:presLayoutVars>
      </dgm:prSet>
      <dgm:spPr/>
    </dgm:pt>
    <dgm:pt modelId="{2842D351-7CF5-489E-A1F3-C7A9B4F2DEA7}" type="pres">
      <dgm:prSet presAssocID="{9FA93C25-1661-44F0-BA38-89A40AB64FF6}" presName="level3hierChild" presStyleCnt="0"/>
      <dgm:spPr/>
    </dgm:pt>
    <dgm:pt modelId="{4A5068A9-511B-4993-A00B-DE6C0E6D42A3}" type="pres">
      <dgm:prSet presAssocID="{E4DCCECA-1EAE-4F87-842F-122321BD37E2}" presName="conn2-1" presStyleLbl="parChTrans1D2" presStyleIdx="2" presStyleCnt="3"/>
      <dgm:spPr/>
    </dgm:pt>
    <dgm:pt modelId="{B1CD9EFE-4C78-4526-B5F9-69861EF4CBC4}" type="pres">
      <dgm:prSet presAssocID="{E4DCCECA-1EAE-4F87-842F-122321BD37E2}" presName="connTx" presStyleLbl="parChTrans1D2" presStyleIdx="2" presStyleCnt="3"/>
      <dgm:spPr/>
    </dgm:pt>
    <dgm:pt modelId="{302C7527-8BA8-4556-BFC6-DEFF82963613}" type="pres">
      <dgm:prSet presAssocID="{27074D56-DCCB-4873-9C14-F0EDB953B73D}" presName="root2" presStyleCnt="0"/>
      <dgm:spPr/>
    </dgm:pt>
    <dgm:pt modelId="{5CE95C7A-1D1B-4912-9CBC-97819512430B}" type="pres">
      <dgm:prSet presAssocID="{27074D56-DCCB-4873-9C14-F0EDB953B73D}" presName="LevelTwoTextNode" presStyleLbl="node2" presStyleIdx="2" presStyleCnt="3" custScaleX="169543" custScaleY="214825">
        <dgm:presLayoutVars>
          <dgm:chPref val="3"/>
        </dgm:presLayoutVars>
      </dgm:prSet>
      <dgm:spPr/>
    </dgm:pt>
    <dgm:pt modelId="{5574F313-4C33-455C-9038-8B9E0CE66642}" type="pres">
      <dgm:prSet presAssocID="{27074D56-DCCB-4873-9C14-F0EDB953B73D}" presName="level3hierChild" presStyleCnt="0"/>
      <dgm:spPr/>
    </dgm:pt>
  </dgm:ptLst>
  <dgm:cxnLst>
    <dgm:cxn modelId="{9B5E9002-D81C-47A6-AF05-5834797894D5}" type="presOf" srcId="{D348BA42-8350-4C79-B40B-A43AD24D72B7}" destId="{B8554590-873A-438A-8D96-B647DD44EC44}" srcOrd="0" destOrd="0" presId="urn:microsoft.com/office/officeart/2008/layout/HorizontalMultiLevelHierarchy"/>
    <dgm:cxn modelId="{97B7C415-6A72-4A4D-A670-4081B588B49B}" srcId="{7D93BE1B-6969-48D0-A389-34AF894EAA40}" destId="{27074D56-DCCB-4873-9C14-F0EDB953B73D}" srcOrd="2" destOrd="0" parTransId="{E4DCCECA-1EAE-4F87-842F-122321BD37E2}" sibTransId="{E172B111-1147-4B03-AB2C-E4CB921F9092}"/>
    <dgm:cxn modelId="{543F961D-824F-4D16-975D-DB66CDEA9703}" type="presOf" srcId="{E4DCCECA-1EAE-4F87-842F-122321BD37E2}" destId="{4A5068A9-511B-4993-A00B-DE6C0E6D42A3}" srcOrd="0" destOrd="0" presId="urn:microsoft.com/office/officeart/2008/layout/HorizontalMultiLevelHierarchy"/>
    <dgm:cxn modelId="{579E3221-2CCB-47A7-9974-3E0CA9845CAD}" type="presOf" srcId="{7D93BE1B-6969-48D0-A389-34AF894EAA40}" destId="{6F922C92-5496-4306-9134-1831C8CD4518}" srcOrd="0" destOrd="0" presId="urn:microsoft.com/office/officeart/2008/layout/HorizontalMultiLevelHierarchy"/>
    <dgm:cxn modelId="{136F4321-AA84-4092-B830-17A650E6D03B}" type="presOf" srcId="{27074D56-DCCB-4873-9C14-F0EDB953B73D}" destId="{5CE95C7A-1D1B-4912-9CBC-97819512430B}" srcOrd="0" destOrd="0" presId="urn:microsoft.com/office/officeart/2008/layout/HorizontalMultiLevelHierarchy"/>
    <dgm:cxn modelId="{9FF80B39-21E2-4891-AB20-268CE7ED83EF}" type="presOf" srcId="{5652DB8C-83A6-49FC-B5D2-836AD7A1AF29}" destId="{8E646E46-F5A6-4F42-B31D-9E72F0B29329}" srcOrd="1" destOrd="0" presId="urn:microsoft.com/office/officeart/2008/layout/HorizontalMultiLevelHierarchy"/>
    <dgm:cxn modelId="{739E796E-CA1D-40B4-B9B5-14F69C14CC32}" type="presOf" srcId="{D348BA42-8350-4C79-B40B-A43AD24D72B7}" destId="{FEB77BB1-64D4-4867-827D-6FC469C620E6}" srcOrd="1" destOrd="0" presId="urn:microsoft.com/office/officeart/2008/layout/HorizontalMultiLevelHierarchy"/>
    <dgm:cxn modelId="{E25F0C53-E87A-4435-91FE-617C1B34D049}" srcId="{23C6DD97-130B-421A-BA4B-DC530FAB9891}" destId="{7D93BE1B-6969-48D0-A389-34AF894EAA40}" srcOrd="0" destOrd="0" parTransId="{272759FD-6A00-47E3-A656-D7A7B2906528}" sibTransId="{435FB283-70EA-4B39-A1AF-9BE5D304417D}"/>
    <dgm:cxn modelId="{A5D7A480-87B1-48CC-A4C0-405D7471387F}" type="presOf" srcId="{E4DCCECA-1EAE-4F87-842F-122321BD37E2}" destId="{B1CD9EFE-4C78-4526-B5F9-69861EF4CBC4}" srcOrd="1" destOrd="0" presId="urn:microsoft.com/office/officeart/2008/layout/HorizontalMultiLevelHierarchy"/>
    <dgm:cxn modelId="{3D6297BA-59FB-4592-9B6F-998AEB99469F}" srcId="{7D93BE1B-6969-48D0-A389-34AF894EAA40}" destId="{12664AED-DBBD-4244-91DF-05BF1F8A458B}" srcOrd="0" destOrd="0" parTransId="{5652DB8C-83A6-49FC-B5D2-836AD7A1AF29}" sibTransId="{86610F75-BB35-4A3D-8004-DD23876B7C0C}"/>
    <dgm:cxn modelId="{90A8CBBC-6E4F-4697-9756-BED367B680BB}" type="presOf" srcId="{12664AED-DBBD-4244-91DF-05BF1F8A458B}" destId="{393BB673-405A-4C77-803B-2C5A1B509420}" srcOrd="0" destOrd="0" presId="urn:microsoft.com/office/officeart/2008/layout/HorizontalMultiLevelHierarchy"/>
    <dgm:cxn modelId="{6F2FEBC5-472B-40BF-9DCB-3A6A0F438CA8}" type="presOf" srcId="{23C6DD97-130B-421A-BA4B-DC530FAB9891}" destId="{83740E7B-6812-403C-9F0A-2A82E69F748E}" srcOrd="0" destOrd="0" presId="urn:microsoft.com/office/officeart/2008/layout/HorizontalMultiLevelHierarchy"/>
    <dgm:cxn modelId="{00442ECD-8425-4D1F-BB70-3C5DB130F38E}" srcId="{7D93BE1B-6969-48D0-A389-34AF894EAA40}" destId="{9FA93C25-1661-44F0-BA38-89A40AB64FF6}" srcOrd="1" destOrd="0" parTransId="{D348BA42-8350-4C79-B40B-A43AD24D72B7}" sibTransId="{8127C643-8E3C-4EE0-82E0-37145B0EEF37}"/>
    <dgm:cxn modelId="{D5DB9DDA-33E3-4E7B-BE91-AD344EA12F5E}" type="presOf" srcId="{5652DB8C-83A6-49FC-B5D2-836AD7A1AF29}" destId="{05061F52-EA7C-4246-8872-40392D4EB94D}" srcOrd="0" destOrd="0" presId="urn:microsoft.com/office/officeart/2008/layout/HorizontalMultiLevelHierarchy"/>
    <dgm:cxn modelId="{33460FFD-5257-487D-8DD8-58716B178ED3}" type="presOf" srcId="{9FA93C25-1661-44F0-BA38-89A40AB64FF6}" destId="{CC4B1A0E-CDF5-45FB-B0BF-ED98A3F48505}" srcOrd="0" destOrd="0" presId="urn:microsoft.com/office/officeart/2008/layout/HorizontalMultiLevelHierarchy"/>
    <dgm:cxn modelId="{EAA8E347-5DD5-4CE1-A097-AF8EBEC75094}" type="presParOf" srcId="{83740E7B-6812-403C-9F0A-2A82E69F748E}" destId="{CFFE1B51-CC5F-4CEA-B2BA-4F70E51575CE}" srcOrd="0" destOrd="0" presId="urn:microsoft.com/office/officeart/2008/layout/HorizontalMultiLevelHierarchy"/>
    <dgm:cxn modelId="{BF745C92-A039-4765-9E28-7F7EA084B34D}" type="presParOf" srcId="{CFFE1B51-CC5F-4CEA-B2BA-4F70E51575CE}" destId="{6F922C92-5496-4306-9134-1831C8CD4518}" srcOrd="0" destOrd="0" presId="urn:microsoft.com/office/officeart/2008/layout/HorizontalMultiLevelHierarchy"/>
    <dgm:cxn modelId="{0AF73D9B-610E-4E4D-94A5-C44BC4C46639}" type="presParOf" srcId="{CFFE1B51-CC5F-4CEA-B2BA-4F70E51575CE}" destId="{84F13007-0543-45DE-AAF1-BE1FE3491154}" srcOrd="1" destOrd="0" presId="urn:microsoft.com/office/officeart/2008/layout/HorizontalMultiLevelHierarchy"/>
    <dgm:cxn modelId="{BC3D2921-56E0-464F-9FD2-560E9A868A5C}" type="presParOf" srcId="{84F13007-0543-45DE-AAF1-BE1FE3491154}" destId="{05061F52-EA7C-4246-8872-40392D4EB94D}" srcOrd="0" destOrd="0" presId="urn:microsoft.com/office/officeart/2008/layout/HorizontalMultiLevelHierarchy"/>
    <dgm:cxn modelId="{31D70C89-9736-4121-8E89-C36A2448A50C}" type="presParOf" srcId="{05061F52-EA7C-4246-8872-40392D4EB94D}" destId="{8E646E46-F5A6-4F42-B31D-9E72F0B29329}" srcOrd="0" destOrd="0" presId="urn:microsoft.com/office/officeart/2008/layout/HorizontalMultiLevelHierarchy"/>
    <dgm:cxn modelId="{049251FC-3626-45D5-839F-0069D25C5CB7}" type="presParOf" srcId="{84F13007-0543-45DE-AAF1-BE1FE3491154}" destId="{D21D581B-D7C1-4698-936D-FA10B5F0CB2F}" srcOrd="1" destOrd="0" presId="urn:microsoft.com/office/officeart/2008/layout/HorizontalMultiLevelHierarchy"/>
    <dgm:cxn modelId="{FAAEDBA0-5FBD-4970-873A-A18497D3FB2F}" type="presParOf" srcId="{D21D581B-D7C1-4698-936D-FA10B5F0CB2F}" destId="{393BB673-405A-4C77-803B-2C5A1B509420}" srcOrd="0" destOrd="0" presId="urn:microsoft.com/office/officeart/2008/layout/HorizontalMultiLevelHierarchy"/>
    <dgm:cxn modelId="{62F1199F-8ED9-4F5A-9C94-FAA8B1568492}" type="presParOf" srcId="{D21D581B-D7C1-4698-936D-FA10B5F0CB2F}" destId="{E0941329-1803-417C-9514-6E2AB40120A8}" srcOrd="1" destOrd="0" presId="urn:microsoft.com/office/officeart/2008/layout/HorizontalMultiLevelHierarchy"/>
    <dgm:cxn modelId="{593F8C55-573B-4225-878C-2D6BE36F00DA}" type="presParOf" srcId="{84F13007-0543-45DE-AAF1-BE1FE3491154}" destId="{B8554590-873A-438A-8D96-B647DD44EC44}" srcOrd="2" destOrd="0" presId="urn:microsoft.com/office/officeart/2008/layout/HorizontalMultiLevelHierarchy"/>
    <dgm:cxn modelId="{516FEE3A-E7FF-4137-B038-CD0D3815F6C6}" type="presParOf" srcId="{B8554590-873A-438A-8D96-B647DD44EC44}" destId="{FEB77BB1-64D4-4867-827D-6FC469C620E6}" srcOrd="0" destOrd="0" presId="urn:microsoft.com/office/officeart/2008/layout/HorizontalMultiLevelHierarchy"/>
    <dgm:cxn modelId="{7E266880-54A5-46A9-9721-A8ACD7CB046F}" type="presParOf" srcId="{84F13007-0543-45DE-AAF1-BE1FE3491154}" destId="{BFDCBBDA-C60D-4D19-8174-0F99F0CFCEFA}" srcOrd="3" destOrd="0" presId="urn:microsoft.com/office/officeart/2008/layout/HorizontalMultiLevelHierarchy"/>
    <dgm:cxn modelId="{176E4D75-D9CF-4E12-B9DF-0D66BA311BB2}" type="presParOf" srcId="{BFDCBBDA-C60D-4D19-8174-0F99F0CFCEFA}" destId="{CC4B1A0E-CDF5-45FB-B0BF-ED98A3F48505}" srcOrd="0" destOrd="0" presId="urn:microsoft.com/office/officeart/2008/layout/HorizontalMultiLevelHierarchy"/>
    <dgm:cxn modelId="{A14F7BCF-C1BF-4914-A846-3AA040022BD2}" type="presParOf" srcId="{BFDCBBDA-C60D-4D19-8174-0F99F0CFCEFA}" destId="{2842D351-7CF5-489E-A1F3-C7A9B4F2DEA7}" srcOrd="1" destOrd="0" presId="urn:microsoft.com/office/officeart/2008/layout/HorizontalMultiLevelHierarchy"/>
    <dgm:cxn modelId="{F8D1C4C9-1D78-4DBC-B2C3-5C76CB91AD6B}" type="presParOf" srcId="{84F13007-0543-45DE-AAF1-BE1FE3491154}" destId="{4A5068A9-511B-4993-A00B-DE6C0E6D42A3}" srcOrd="4" destOrd="0" presId="urn:microsoft.com/office/officeart/2008/layout/HorizontalMultiLevelHierarchy"/>
    <dgm:cxn modelId="{990C05A5-76A4-44E0-8E3F-D08CC72D2750}" type="presParOf" srcId="{4A5068A9-511B-4993-A00B-DE6C0E6D42A3}" destId="{B1CD9EFE-4C78-4526-B5F9-69861EF4CBC4}" srcOrd="0" destOrd="0" presId="urn:microsoft.com/office/officeart/2008/layout/HorizontalMultiLevelHierarchy"/>
    <dgm:cxn modelId="{737753D5-3610-4621-A70D-BD132CD4E795}" type="presParOf" srcId="{84F13007-0543-45DE-AAF1-BE1FE3491154}" destId="{302C7527-8BA8-4556-BFC6-DEFF82963613}" srcOrd="5" destOrd="0" presId="urn:microsoft.com/office/officeart/2008/layout/HorizontalMultiLevelHierarchy"/>
    <dgm:cxn modelId="{710E33D8-6DA0-44C2-B339-8D7C73C75718}" type="presParOf" srcId="{302C7527-8BA8-4556-BFC6-DEFF82963613}" destId="{5CE95C7A-1D1B-4912-9CBC-97819512430B}" srcOrd="0" destOrd="0" presId="urn:microsoft.com/office/officeart/2008/layout/HorizontalMultiLevelHierarchy"/>
    <dgm:cxn modelId="{E1F51514-784A-43CE-84D3-979D42325A78}" type="presParOf" srcId="{302C7527-8BA8-4556-BFC6-DEFF82963613}" destId="{5574F313-4C33-455C-9038-8B9E0CE6664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068A9-511B-4993-A00B-DE6C0E6D42A3}">
      <dsp:nvSpPr>
        <dsp:cNvPr id="0" name=""/>
        <dsp:cNvSpPr/>
      </dsp:nvSpPr>
      <dsp:spPr>
        <a:xfrm>
          <a:off x="1096953" y="2687782"/>
          <a:ext cx="668702" cy="1274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351" y="0"/>
              </a:lnTo>
              <a:lnTo>
                <a:pt x="334351" y="1274204"/>
              </a:lnTo>
              <a:lnTo>
                <a:pt x="668702" y="127420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1395329" y="3288908"/>
        <a:ext cx="71950" cy="71950"/>
      </dsp:txXfrm>
    </dsp:sp>
    <dsp:sp modelId="{B8554590-873A-438A-8D96-B647DD44EC44}">
      <dsp:nvSpPr>
        <dsp:cNvPr id="0" name=""/>
        <dsp:cNvSpPr/>
      </dsp:nvSpPr>
      <dsp:spPr>
        <a:xfrm>
          <a:off x="1096953" y="2102540"/>
          <a:ext cx="668702" cy="585241"/>
        </a:xfrm>
        <a:custGeom>
          <a:avLst/>
          <a:gdLst/>
          <a:ahLst/>
          <a:cxnLst/>
          <a:rect l="0" t="0" r="0" b="0"/>
          <a:pathLst>
            <a:path>
              <a:moveTo>
                <a:pt x="0" y="585241"/>
              </a:moveTo>
              <a:lnTo>
                <a:pt x="334351" y="585241"/>
              </a:lnTo>
              <a:lnTo>
                <a:pt x="334351" y="0"/>
              </a:lnTo>
              <a:lnTo>
                <a:pt x="668702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1409088" y="2372945"/>
        <a:ext cx="44431" cy="44431"/>
      </dsp:txXfrm>
    </dsp:sp>
    <dsp:sp modelId="{05061F52-EA7C-4246-8872-40392D4EB94D}">
      <dsp:nvSpPr>
        <dsp:cNvPr id="0" name=""/>
        <dsp:cNvSpPr/>
      </dsp:nvSpPr>
      <dsp:spPr>
        <a:xfrm>
          <a:off x="1096953" y="828335"/>
          <a:ext cx="668702" cy="1859446"/>
        </a:xfrm>
        <a:custGeom>
          <a:avLst/>
          <a:gdLst/>
          <a:ahLst/>
          <a:cxnLst/>
          <a:rect l="0" t="0" r="0" b="0"/>
          <a:pathLst>
            <a:path>
              <a:moveTo>
                <a:pt x="0" y="1859446"/>
              </a:moveTo>
              <a:lnTo>
                <a:pt x="334351" y="1859446"/>
              </a:lnTo>
              <a:lnTo>
                <a:pt x="334351" y="0"/>
              </a:lnTo>
              <a:lnTo>
                <a:pt x="668702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02060"/>
            </a:solidFill>
          </a:endParaRPr>
        </a:p>
      </dsp:txBody>
      <dsp:txXfrm>
        <a:off x="1381903" y="1708658"/>
        <a:ext cx="98801" cy="98801"/>
      </dsp:txXfrm>
    </dsp:sp>
    <dsp:sp modelId="{6F922C92-5496-4306-9134-1831C8CD4518}">
      <dsp:nvSpPr>
        <dsp:cNvPr id="0" name=""/>
        <dsp:cNvSpPr/>
      </dsp:nvSpPr>
      <dsp:spPr>
        <a:xfrm rot="16200000">
          <a:off x="-2095263" y="2178100"/>
          <a:ext cx="5365069" cy="1019363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>
              <a:solidFill>
                <a:srgbClr val="002060"/>
              </a:solidFill>
            </a:rPr>
            <a:t>самостоятельность</a:t>
          </a:r>
        </a:p>
      </dsp:txBody>
      <dsp:txXfrm>
        <a:off x="-2095263" y="2178100"/>
        <a:ext cx="5365069" cy="1019363"/>
      </dsp:txXfrm>
    </dsp:sp>
    <dsp:sp modelId="{393BB673-405A-4C77-803B-2C5A1B509420}">
      <dsp:nvSpPr>
        <dsp:cNvPr id="0" name=""/>
        <dsp:cNvSpPr/>
      </dsp:nvSpPr>
      <dsp:spPr>
        <a:xfrm>
          <a:off x="1765655" y="318654"/>
          <a:ext cx="5611214" cy="101936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Это умение не поддаваться влиянию различных факторов, действовать на основе своих взглядов и убеждений.</a:t>
          </a:r>
        </a:p>
      </dsp:txBody>
      <dsp:txXfrm>
        <a:off x="1765655" y="318654"/>
        <a:ext cx="5611214" cy="1019363"/>
      </dsp:txXfrm>
    </dsp:sp>
    <dsp:sp modelId="{CC4B1A0E-CDF5-45FB-B0BF-ED98A3F48505}">
      <dsp:nvSpPr>
        <dsp:cNvPr id="0" name=""/>
        <dsp:cNvSpPr/>
      </dsp:nvSpPr>
      <dsp:spPr>
        <a:xfrm>
          <a:off x="1765655" y="1592858"/>
          <a:ext cx="5641039" cy="101936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Это общая характеристика регуляции (управление) личностью своей деятельности, отношений и поведения</a:t>
          </a:r>
          <a:r>
            <a:rPr lang="ru-RU" sz="1600" kern="1200" dirty="0">
              <a:solidFill>
                <a:srgbClr val="002060"/>
              </a:solidFill>
            </a:rPr>
            <a:t>.</a:t>
          </a:r>
        </a:p>
      </dsp:txBody>
      <dsp:txXfrm>
        <a:off x="1765655" y="1592858"/>
        <a:ext cx="5641039" cy="1019363"/>
      </dsp:txXfrm>
    </dsp:sp>
    <dsp:sp modelId="{5CE95C7A-1D1B-4912-9CBC-97819512430B}">
      <dsp:nvSpPr>
        <dsp:cNvPr id="0" name=""/>
        <dsp:cNvSpPr/>
      </dsp:nvSpPr>
      <dsp:spPr>
        <a:xfrm>
          <a:off x="1765655" y="2867062"/>
          <a:ext cx="5668689" cy="2189847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Это постепенно развивающееся качество, высокая степень которого характеризуется стремлением к решению задач деятельности без помощи со стороны других людей, умением поставить цель деятельности, осуществить элементарное планирование, реализовать задуманное и получить результат, адекватный поставленный цели, а также способствовать к проявлению инициативы и творчества в решении возникающих задач.</a:t>
          </a:r>
        </a:p>
      </dsp:txBody>
      <dsp:txXfrm>
        <a:off x="1765655" y="2867062"/>
        <a:ext cx="5668689" cy="218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6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6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9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8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9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8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4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8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8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5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F806-2B53-4884-9D44-73E019185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8A7C-4A46-447F-80C4-F4C4CB18F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0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7" name="Надпись 1">
            <a:extLst>
              <a:ext uri="{FF2B5EF4-FFF2-40B4-BE49-F238E27FC236}">
                <a16:creationId xmlns:a16="http://schemas.microsoft.com/office/drawing/2014/main" id="{2EEA029D-7ACB-4E31-8B0F-ABB2EC5C9E91}"/>
              </a:ext>
            </a:extLst>
          </p:cNvPr>
          <p:cNvSpPr txBox="1"/>
          <p:nvPr/>
        </p:nvSpPr>
        <p:spPr>
          <a:xfrm>
            <a:off x="761317" y="908305"/>
            <a:ext cx="7845847" cy="138037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ln w="12700" cap="flat" cmpd="sng" algn="ctr">
                  <a:gradFill>
                    <a:gsLst>
                      <a:gs pos="40000">
                        <a:srgbClr val="FFFF00"/>
                      </a:gs>
                      <a:gs pos="20000">
                        <a:srgbClr val="F5860B"/>
                      </a:gs>
                      <a:gs pos="0">
                        <a:srgbClr val="FF0000"/>
                      </a:gs>
                      <a:gs pos="60000">
                        <a:srgbClr val="92D050"/>
                      </a:gs>
                      <a:gs pos="80000">
                        <a:srgbClr val="00B0F0"/>
                      </a:gs>
                      <a:gs pos="100000">
                        <a:srgbClr val="7030A0"/>
                      </a:gs>
                    </a:gsLst>
                    <a:lin ang="0" scaled="0"/>
                  </a:gradFill>
                  <a:prstDash val="solid"/>
                  <a:round/>
                </a:ln>
                <a:gradFill>
                  <a:gsLst>
                    <a:gs pos="0">
                      <a:srgbClr val="FF0000"/>
                    </a:gs>
                    <a:gs pos="60000">
                      <a:srgbClr val="92D050"/>
                    </a:gs>
                    <a:gs pos="40000">
                      <a:srgbClr val="FFFF00"/>
                    </a:gs>
                    <a:gs pos="20000">
                      <a:srgbClr val="F5860B"/>
                    </a:gs>
                    <a:gs pos="100000">
                      <a:srgbClr val="7030A0"/>
                    </a:gs>
                    <a:gs pos="80000">
                      <a:srgbClr val="00B0F0"/>
                    </a:gs>
                  </a:gsLst>
                  <a:lin ang="0" scaled="0"/>
                </a:gra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Родительское собрание на тему: «Самостоятельная игра и дети»</a:t>
            </a:r>
            <a:endParaRPr lang="ru-RU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266FB7-DBF1-4090-8112-41EFA3ED4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15" y="2423595"/>
            <a:ext cx="3565169" cy="2308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0B507-4F78-4148-9FD8-A9DF85CC842E}"/>
              </a:ext>
            </a:extLst>
          </p:cNvPr>
          <p:cNvSpPr txBox="1"/>
          <p:nvPr/>
        </p:nvSpPr>
        <p:spPr>
          <a:xfrm>
            <a:off x="2638269" y="4961744"/>
            <a:ext cx="5711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Игра не пустая забава.</a:t>
            </a:r>
          </a:p>
          <a:p>
            <a:pPr algn="r"/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Она необходима для счастья детей,</a:t>
            </a:r>
          </a:p>
          <a:p>
            <a:pPr algn="r"/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 для их здоровья и правильного развития.</a:t>
            </a:r>
          </a:p>
          <a:p>
            <a:pPr algn="r"/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Д. В. </a:t>
            </a:r>
            <a:r>
              <a:rPr lang="ru-RU" i="1" dirty="0" err="1">
                <a:latin typeface="Verdana" panose="020B0604030504040204" pitchFamily="34" charset="0"/>
                <a:ea typeface="Verdana" panose="020B0604030504040204" pitchFamily="34" charset="0"/>
              </a:rPr>
              <a:t>Менджерицкая</a:t>
            </a: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99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31520" y="603504"/>
            <a:ext cx="7680960" cy="585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</a:pPr>
            <a:r>
              <a:rPr lang="ru-RU" sz="1800" b="1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3-й уровень</a:t>
            </a:r>
            <a:endParaRPr lang="ru-RU" sz="1800" b="1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ru-RU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Имеет разнообразные игровые замыслы; активно создает предметную обстановку «под замысел»; комбинирует (связывает) в процессе игры разные сюжетные эпизоды в новое целое, выстраивая оригинальный сюжет; может при этом осознанно использовать смену ролей; замысел также имеет тенденцию воплощаться преимущественно в речи (словесное придумывание историй) или в предметном макете воображаемого «мира» (с мелкими игрушками-персонажами), может фиксироваться в сюжетных композициях в рисовании, лепке, конструировании.</a:t>
            </a:r>
          </a:p>
          <a:p>
            <a:pPr indent="180340" algn="just">
              <a:lnSpc>
                <a:spcPct val="107000"/>
              </a:lnSpc>
            </a:pPr>
            <a:r>
              <a:rPr lang="ru-RU" sz="18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Ключевые признаки:</a:t>
            </a:r>
            <a:r>
              <a:rPr lang="ru-RU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комбинирует разнообразные сюжетные эпизоды в новую связную последовательность; использует развернутое словесное комментирование игры через события и пространство (что где происходит с персонажами); частично воплощает игровой замысел в продукте (словесном - история, предметном - макет, сюжетный рисунок).</a:t>
            </a:r>
          </a:p>
          <a:p>
            <a:pPr algn="ctr"/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8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31520" y="224790"/>
            <a:ext cx="7680960" cy="585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endParaRPr lang="ru-RU" sz="2400" b="1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Способы развития инициативности</a:t>
            </a: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endParaRPr lang="ru-RU" sz="24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800"/>
              </a:spcAft>
            </a:pPr>
            <a:r>
              <a:rPr lang="ru-RU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	Давать простые задания, поручения (снимать Страх "не справлюсь", создание ситуаций успеха), развивать у детей инициативу.</a:t>
            </a:r>
          </a:p>
          <a:p>
            <a:pPr indent="180340" algn="just">
              <a:spcAft>
                <a:spcPts val="800"/>
              </a:spcAft>
            </a:pPr>
            <a:r>
              <a:rPr lang="ru-RU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	Давать задания интересные или такие, в которых у человека есть личный интерес что-то делать.</a:t>
            </a:r>
          </a:p>
          <a:p>
            <a:pPr indent="180340" algn="just">
              <a:spcAft>
                <a:spcPts val="800"/>
              </a:spcAft>
            </a:pPr>
            <a:r>
              <a:rPr lang="ru-RU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	Поддерживать инициативы (быть готовым платить за ошибки и неудачи). Научить адекватно реагировать на собственные ошибки (смотри "Ошибочка!").</a:t>
            </a:r>
          </a:p>
        </p:txBody>
      </p:sp>
    </p:spTree>
    <p:extLst>
      <p:ext uri="{BB962C8B-B14F-4D97-AF65-F5344CB8AC3E}">
        <p14:creationId xmlns:p14="http://schemas.microsoft.com/office/powerpoint/2010/main" val="195034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31520" y="643128"/>
            <a:ext cx="7680960" cy="5508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Ситуация 1</a:t>
            </a:r>
            <a:r>
              <a:rPr lang="ru-RU" sz="2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endParaRPr lang="ru-RU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Мама девочки спрашивает воспитателя:</a:t>
            </a:r>
          </a:p>
          <a:p>
            <a:pPr indent="180340" algn="just">
              <a:lnSpc>
                <a:spcPct val="107000"/>
              </a:lnSpc>
            </a:pPr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моя дочь не хочет играть одна? Если ее занимают взрослые, она часами увлечена игрой. Стоит лишь ее оставить одну, игра тотчас прекращается. А ведь у нее имеются все условия для разнообразных игр: специальный уголок, много разнообразных игрушек. Как приучить ребенка играть самостоятельно?</a:t>
            </a: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endParaRPr lang="ru-RU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чем причина нежелания и неумения ребенка играть самостоятельно? Как научить ребенка играть одному? Хорошо ли, что у ребенка, как говорит мать, много разнообразных игрушек?</a:t>
            </a:r>
            <a:endParaRPr lang="ru-RU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1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31520" y="566928"/>
            <a:ext cx="76809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sz="2000" b="1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Ситуация 2.</a:t>
            </a:r>
          </a:p>
          <a:p>
            <a:pPr indent="180340" algn="ctr"/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Машенька на прогулке набрала мелких камешков, заполнив ими карманы. Решила, что дома будет ими играть.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Мама заметила оттопыренные карманы </a:t>
            </a:r>
            <a:r>
              <a:rPr lang="ru-RU" sz="1800" kern="1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Машенькиного</a:t>
            </a:r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пальто.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Что это? Зачем в дом несешь всякий мусор? да и карманы порвешь. Только и убирай за тобой!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Это камешки... красивые... Я ими играть буду.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Выбрасывай сейчас же! настаивает мама, и ... камешки летят в разные стороны.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Девочка плачет: жалко расставаться с таким сокровищем, да и не хочется отстать от подружки Марины.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Посмотри, что у меня есть, - каждый раз с восторгом показывает она Машеньке еще какую-нибудь новую находку. И чего только нет у этой девочки: ракушки, прутики, камешки, шишки. дома в уголке для игр есть самоделки из природного материала: человечки из шишек и желудей, кукла из соломы, засушенные цветы и листья и многое другое. 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8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31520" y="566928"/>
            <a:ext cx="768096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sz="2000" b="1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Ситуация 3</a:t>
            </a:r>
            <a:r>
              <a:rPr lang="ru-RU" sz="20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180340" algn="ctr"/>
            <a:endParaRPr lang="ru-RU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 Идем домой! говорит мать сыну. Тот будто и не слышит ее, продолжает играть в песок. Мать возмущена.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Я кому сказала! Ты слышишь, что я тебе говорю, - взрывается она.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Мальчик махнул рукой и отвернулся от нее. Выведенная из терпения, мать тащит сына от играющих. Сын, плача и упираясь, едва успевает за почти бегущей мамой.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 другой пример.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Машенька играет в детский сад. Игра в разгаре, а мама зовет ее обедать. Мама строго придерживается установленного режима и потому находит остроумный способ завершить дочкину игру.</a:t>
            </a:r>
          </a:p>
          <a:p>
            <a:pPr indent="180340" algn="just"/>
            <a:r>
              <a:rPr lang="ru-RU" sz="1800" kern="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-Товарищ воспитатель! Ваши дети хотят кушать. Вы слышите сигнал на обед! -  говорит она, постукивая совочком о ведро. -  Стройте в пары ребят и пойдемте обедать. Девочка, подхватив игровой тон матери, без скандала подчиняется ей. Отправляясь без капризов домой, малышка «захватила с собой» хорошее настроение, продляя игру.</a:t>
            </a:r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endParaRPr lang="ru-RU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69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859536" y="786384"/>
            <a:ext cx="76809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Конверт дружеских вопросов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A3C0A0-4C82-4C7E-9965-241019D6A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177" y="2491872"/>
            <a:ext cx="3897678" cy="35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68096" y="892840"/>
            <a:ext cx="76809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Рефлексия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6400CE-0163-439B-A6FF-3A56F4618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915355"/>
            <a:ext cx="3529584" cy="3529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00EA32-4F4C-4769-B5DF-036077BE0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7000" l="0" r="991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206" y="1776222"/>
            <a:ext cx="4167378" cy="41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8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14EC76-3879-4DB6-9226-0B88C46DD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61" y="2557007"/>
            <a:ext cx="3248026" cy="3248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D8F243-2350-4CFA-B501-5EA0D2A36D70}"/>
              </a:ext>
            </a:extLst>
          </p:cNvPr>
          <p:cNvSpPr txBox="1"/>
          <p:nvPr/>
        </p:nvSpPr>
        <p:spPr>
          <a:xfrm>
            <a:off x="731520" y="758608"/>
            <a:ext cx="76809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Развивающие онлайн игры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895712-B59A-4AA9-8EFD-596541C57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115" y="2557007"/>
            <a:ext cx="3248026" cy="32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7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7C3891-8EF7-4C04-961F-3133FEE98DDD}"/>
              </a:ext>
            </a:extLst>
          </p:cNvPr>
          <p:cNvSpPr txBox="1"/>
          <p:nvPr/>
        </p:nvSpPr>
        <p:spPr>
          <a:xfrm>
            <a:off x="768096" y="786384"/>
            <a:ext cx="7607808" cy="528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Надпись 1">
            <a:extLst>
              <a:ext uri="{FF2B5EF4-FFF2-40B4-BE49-F238E27FC236}">
                <a16:creationId xmlns:a16="http://schemas.microsoft.com/office/drawing/2014/main" id="{44558F06-19E6-4385-8DF2-261EC49C61E7}"/>
              </a:ext>
            </a:extLst>
          </p:cNvPr>
          <p:cNvSpPr txBox="1"/>
          <p:nvPr/>
        </p:nvSpPr>
        <p:spPr>
          <a:xfrm>
            <a:off x="1480886" y="2027135"/>
            <a:ext cx="6474394" cy="234359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0" b="1" kern="100" dirty="0">
                <a:ln w="12700" cap="flat" cmpd="sng" algn="ctr">
                  <a:gradFill>
                    <a:gsLst>
                      <a:gs pos="40000">
                        <a:srgbClr val="FFFF00"/>
                      </a:gs>
                      <a:gs pos="20000">
                        <a:srgbClr val="F5860B"/>
                      </a:gs>
                      <a:gs pos="0">
                        <a:srgbClr val="FF0000"/>
                      </a:gs>
                      <a:gs pos="60000">
                        <a:srgbClr val="92D050"/>
                      </a:gs>
                      <a:gs pos="80000">
                        <a:srgbClr val="00B0F0"/>
                      </a:gs>
                      <a:gs pos="100000">
                        <a:srgbClr val="7030A0"/>
                      </a:gs>
                    </a:gsLst>
                    <a:lin ang="0" scaled="0"/>
                  </a:gradFill>
                  <a:prstDash val="solid"/>
                  <a:round/>
                </a:ln>
                <a:gradFill>
                  <a:gsLst>
                    <a:gs pos="0">
                      <a:srgbClr val="FF0000"/>
                    </a:gs>
                    <a:gs pos="60000">
                      <a:srgbClr val="92D050"/>
                    </a:gs>
                    <a:gs pos="40000">
                      <a:srgbClr val="FFFF00"/>
                    </a:gs>
                    <a:gs pos="20000">
                      <a:srgbClr val="F5860B"/>
                    </a:gs>
                    <a:gs pos="100000">
                      <a:srgbClr val="7030A0"/>
                    </a:gs>
                    <a:gs pos="80000">
                      <a:srgbClr val="00B0F0"/>
                    </a:gs>
                  </a:gsLst>
                  <a:lin ang="0" scaled="0"/>
                </a:gra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ИГРА</a:t>
            </a:r>
            <a:endParaRPr lang="ru-RU" sz="15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6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D40F66-734D-478E-A1B9-C4B67768E89F}"/>
              </a:ext>
            </a:extLst>
          </p:cNvPr>
          <p:cNvSpPr txBox="1"/>
          <p:nvPr/>
        </p:nvSpPr>
        <p:spPr>
          <a:xfrm>
            <a:off x="777240" y="731575"/>
            <a:ext cx="7589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Цель: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повышение педагогической компетенции по проблеме самостоятельной игровой деятельности у детей дошкольного возраста.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22429-D1CC-4709-9192-70CEB4503AC8}"/>
              </a:ext>
            </a:extLst>
          </p:cNvPr>
          <p:cNvSpPr txBox="1"/>
          <p:nvPr/>
        </p:nvSpPr>
        <p:spPr>
          <a:xfrm>
            <a:off x="777240" y="1725220"/>
            <a:ext cx="75895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Задачи:</a:t>
            </a:r>
          </a:p>
          <a:p>
            <a:pPr algn="just"/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1. Обобщить и закрепить представления об игре детей как о ведущем виде деятельности в дошкольном возрасте.</a:t>
            </a:r>
          </a:p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2.Стимулировать интерес родителей к самостоятельной игровой деятельности ребенка.</a:t>
            </a:r>
          </a:p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3. Понять, что вы такие же активные участники педагогического процесса, как дети и педагоги. Обсудить вопрос об организации игровой среды в условиях детского сада и семьи; о достоинствах и недостатках игрушек.</a:t>
            </a:r>
          </a:p>
        </p:txBody>
      </p:sp>
    </p:spTree>
    <p:extLst>
      <p:ext uri="{BB962C8B-B14F-4D97-AF65-F5344CB8AC3E}">
        <p14:creationId xmlns:p14="http://schemas.microsoft.com/office/powerpoint/2010/main" val="10836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31520" y="1609344"/>
            <a:ext cx="768096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Игра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 - путь к познанию ребенком самого себя, своих возможностей, способностей, своих «пределов». Самопроверка всегда побуждает к совершенствованию. Уже поэтому детские игры - важное средство самовоспитания.</a:t>
            </a:r>
          </a:p>
          <a:p>
            <a:pPr algn="just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31520" y="530352"/>
            <a:ext cx="76809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На этапе завершения дошкольного образования в контексте понятия «самостоятельность» целевыми ориентирами, предусматриваются следующие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возрастные характеристики возможности детей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проявляют инициативу и самостоятельность в различных видах деятельности;</a:t>
            </a:r>
          </a:p>
          <a:p>
            <a:pPr algn="just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ребенок способен к волевым усилиям;</a:t>
            </a:r>
          </a:p>
          <a:p>
            <a:pPr algn="just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пытается самостоятельно придумывать объяснения поступкам людей;</a:t>
            </a:r>
          </a:p>
          <a:p>
            <a:pPr algn="just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способен к принятию собственных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184063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31520" y="1609344"/>
            <a:ext cx="7680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73159CF-5963-4BA0-90F3-9104FCC21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49945"/>
              </p:ext>
            </p:extLst>
          </p:nvPr>
        </p:nvGraphicFramePr>
        <p:xfrm>
          <a:off x="731520" y="720436"/>
          <a:ext cx="7511936" cy="537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666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8338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31520" y="1609344"/>
            <a:ext cx="7680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249BC-3331-449C-B1E1-6EB1FD350362}"/>
              </a:ext>
            </a:extLst>
          </p:cNvPr>
          <p:cNvSpPr txBox="1"/>
          <p:nvPr/>
        </p:nvSpPr>
        <p:spPr>
          <a:xfrm>
            <a:off x="717666" y="895576"/>
            <a:ext cx="7680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Самостоятельность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– обобщенное свойство личности, проявляющееся в инициативности, критичности, адекватной самооценке и чувстве личной ответственности за свою деятельность и поведение.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CE587-A0DC-44AF-95C4-1E4BC0629A50}"/>
              </a:ext>
            </a:extLst>
          </p:cNvPr>
          <p:cNvSpPr txBox="1"/>
          <p:nvPr/>
        </p:nvSpPr>
        <p:spPr>
          <a:xfrm>
            <a:off x="731520" y="2428577"/>
            <a:ext cx="7667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Инициативность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– частный случай самостоятельности, стремление к инициативе, изменение форм деятельности или уклада жизни. Это мотивационное качество, рассматривается и как волевая характеристика поведения человека.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D6574-E068-405F-BBA5-E7B6E39AA195}"/>
              </a:ext>
            </a:extLst>
          </p:cNvPr>
          <p:cNvSpPr txBox="1"/>
          <p:nvPr/>
        </p:nvSpPr>
        <p:spPr>
          <a:xfrm>
            <a:off x="731520" y="4275797"/>
            <a:ext cx="766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Творческая инициатива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включённость ребёнка в сюжетную игру, как основную деятельность дошкольника. </a:t>
            </a:r>
          </a:p>
        </p:txBody>
      </p:sp>
    </p:spTree>
    <p:extLst>
      <p:ext uri="{BB962C8B-B14F-4D97-AF65-F5344CB8AC3E}">
        <p14:creationId xmlns:p14="http://schemas.microsoft.com/office/powerpoint/2010/main" val="24250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31520" y="640080"/>
            <a:ext cx="7680960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ровни творческой инициативы:</a:t>
            </a:r>
          </a:p>
          <a:p>
            <a:pPr algn="just"/>
            <a:endParaRPr lang="ru-RU" sz="20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180340" algn="ctr">
              <a:lnSpc>
                <a:spcPct val="107000"/>
              </a:lnSpc>
            </a:pPr>
            <a:r>
              <a:rPr lang="ru-RU" sz="2000" b="1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1-й уровень</a:t>
            </a:r>
            <a:endParaRPr lang="ru-RU" sz="2000" b="1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Активно развертывает несколько связанных по смыслу условных действий (роль в действии), содержание которых зависит от наличной игровой обстановки; активно использует предметы-заместители, наделяя один и тот же предмет разными игровыми значениями; с энтузиазмом многократно воспроизводит понравившееся условное игровое действие (цепочку действий) с незначительными вариациями.</a:t>
            </a:r>
          </a:p>
          <a:p>
            <a:pPr indent="180340" algn="just">
              <a:lnSpc>
                <a:spcPct val="107000"/>
              </a:lnSpc>
            </a:pPr>
            <a:r>
              <a:rPr lang="ru-RU" sz="20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Ключевые признаки:</a:t>
            </a:r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рамках наличной предметно-игровой обстановки активно развертывает несколько связанных по смыслу игровых действий (роль в действии); вариативно использует предметы-заместители в условном игровом значении.</a:t>
            </a:r>
          </a:p>
          <a:p>
            <a:pPr algn="just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2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3C85D9-926F-42D5-8544-340961C7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787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E446E-FACE-4F17-A5C9-E35067B5BDC3}"/>
              </a:ext>
            </a:extLst>
          </p:cNvPr>
          <p:cNvSpPr txBox="1"/>
          <p:nvPr/>
        </p:nvSpPr>
        <p:spPr>
          <a:xfrm>
            <a:off x="731520" y="694944"/>
            <a:ext cx="768096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sz="2000" b="1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2-й уровень</a:t>
            </a:r>
            <a:endParaRPr lang="ru-RU" sz="2000" b="1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Имеет первоначальный замысел («Хочу играть в больницу», «Я - шофер» и т.п.); активно ищет или видоизменяет имеющуюся игровую обстановку; принимает и обозначает в речи игровые роли; развертывает отдельные сюжетные эпизоды (в рамках привычных последовательностей событий), активно используя не только условные действия, но и ролевую речь, разнообразные ролевые диалоги; в процессе игры может переходить от одного сюжетного эпизода к другому (от одной роли к другой), не заботясь об их связности.</a:t>
            </a:r>
          </a:p>
          <a:p>
            <a:pPr indent="180340" algn="just"/>
            <a:r>
              <a:rPr lang="ru-RU" sz="20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Ключевые признаки:</a:t>
            </a:r>
            <a:r>
              <a:rPr lang="ru-RU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имеет первоначальный замысел, легко меняющийся в процессе игры; принимает разнообразные роли; при развертывании отдельных сюжетных эпизодов подкрепляет условные действия ролевой речью (вариативные диалоги с игрушками или сверстниками).</a:t>
            </a:r>
          </a:p>
          <a:p>
            <a:pPr algn="ctr"/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62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1202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дунина</dc:creator>
  <cp:lastModifiedBy>яна дунина</cp:lastModifiedBy>
  <cp:revision>3</cp:revision>
  <dcterms:created xsi:type="dcterms:W3CDTF">2022-04-16T16:46:34Z</dcterms:created>
  <dcterms:modified xsi:type="dcterms:W3CDTF">2022-04-18T18:41:23Z</dcterms:modified>
</cp:coreProperties>
</file>