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9" r:id="rId2"/>
    <p:sldId id="265" r:id="rId3"/>
    <p:sldId id="266" r:id="rId4"/>
    <p:sldId id="267" r:id="rId5"/>
    <p:sldId id="268" r:id="rId6"/>
    <p:sldId id="269" r:id="rId7"/>
    <p:sldId id="270" r:id="rId8"/>
    <p:sldId id="271" r:id="rId9"/>
    <p:sldId id="272" r:id="rId10"/>
    <p:sldId id="273" r:id="rId11"/>
    <p:sldId id="275" r:id="rId12"/>
    <p:sldId id="276" r:id="rId13"/>
    <p:sldId id="278" r:id="rId14"/>
    <p:sldId id="279" r:id="rId15"/>
    <p:sldId id="280" r:id="rId16"/>
    <p:sldId id="281" r:id="rId17"/>
    <p:sldId id="282" r:id="rId18"/>
    <p:sldId id="283" r:id="rId19"/>
    <p:sldId id="284" r:id="rId20"/>
  </p:sldIdLst>
  <p:sldSz cx="9144000" cy="6858000" type="screen4x3"/>
  <p:notesSz cx="6858000" cy="9144000"/>
  <p:custDataLst>
    <p:tags r:id="rId22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6"/>
    <a:srgbClr val="FFFF00"/>
    <a:srgbClr val="070A83"/>
    <a:srgbClr val="1F08C6"/>
    <a:srgbClr val="1508C4"/>
    <a:srgbClr val="002E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56" autoAdjust="0"/>
    <p:restoredTop sz="94671" autoAdjust="0"/>
  </p:normalViewPr>
  <p:slideViewPr>
    <p:cSldViewPr>
      <p:cViewPr>
        <p:scale>
          <a:sx n="76" d="100"/>
          <a:sy n="76" d="100"/>
        </p:scale>
        <p:origin x="1584" y="5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2B4DA6-D526-4718-88DE-56577490007F}" type="datetimeFigureOut">
              <a:rPr lang="ru-RU" smtClean="0"/>
              <a:pPr/>
              <a:t>06.03.2025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F2BCD6-C583-4A56-86EC-4380C69A8E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26692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F2BCD6-C583-4A56-86EC-4380C69A8EF0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26124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F2BCD6-C583-4A56-86EC-4380C69A8EF0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47721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F2BCD6-C583-4A56-86EC-4380C69A8EF0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40203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Relationship Id="rId6" Type="http://schemas.openxmlformats.org/officeDocument/2006/relationships/audio" Target="../media/audio10.wav"/><Relationship Id="rId5" Type="http://schemas.openxmlformats.org/officeDocument/2006/relationships/hyperlink" Target="http://sun-shine-kz.ucoz.ru/" TargetMode="External"/><Relationship Id="rId4" Type="http://schemas.openxmlformats.org/officeDocument/2006/relationships/image" Target="../media/image2.gif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audio" Target="../media/audio2.wav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3.wav"/><Relationship Id="rId6" Type="http://schemas.openxmlformats.org/officeDocument/2006/relationships/audio" Target="../media/audio30.wav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" Target="../slides/slide2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3">
            <a:lum/>
          </a:blip>
          <a:srcRect/>
          <a:stretch>
            <a:fillRect l="-9000" r="-11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06.03.2025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026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496" y="4462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7529" y="47144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87534" y="49639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17613" y="4462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42022" y="33564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77853" y="4462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2160" y="17187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49453" y="8222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21462" y="425495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07896" y="18864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09693" y="8222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3185" y="1124792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45731" y="89195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5712" y="96047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13957" y="730296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74197" y="730296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992" y="1372479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3025" y="1799302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18792" y="170210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46948" y="1372479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23030" y="1824245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53109" y="1372479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77518" y="166350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47656" y="149972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56958" y="175335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14158" y="1338071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43392" y="1516495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3307" y="1876535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91208" y="228832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76056" y="214779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13349" y="222242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66057" y="1954852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49453" y="2058151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78662" y="1986143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09693" y="2058151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488" y="2734530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54288" y="3064154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82444" y="2734530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88605" y="2734530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17814" y="2706228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87008" y="307780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83152" y="286177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8888" y="287854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4177" y="381469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16723" y="358185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88605" y="3296443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8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21729" y="331375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48845" y="3584475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40054" y="366620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4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14158" y="334819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7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587" y="4087032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0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35387" y="441665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2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39625" y="453879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69704" y="4087032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4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94113" y="437805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5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98913" y="4058730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0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73553" y="446790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2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59987" y="423104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4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091" y="473510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0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69704" y="4648945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1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42041" y="497420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4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29944" y="4936977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6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66048" y="477270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8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95257" y="4700696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0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26288" y="477270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23120" y="5423177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5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46948" y="5423177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9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82318" y="5394875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0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51512" y="576644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2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47656" y="5550424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56958" y="580404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5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14158" y="5388769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8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496" y="6071249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9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8681" y="6503345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1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81227" y="6270504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75992" y="6042947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5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25446" y="631035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8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13349" y="6273122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0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49453" y="6108849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3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07896" y="627727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09693" y="6108849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Текст 8"/>
          <p:cNvSpPr>
            <a:spLocks noGrp="1"/>
          </p:cNvSpPr>
          <p:nvPr>
            <p:ph type="body" sz="quarter" idx="13" hasCustomPrompt="1"/>
          </p:nvPr>
        </p:nvSpPr>
        <p:spPr>
          <a:xfrm>
            <a:off x="1331913" y="4508276"/>
            <a:ext cx="6840537" cy="1296988"/>
          </a:xfrm>
        </p:spPr>
        <p:txBody>
          <a:bodyPr>
            <a:normAutofit/>
          </a:bodyPr>
          <a:lstStyle>
            <a:lvl5pPr marL="174625" indent="0">
              <a:buNone/>
              <a:defRPr sz="32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5pPr>
          </a:lstStyle>
          <a:p>
            <a:pPr lvl="4"/>
            <a:r>
              <a:rPr lang="ru-RU" dirty="0"/>
              <a:t>Ваши данные</a:t>
            </a:r>
          </a:p>
        </p:txBody>
      </p:sp>
      <p:sp>
        <p:nvSpPr>
          <p:cNvPr id="195" name="TextBox 194" hidden="1"/>
          <p:cNvSpPr txBox="1"/>
          <p:nvPr userDrawn="1"/>
        </p:nvSpPr>
        <p:spPr>
          <a:xfrm>
            <a:off x="35496" y="539969"/>
            <a:ext cx="90993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АВТОР ШАБЛОНА САЛИШ САЛТАНАТ САЛИШЕВНА</a:t>
            </a:r>
          </a:p>
        </p:txBody>
      </p:sp>
      <p:sp>
        <p:nvSpPr>
          <p:cNvPr id="2" name="Прямоугольник 1"/>
          <p:cNvSpPr/>
          <p:nvPr userDrawn="1"/>
        </p:nvSpPr>
        <p:spPr>
          <a:xfrm>
            <a:off x="-36512" y="-27384"/>
            <a:ext cx="168187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hlinkClick r:id="rId5"/>
              </a:rPr>
              <a:t>http://sun-shine-kz.ucoz.ru/</a:t>
            </a:r>
            <a:r>
              <a:rPr lang="ru-RU" sz="1000" dirty="0"/>
              <a:t> </a:t>
            </a:r>
          </a:p>
        </p:txBody>
      </p:sp>
      <p:sp>
        <p:nvSpPr>
          <p:cNvPr id="3" name="TextBox 2"/>
          <p:cNvSpPr txBox="1"/>
          <p:nvPr userDrawn="1"/>
        </p:nvSpPr>
        <p:spPr>
          <a:xfrm>
            <a:off x="-15712" y="6669360"/>
            <a:ext cx="163538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dirty="0">
                <a:solidFill>
                  <a:schemeClr val="bg1"/>
                </a:solidFill>
              </a:rPr>
              <a:t>Автор шаблона </a:t>
            </a:r>
            <a:r>
              <a:rPr lang="ru-RU" sz="1000" dirty="0" err="1">
                <a:solidFill>
                  <a:schemeClr val="bg1"/>
                </a:solidFill>
              </a:rPr>
              <a:t>Салиш</a:t>
            </a:r>
            <a:r>
              <a:rPr lang="ru-RU" sz="1000" dirty="0">
                <a:solidFill>
                  <a:schemeClr val="bg1"/>
                </a:solidFill>
              </a:rPr>
              <a:t> С.С.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Svoya_igra_-_Zastavka_2013.wav"/>
          </p:stSnd>
        </p:sndAc>
      </p:transition>
    </mc:Choice>
    <mc:Fallback xmlns="">
      <p:transition spd="slow">
        <p:sndAc>
          <p:stSnd>
            <p:snd r:embed="rId6" name="Svoya_igra_-_Zastavka_2013.wav"/>
          </p:stSnd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bg>
      <p:bgPr>
        <a:gradFill flip="none" rotWithShape="1">
          <a:gsLst>
            <a:gs pos="0">
              <a:srgbClr val="070A83"/>
            </a:gs>
            <a:gs pos="39999">
              <a:srgbClr val="0A128C"/>
            </a:gs>
            <a:gs pos="70000">
              <a:srgbClr val="181CC7"/>
            </a:gs>
            <a:gs pos="88000">
              <a:srgbClr val="1508C4"/>
            </a:gs>
            <a:gs pos="100000">
              <a:srgbClr val="1F08C6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7211144" cy="1143000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Категория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 hasCustomPrompt="1"/>
          </p:nvPr>
        </p:nvSpPr>
        <p:spPr>
          <a:xfrm>
            <a:off x="457200" y="1600200"/>
            <a:ext cx="8229600" cy="4493095"/>
          </a:xfrm>
        </p:spPr>
        <p:txBody>
          <a:bodyPr/>
          <a:lstStyle>
            <a:lvl1pPr>
              <a:defRPr sz="4000" baseline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Ваш вопрос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06.03.2025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TextBox 10">
            <a:hlinkClick r:id="" action="ppaction://hlinkshowjump?jump=nextslide">
              <a:snd r:embed="rId2" name="восходящий ряд.wav"/>
            </a:hlinkClick>
          </p:cNvPr>
          <p:cNvSpPr txBox="1"/>
          <p:nvPr userDrawn="1"/>
        </p:nvSpPr>
        <p:spPr>
          <a:xfrm>
            <a:off x="3923928" y="6093296"/>
            <a:ext cx="1298561" cy="646331"/>
          </a:xfrm>
          <a:prstGeom prst="rect">
            <a:avLst/>
          </a:prstGeom>
          <a:solidFill>
            <a:srgbClr val="070A83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rtlCol="0">
            <a:spAutoFit/>
          </a:bodyPr>
          <a:lstStyle/>
          <a:p>
            <a:r>
              <a:rPr lang="ru-RU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Ответ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Заголовок и объект">
    <p:bg>
      <p:bgPr>
        <a:gradFill flip="none" rotWithShape="1">
          <a:gsLst>
            <a:gs pos="0">
              <a:srgbClr val="070A83"/>
            </a:gs>
            <a:gs pos="39999">
              <a:srgbClr val="0A128C"/>
            </a:gs>
            <a:gs pos="70000">
              <a:srgbClr val="181CC7"/>
            </a:gs>
            <a:gs pos="88000">
              <a:srgbClr val="1508C4"/>
            </a:gs>
            <a:gs pos="100000">
              <a:srgbClr val="1F08C6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06.03.2025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TextBox 10">
            <a:hlinkClick r:id="" action="ppaction://hlinkshowjump?jump=nextslide">
              <a:snd r:embed="rId3" name="восходящий ряд.wav"/>
            </a:hlinkClick>
          </p:cNvPr>
          <p:cNvSpPr txBox="1"/>
          <p:nvPr userDrawn="1"/>
        </p:nvSpPr>
        <p:spPr>
          <a:xfrm>
            <a:off x="3779912" y="6093296"/>
            <a:ext cx="1601721" cy="646331"/>
          </a:xfrm>
          <a:prstGeom prst="rect">
            <a:avLst/>
          </a:prstGeom>
          <a:solidFill>
            <a:srgbClr val="070A83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rtlCol="0">
            <a:spAutoFit/>
          </a:bodyPr>
          <a:lstStyle/>
          <a:p>
            <a:r>
              <a:rPr lang="ru-RU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Вопрос</a:t>
            </a:r>
          </a:p>
        </p:txBody>
      </p:sp>
      <p:pic>
        <p:nvPicPr>
          <p:cNvPr id="8" name="Picture 2" descr="https://festival.1september.ru/articles/604377/presentation/14.jpg"/>
          <p:cNvPicPr>
            <a:picLocks noChangeAspect="1" noChangeArrowheads="1"/>
          </p:cNvPicPr>
          <p:nvPr userDrawn="1"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0694" b="79306" l="22604" r="8197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2270" t="20969" r="17247" b="21612"/>
          <a:stretch/>
        </p:blipFill>
        <p:spPr bwMode="auto">
          <a:xfrm>
            <a:off x="1849666" y="2060848"/>
            <a:ext cx="5530646" cy="3937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 userDrawn="1"/>
        </p:nvSpPr>
        <p:spPr>
          <a:xfrm>
            <a:off x="411496" y="332656"/>
            <a:ext cx="380046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Кот в мешке</a:t>
            </a:r>
          </a:p>
        </p:txBody>
      </p:sp>
    </p:spTree>
    <p:extLst>
      <p:ext uri="{BB962C8B-B14F-4D97-AF65-F5344CB8AC3E}">
        <p14:creationId xmlns:p14="http://schemas.microsoft.com/office/powerpoint/2010/main" val="3424862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Svoya_igra_-_Kot_v_Meshke.wav"/>
          </p:stSnd>
        </p:sndAc>
      </p:transition>
    </mc:Choice>
    <mc:Fallback xmlns="">
      <p:transition spd="slow">
        <p:sndAc>
          <p:stSnd>
            <p:snd r:embed="rId6" name="Svoya_igra_-_Kot_v_Meshk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7" grpId="0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Заголовок и объект">
    <p:bg>
      <p:bgPr>
        <a:gradFill flip="none" rotWithShape="1">
          <a:gsLst>
            <a:gs pos="0">
              <a:srgbClr val="070A83"/>
            </a:gs>
            <a:gs pos="39999">
              <a:srgbClr val="0A128C"/>
            </a:gs>
            <a:gs pos="70000">
              <a:srgbClr val="181CC7"/>
            </a:gs>
            <a:gs pos="88000">
              <a:srgbClr val="1508C4"/>
            </a:gs>
            <a:gs pos="100000">
              <a:srgbClr val="1F08C6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7211144" cy="1143000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Категория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 hasCustomPrompt="1"/>
          </p:nvPr>
        </p:nvSpPr>
        <p:spPr>
          <a:xfrm>
            <a:off x="457200" y="1600200"/>
            <a:ext cx="8229600" cy="4493095"/>
          </a:xfrm>
        </p:spPr>
        <p:txBody>
          <a:bodyPr/>
          <a:lstStyle>
            <a:lvl1pPr>
              <a:defRPr sz="4000" baseline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Ваш ответ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06.03.2025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8" name="Picture 4">
            <a:hlinkClick r:id="rId2" action="ppaction://hlinksldjump"/>
          </p:cNvPr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884368" y="5930946"/>
            <a:ext cx="1080121" cy="810090"/>
          </a:xfrm>
          <a:prstGeom prst="rect">
            <a:avLst/>
          </a:prstGeom>
          <a:noFill/>
          <a:ln w="12700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62515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bg>
      <p:bgPr>
        <a:gradFill flip="none" rotWithShape="1">
          <a:gsLst>
            <a:gs pos="0">
              <a:srgbClr val="070A83"/>
            </a:gs>
            <a:gs pos="39999">
              <a:srgbClr val="0A128C"/>
            </a:gs>
            <a:gs pos="70000">
              <a:srgbClr val="181CC7"/>
            </a:gs>
            <a:gs pos="88000">
              <a:srgbClr val="1508C4"/>
            </a:gs>
            <a:gs pos="100000">
              <a:srgbClr val="1F08C6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84949" y="92017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14158" y="848166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3307" y="1386630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09693" y="1568246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45731" y="40204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5712" y="47056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17613" y="116632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77853" y="40466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74197" y="240391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992" y="88257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82318" y="854272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Тема 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06.03.2025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2" name="Рисунок 21"/>
          <p:cNvSpPr>
            <a:spLocks noGrp="1"/>
          </p:cNvSpPr>
          <p:nvPr>
            <p:ph type="pic" sz="quarter" idx="13"/>
          </p:nvPr>
        </p:nvSpPr>
        <p:spPr>
          <a:xfrm>
            <a:off x="514826" y="1616804"/>
            <a:ext cx="8094868" cy="440448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36015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Заголовок и объект">
    <p:bg>
      <p:bgPr>
        <a:gradFill flip="none" rotWithShape="1">
          <a:gsLst>
            <a:gs pos="0">
              <a:srgbClr val="070A83"/>
            </a:gs>
            <a:gs pos="39999">
              <a:srgbClr val="0A128C"/>
            </a:gs>
            <a:gs pos="70000">
              <a:srgbClr val="181CC7"/>
            </a:gs>
            <a:gs pos="88000">
              <a:srgbClr val="1508C4"/>
            </a:gs>
            <a:gs pos="100000">
              <a:srgbClr val="1F08C6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84949" y="92017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14158" y="848166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3307" y="1386630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09693" y="1568246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45731" y="40204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5712" y="47056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17613" y="116632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77853" y="40466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74197" y="240391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992" y="88257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82318" y="854272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Категория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06.03.2025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99991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06.03.2025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06.03.2025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06.03.2025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3" r:id="rId3"/>
    <p:sldLayoutId id="2147483662" r:id="rId4"/>
    <p:sldLayoutId id="2147483660" r:id="rId5"/>
    <p:sldLayoutId id="2147483661" r:id="rId6"/>
    <p:sldLayoutId id="2147483654" r:id="rId7"/>
    <p:sldLayoutId id="2147483655" r:id="rId8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0.wav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5" Type="http://schemas.openxmlformats.org/officeDocument/2006/relationships/slide" Target="slide2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5" Type="http://schemas.openxmlformats.org/officeDocument/2006/relationships/slide" Target="slide2.xml"/><Relationship Id="rId4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5" Type="http://schemas.openxmlformats.org/officeDocument/2006/relationships/slide" Target="slide2.xm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5" Type="http://schemas.openxmlformats.org/officeDocument/2006/relationships/slide" Target="slide2.xml"/><Relationship Id="rId4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5" Type="http://schemas.openxmlformats.org/officeDocument/2006/relationships/slide" Target="slide2.xml"/><Relationship Id="rId4" Type="http://schemas.openxmlformats.org/officeDocument/2006/relationships/image" Target="../media/image1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5" Type="http://schemas.openxmlformats.org/officeDocument/2006/relationships/slide" Target="slide2.xml"/><Relationship Id="rId4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13" Type="http://schemas.openxmlformats.org/officeDocument/2006/relationships/slide" Target="slide16.xml"/><Relationship Id="rId18" Type="http://schemas.openxmlformats.org/officeDocument/2006/relationships/slide" Target="slide5.xml"/><Relationship Id="rId3" Type="http://schemas.openxmlformats.org/officeDocument/2006/relationships/image" Target="../media/image7.png"/><Relationship Id="rId7" Type="http://schemas.openxmlformats.org/officeDocument/2006/relationships/slide" Target="slide10.xml"/><Relationship Id="rId12" Type="http://schemas.openxmlformats.org/officeDocument/2006/relationships/slide" Target="slide15.xml"/><Relationship Id="rId17" Type="http://schemas.openxmlformats.org/officeDocument/2006/relationships/slide" Target="slide4.xml"/><Relationship Id="rId2" Type="http://schemas.openxmlformats.org/officeDocument/2006/relationships/notesSlide" Target="../notesSlides/notesSlide2.xml"/><Relationship Id="rId16" Type="http://schemas.openxmlformats.org/officeDocument/2006/relationships/slide" Target="slide3.xml"/><Relationship Id="rId20" Type="http://schemas.openxmlformats.org/officeDocument/2006/relationships/slide" Target="slide19.xml"/><Relationship Id="rId1" Type="http://schemas.openxmlformats.org/officeDocument/2006/relationships/slideLayout" Target="../slideLayouts/slideLayout6.xml"/><Relationship Id="rId6" Type="http://schemas.openxmlformats.org/officeDocument/2006/relationships/slide" Target="slide9.xml"/><Relationship Id="rId11" Type="http://schemas.openxmlformats.org/officeDocument/2006/relationships/slide" Target="slide14.xml"/><Relationship Id="rId5" Type="http://schemas.openxmlformats.org/officeDocument/2006/relationships/slide" Target="slide8.xml"/><Relationship Id="rId15" Type="http://schemas.openxmlformats.org/officeDocument/2006/relationships/slide" Target="slide18.xml"/><Relationship Id="rId10" Type="http://schemas.openxmlformats.org/officeDocument/2006/relationships/slide" Target="slide13.xml"/><Relationship Id="rId19" Type="http://schemas.openxmlformats.org/officeDocument/2006/relationships/slide" Target="slide6.xml"/><Relationship Id="rId4" Type="http://schemas.openxmlformats.org/officeDocument/2006/relationships/slide" Target="slide7.xml"/><Relationship Id="rId9" Type="http://schemas.openxmlformats.org/officeDocument/2006/relationships/slide" Target="slide12.xml"/><Relationship Id="rId14" Type="http://schemas.openxmlformats.org/officeDocument/2006/relationships/slide" Target="slide1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40.wav"/><Relationship Id="rId3" Type="http://schemas.openxmlformats.org/officeDocument/2006/relationships/audio" Target="../media/audio4.wav"/><Relationship Id="rId7" Type="http://schemas.openxmlformats.org/officeDocument/2006/relationships/slide" Target="slide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5" Type="http://schemas.openxmlformats.org/officeDocument/2006/relationships/slide" Target="slide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5" Type="http://schemas.microsoft.com/office/2007/relationships/hdphoto" Target="../media/hdphoto3.wdp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5" Type="http://schemas.openxmlformats.org/officeDocument/2006/relationships/slide" Target="slide2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5" Type="http://schemas.openxmlformats.org/officeDocument/2006/relationships/slide" Target="slide2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3"/>
          </p:nvPr>
        </p:nvSpPr>
        <p:spPr>
          <a:xfrm>
            <a:off x="4860032" y="5541044"/>
            <a:ext cx="4680570" cy="12969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Составила: воспитатель 1 квалификационной категории</a:t>
            </a:r>
          </a:p>
          <a:p>
            <a:pPr marL="0" indent="0">
              <a:buNone/>
            </a:pPr>
            <a:r>
              <a:rPr lang="ru-RU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Фирсова Яна Александровна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485D4FF-08A3-4070-8BAE-16DB26B2E1AC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623684"/>
            <a:ext cx="3672408" cy="21227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4E29BA9-AA13-4A34-B208-DBA68FE07E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619982"/>
            <a:ext cx="1547664" cy="218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351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Svoya_igra_-_Zastavka_2013.wav"/>
          </p:stSnd>
        </p:sndAc>
      </p:transition>
    </mc:Choice>
    <mc:Fallback xmlns="">
      <p:transition spd="slow">
        <p:sndAc>
          <p:stSnd>
            <p:snd r:embed="rId6" name="Svoya_igra_-_Zastavka_2013.wav"/>
          </p:stSnd>
        </p:sndAc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80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341129B-6062-419D-8B53-B7D749FACF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9872" y="6046355"/>
            <a:ext cx="2016224" cy="79068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7829273-6B2D-4362-B189-8B5A4518700B}"/>
              </a:ext>
            </a:extLst>
          </p:cNvPr>
          <p:cNvSpPr txBox="1"/>
          <p:nvPr/>
        </p:nvSpPr>
        <p:spPr>
          <a:xfrm>
            <a:off x="899592" y="431697"/>
            <a:ext cx="63007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Познавательное развитие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0A6601C-7D30-494F-B67D-098BB5EFF5D8}"/>
              </a:ext>
            </a:extLst>
          </p:cNvPr>
          <p:cNvSpPr txBox="1"/>
          <p:nvPr/>
        </p:nvSpPr>
        <p:spPr>
          <a:xfrm>
            <a:off x="323782" y="2151727"/>
            <a:ext cx="849643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Есть такая технология в детском саду «Умный пол». Как на ваш взгляд, выглядит умный пол и, как используется в работе с детьми.</a:t>
            </a:r>
          </a:p>
        </p:txBody>
      </p:sp>
      <p:sp>
        <p:nvSpPr>
          <p:cNvPr id="8" name="Стрелка: влево 7">
            <a:hlinkClick r:id="rId4" action="ppaction://hlinksldjump"/>
            <a:extLst>
              <a:ext uri="{FF2B5EF4-FFF2-40B4-BE49-F238E27FC236}">
                <a16:creationId xmlns:a16="http://schemas.microsoft.com/office/drawing/2014/main" id="{424DA898-C0D0-4ED6-8F9D-EBC752568E08}"/>
              </a:ext>
            </a:extLst>
          </p:cNvPr>
          <p:cNvSpPr/>
          <p:nvPr/>
        </p:nvSpPr>
        <p:spPr>
          <a:xfrm>
            <a:off x="179512" y="5949280"/>
            <a:ext cx="936104" cy="790685"/>
          </a:xfrm>
          <a:prstGeom prst="leftArrow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149669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>
        <p:sndAc>
          <p:stSnd loop="1">
            <p:snd r:embed="rId2" name="svoya_igra_1.wav"/>
          </p:stSnd>
        </p:sndAc>
      </p:transition>
    </mc:Choice>
    <mc:Fallback>
      <p:transition spd="slow" advClick="0">
        <p:sndAc>
          <p:stSnd loop="1">
            <p:snd r:embed="rId2" name="svoya_igra_1.wav"/>
          </p:stSnd>
        </p:sndAc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20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341129B-6062-419D-8B53-B7D749FACF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9872" y="6046355"/>
            <a:ext cx="2016224" cy="79068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7829273-6B2D-4362-B189-8B5A4518700B}"/>
              </a:ext>
            </a:extLst>
          </p:cNvPr>
          <p:cNvSpPr txBox="1"/>
          <p:nvPr/>
        </p:nvSpPr>
        <p:spPr>
          <a:xfrm>
            <a:off x="179512" y="347685"/>
            <a:ext cx="74888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Социально - коммуникативное развитие.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0A6601C-7D30-494F-B67D-098BB5EFF5D8}"/>
              </a:ext>
            </a:extLst>
          </p:cNvPr>
          <p:cNvSpPr txBox="1"/>
          <p:nvPr/>
        </p:nvSpPr>
        <p:spPr>
          <a:xfrm>
            <a:off x="323782" y="2151727"/>
            <a:ext cx="84964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Назовите, что нельзя носить детям в детский сад.</a:t>
            </a:r>
          </a:p>
        </p:txBody>
      </p:sp>
      <p:sp>
        <p:nvSpPr>
          <p:cNvPr id="2" name="Знак умножения 1">
            <a:extLst>
              <a:ext uri="{FF2B5EF4-FFF2-40B4-BE49-F238E27FC236}">
                <a16:creationId xmlns:a16="http://schemas.microsoft.com/office/drawing/2014/main" id="{35B47FE2-CDAB-433D-A0F6-C5C3367E13FC}"/>
              </a:ext>
            </a:extLst>
          </p:cNvPr>
          <p:cNvSpPr/>
          <p:nvPr/>
        </p:nvSpPr>
        <p:spPr>
          <a:xfrm>
            <a:off x="3239852" y="3707356"/>
            <a:ext cx="2664296" cy="2734901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8" name="Стрелка: влево 7">
            <a:hlinkClick r:id="rId4" action="ppaction://hlinksldjump"/>
            <a:extLst>
              <a:ext uri="{FF2B5EF4-FFF2-40B4-BE49-F238E27FC236}">
                <a16:creationId xmlns:a16="http://schemas.microsoft.com/office/drawing/2014/main" id="{164BB31B-585D-43C5-B5D3-61F254DB9D6A}"/>
              </a:ext>
            </a:extLst>
          </p:cNvPr>
          <p:cNvSpPr/>
          <p:nvPr/>
        </p:nvSpPr>
        <p:spPr>
          <a:xfrm>
            <a:off x="179512" y="5949280"/>
            <a:ext cx="936104" cy="790685"/>
          </a:xfrm>
          <a:prstGeom prst="leftArrow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545692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>
        <p:sndAc>
          <p:stSnd loop="1">
            <p:snd r:embed="rId2" name="svoya_igra_1.wav"/>
          </p:stSnd>
        </p:sndAc>
      </p:transition>
    </mc:Choice>
    <mc:Fallback>
      <p:transition spd="slow" advClick="0">
        <p:sndAc>
          <p:stSnd loop="1">
            <p:snd r:embed="rId2" name="svoya_igra_1.wav"/>
          </p:stSnd>
        </p:sndAc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40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341129B-6062-419D-8B53-B7D749FACF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9872" y="6046355"/>
            <a:ext cx="2016224" cy="79068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7829273-6B2D-4362-B189-8B5A4518700B}"/>
              </a:ext>
            </a:extLst>
          </p:cNvPr>
          <p:cNvSpPr txBox="1"/>
          <p:nvPr/>
        </p:nvSpPr>
        <p:spPr>
          <a:xfrm>
            <a:off x="179512" y="347685"/>
            <a:ext cx="74888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Социально - коммуникативное развитие.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0A6601C-7D30-494F-B67D-098BB5EFF5D8}"/>
              </a:ext>
            </a:extLst>
          </p:cNvPr>
          <p:cNvSpPr txBox="1"/>
          <p:nvPr/>
        </p:nvSpPr>
        <p:spPr>
          <a:xfrm>
            <a:off x="323782" y="2151727"/>
            <a:ext cx="849643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Куда нужно обращать, если возникли вопросы претензии к работе воспитателей, помощников или детского сада?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D2AFFE9-0076-4585-83F1-5717A5205A7A}"/>
              </a:ext>
            </a:extLst>
          </p:cNvPr>
          <p:cNvSpPr txBox="1"/>
          <p:nvPr/>
        </p:nvSpPr>
        <p:spPr>
          <a:xfrm>
            <a:off x="323782" y="5446190"/>
            <a:ext cx="84964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2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?</a:t>
            </a:r>
          </a:p>
        </p:txBody>
      </p:sp>
      <p:sp>
        <p:nvSpPr>
          <p:cNvPr id="12" name="Стрелка: влево 11">
            <a:hlinkClick r:id="rId4" action="ppaction://hlinksldjump"/>
            <a:extLst>
              <a:ext uri="{FF2B5EF4-FFF2-40B4-BE49-F238E27FC236}">
                <a16:creationId xmlns:a16="http://schemas.microsoft.com/office/drawing/2014/main" id="{414A1075-1739-44A6-AE72-021F0FD1AA09}"/>
              </a:ext>
            </a:extLst>
          </p:cNvPr>
          <p:cNvSpPr/>
          <p:nvPr/>
        </p:nvSpPr>
        <p:spPr>
          <a:xfrm>
            <a:off x="179512" y="5949280"/>
            <a:ext cx="936104" cy="790685"/>
          </a:xfrm>
          <a:prstGeom prst="leftArrow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397077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>
        <p:sndAc>
          <p:stSnd loop="1">
            <p:snd r:embed="rId2" name="svoya_igra_1.wav"/>
          </p:stSnd>
        </p:sndAc>
      </p:transition>
    </mc:Choice>
    <mc:Fallback>
      <p:transition spd="slow" advClick="0">
        <p:sndAc>
          <p:stSnd loop="1">
            <p:snd r:embed="rId2" name="svoya_igra_1.wav"/>
          </p:stSnd>
        </p:sndAc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60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341129B-6062-419D-8B53-B7D749FACF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9872" y="6046355"/>
            <a:ext cx="2016224" cy="79068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7829273-6B2D-4362-B189-8B5A4518700B}"/>
              </a:ext>
            </a:extLst>
          </p:cNvPr>
          <p:cNvSpPr txBox="1"/>
          <p:nvPr/>
        </p:nvSpPr>
        <p:spPr>
          <a:xfrm>
            <a:off x="179512" y="347685"/>
            <a:ext cx="74888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Социально - коммуникативное развитие.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0A6601C-7D30-494F-B67D-098BB5EFF5D8}"/>
              </a:ext>
            </a:extLst>
          </p:cNvPr>
          <p:cNvSpPr txBox="1"/>
          <p:nvPr/>
        </p:nvSpPr>
        <p:spPr>
          <a:xfrm>
            <a:off x="323782" y="2151727"/>
            <a:ext cx="849643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В рамках 80 годовщины победы предложите оформление в раздевалке для создания стенда «Год защитника отечества».</a:t>
            </a:r>
          </a:p>
        </p:txBody>
      </p:sp>
      <p:pic>
        <p:nvPicPr>
          <p:cNvPr id="3" name="Рисунок 2" descr="Изображение выглядит как Танец&#10;&#10;AI-generated content may be incorrect.">
            <a:extLst>
              <a:ext uri="{FF2B5EF4-FFF2-40B4-BE49-F238E27FC236}">
                <a16:creationId xmlns:a16="http://schemas.microsoft.com/office/drawing/2014/main" id="{979D90D3-E5DE-4FB0-9A19-75CA497DECB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8488" y="4813718"/>
            <a:ext cx="3131840" cy="1759213"/>
          </a:xfrm>
          <a:prstGeom prst="rect">
            <a:avLst/>
          </a:prstGeom>
        </p:spPr>
      </p:pic>
      <p:sp>
        <p:nvSpPr>
          <p:cNvPr id="12" name="Стрелка: влево 11">
            <a:hlinkClick r:id="rId5" action="ppaction://hlinksldjump"/>
            <a:extLst>
              <a:ext uri="{FF2B5EF4-FFF2-40B4-BE49-F238E27FC236}">
                <a16:creationId xmlns:a16="http://schemas.microsoft.com/office/drawing/2014/main" id="{5ECA4EBA-9410-4E44-B92F-5A563DF159DC}"/>
              </a:ext>
            </a:extLst>
          </p:cNvPr>
          <p:cNvSpPr/>
          <p:nvPr/>
        </p:nvSpPr>
        <p:spPr>
          <a:xfrm>
            <a:off x="179512" y="5949280"/>
            <a:ext cx="936104" cy="790685"/>
          </a:xfrm>
          <a:prstGeom prst="leftArrow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036437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>
        <p:sndAc>
          <p:stSnd loop="1">
            <p:snd r:embed="rId2" name="svoya_igra_1.wav"/>
          </p:stSnd>
        </p:sndAc>
      </p:transition>
    </mc:Choice>
    <mc:Fallback>
      <p:transition spd="slow" advClick="0">
        <p:sndAc>
          <p:stSnd loop="1">
            <p:snd r:embed="rId2" name="svoya_igra_1.wav"/>
          </p:stSnd>
        </p:sndAc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80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341129B-6062-419D-8B53-B7D749FACF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9872" y="6046355"/>
            <a:ext cx="2016224" cy="79068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7829273-6B2D-4362-B189-8B5A4518700B}"/>
              </a:ext>
            </a:extLst>
          </p:cNvPr>
          <p:cNvSpPr txBox="1"/>
          <p:nvPr/>
        </p:nvSpPr>
        <p:spPr>
          <a:xfrm>
            <a:off x="179512" y="347685"/>
            <a:ext cx="74888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Социально - коммуникативное развитие.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0A6601C-7D30-494F-B67D-098BB5EFF5D8}"/>
              </a:ext>
            </a:extLst>
          </p:cNvPr>
          <p:cNvSpPr txBox="1"/>
          <p:nvPr/>
        </p:nvSpPr>
        <p:spPr>
          <a:xfrm>
            <a:off x="520926" y="2080610"/>
            <a:ext cx="810214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Назовите правила посещения родителями различных мероприятий в детском саду. </a:t>
            </a:r>
          </a:p>
        </p:txBody>
      </p:sp>
      <p:pic>
        <p:nvPicPr>
          <p:cNvPr id="6146" name="Picture 2" descr="В Рыбинске построят детский сад | новости#">
            <a:extLst>
              <a:ext uri="{FF2B5EF4-FFF2-40B4-BE49-F238E27FC236}">
                <a16:creationId xmlns:a16="http://schemas.microsoft.com/office/drawing/2014/main" id="{0F056D42-955C-40C4-9A71-12BAF58FDC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8928" y="4193001"/>
            <a:ext cx="5106144" cy="24956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Стрелка: влево 11">
            <a:hlinkClick r:id="rId5" action="ppaction://hlinksldjump"/>
            <a:extLst>
              <a:ext uri="{FF2B5EF4-FFF2-40B4-BE49-F238E27FC236}">
                <a16:creationId xmlns:a16="http://schemas.microsoft.com/office/drawing/2014/main" id="{70A52EA0-A318-48C7-B9DF-1EFEB516BE91}"/>
              </a:ext>
            </a:extLst>
          </p:cNvPr>
          <p:cNvSpPr/>
          <p:nvPr/>
        </p:nvSpPr>
        <p:spPr>
          <a:xfrm>
            <a:off x="179512" y="5949280"/>
            <a:ext cx="936104" cy="790685"/>
          </a:xfrm>
          <a:prstGeom prst="leftArrow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978953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>
        <p:sndAc>
          <p:stSnd loop="1">
            <p:snd r:embed="rId2" name="svoya_igra_1.wav"/>
          </p:stSnd>
        </p:sndAc>
      </p:transition>
    </mc:Choice>
    <mc:Fallback>
      <p:transition spd="slow" advClick="0">
        <p:sndAc>
          <p:stSnd loop="1">
            <p:snd r:embed="rId2" name="svoya_igra_1.wav"/>
          </p:stSnd>
        </p:sndAc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20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341129B-6062-419D-8B53-B7D749FACF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9872" y="6046355"/>
            <a:ext cx="2016224" cy="79068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7829273-6B2D-4362-B189-8B5A4518700B}"/>
              </a:ext>
            </a:extLst>
          </p:cNvPr>
          <p:cNvSpPr txBox="1"/>
          <p:nvPr/>
        </p:nvSpPr>
        <p:spPr>
          <a:xfrm>
            <a:off x="1082651" y="427744"/>
            <a:ext cx="63007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Физическое развитие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0A6601C-7D30-494F-B67D-098BB5EFF5D8}"/>
              </a:ext>
            </a:extLst>
          </p:cNvPr>
          <p:cNvSpPr txBox="1"/>
          <p:nvPr/>
        </p:nvSpPr>
        <p:spPr>
          <a:xfrm>
            <a:off x="323782" y="2151727"/>
            <a:ext cx="849643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В каких случаях родитель обязан вызвать врача к ребёнку и сообщить воспитателю? </a:t>
            </a:r>
          </a:p>
        </p:txBody>
      </p:sp>
      <p:pic>
        <p:nvPicPr>
          <p:cNvPr id="9218" name="Picture 2" descr="Врач Компьютерные Иконки Хирург Доктор медицины, назначение врача, png |  PNGEgg">
            <a:extLst>
              <a:ext uri="{FF2B5EF4-FFF2-40B4-BE49-F238E27FC236}">
                <a16:creationId xmlns:a16="http://schemas.microsoft.com/office/drawing/2014/main" id="{249289A3-B0B7-4B57-B9DC-F4176E2159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37" t="1273" r="22723" b="1273"/>
          <a:stretch/>
        </p:blipFill>
        <p:spPr bwMode="auto">
          <a:xfrm>
            <a:off x="6795344" y="4437112"/>
            <a:ext cx="2016224" cy="2016224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Стрелка: влево 7">
            <a:hlinkClick r:id="rId5" action="ppaction://hlinksldjump"/>
            <a:extLst>
              <a:ext uri="{FF2B5EF4-FFF2-40B4-BE49-F238E27FC236}">
                <a16:creationId xmlns:a16="http://schemas.microsoft.com/office/drawing/2014/main" id="{CED4ED89-9D1D-4A05-AE6B-14A1660A8B66}"/>
              </a:ext>
            </a:extLst>
          </p:cNvPr>
          <p:cNvSpPr/>
          <p:nvPr/>
        </p:nvSpPr>
        <p:spPr>
          <a:xfrm>
            <a:off x="179512" y="5949280"/>
            <a:ext cx="936104" cy="790685"/>
          </a:xfrm>
          <a:prstGeom prst="leftArrow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332193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>
        <p:sndAc>
          <p:stSnd loop="1">
            <p:snd r:embed="rId2" name="svoya_igra_1.wav"/>
          </p:stSnd>
        </p:sndAc>
      </p:transition>
    </mc:Choice>
    <mc:Fallback>
      <p:transition spd="slow" advClick="0">
        <p:sndAc>
          <p:stSnd loop="1">
            <p:snd r:embed="rId2" name="svoya_igra_1.wav"/>
          </p:stSnd>
        </p:sndAc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40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341129B-6062-419D-8B53-B7D749FACF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9872" y="6046355"/>
            <a:ext cx="2016224" cy="79068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7829273-6B2D-4362-B189-8B5A4518700B}"/>
              </a:ext>
            </a:extLst>
          </p:cNvPr>
          <p:cNvSpPr txBox="1"/>
          <p:nvPr/>
        </p:nvSpPr>
        <p:spPr>
          <a:xfrm>
            <a:off x="1082651" y="427744"/>
            <a:ext cx="63007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Физическое развитие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0A6601C-7D30-494F-B67D-098BB5EFF5D8}"/>
              </a:ext>
            </a:extLst>
          </p:cNvPr>
          <p:cNvSpPr txBox="1"/>
          <p:nvPr/>
        </p:nvSpPr>
        <p:spPr>
          <a:xfrm>
            <a:off x="323782" y="2151727"/>
            <a:ext cx="849643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Как влияет на ребёнка несформированность правильной осанки?</a:t>
            </a:r>
          </a:p>
        </p:txBody>
      </p:sp>
      <p:pic>
        <p:nvPicPr>
          <p:cNvPr id="10242" name="Picture 2" descr="Осанка у детей: Лечение нарушений осанки в СПб в Евромед Кидс">
            <a:extLst>
              <a:ext uri="{FF2B5EF4-FFF2-40B4-BE49-F238E27FC236}">
                <a16:creationId xmlns:a16="http://schemas.microsoft.com/office/drawing/2014/main" id="{DF08E846-C055-4395-ABD1-7B54B22C7F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4365731"/>
            <a:ext cx="3411463" cy="20902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Стрелка: влево 11">
            <a:hlinkClick r:id="rId5" action="ppaction://hlinksldjump"/>
            <a:extLst>
              <a:ext uri="{FF2B5EF4-FFF2-40B4-BE49-F238E27FC236}">
                <a16:creationId xmlns:a16="http://schemas.microsoft.com/office/drawing/2014/main" id="{E8E91FCA-A4A9-416A-8CC2-31C7866A1097}"/>
              </a:ext>
            </a:extLst>
          </p:cNvPr>
          <p:cNvSpPr/>
          <p:nvPr/>
        </p:nvSpPr>
        <p:spPr>
          <a:xfrm>
            <a:off x="179512" y="5949280"/>
            <a:ext cx="936104" cy="790685"/>
          </a:xfrm>
          <a:prstGeom prst="leftArrow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684164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>
        <p:sndAc>
          <p:stSnd loop="1">
            <p:snd r:embed="rId2" name="svoya_igra_1.wav"/>
          </p:stSnd>
        </p:sndAc>
      </p:transition>
    </mc:Choice>
    <mc:Fallback>
      <p:transition spd="slow" advClick="0">
        <p:sndAc>
          <p:stSnd loop="1">
            <p:snd r:embed="rId2" name="svoya_igra_1.wav"/>
          </p:stSnd>
        </p:sndAc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60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341129B-6062-419D-8B53-B7D749FACF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9872" y="6046355"/>
            <a:ext cx="2016224" cy="79068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7829273-6B2D-4362-B189-8B5A4518700B}"/>
              </a:ext>
            </a:extLst>
          </p:cNvPr>
          <p:cNvSpPr txBox="1"/>
          <p:nvPr/>
        </p:nvSpPr>
        <p:spPr>
          <a:xfrm>
            <a:off x="1082651" y="427744"/>
            <a:ext cx="63007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Физическое развитие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0A6601C-7D30-494F-B67D-098BB5EFF5D8}"/>
              </a:ext>
            </a:extLst>
          </p:cNvPr>
          <p:cNvSpPr txBox="1"/>
          <p:nvPr/>
        </p:nvSpPr>
        <p:spPr>
          <a:xfrm>
            <a:off x="323782" y="2003671"/>
            <a:ext cx="849643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Какой спортивный инвентарь должен быть у каждого ребёнка дома?</a:t>
            </a:r>
          </a:p>
        </p:txBody>
      </p:sp>
      <p:pic>
        <p:nvPicPr>
          <p:cNvPr id="11266" name="Picture 2" descr="Спортивный Инвентарь: векторные изображения и иллюстрации, которые можно  скачать бесплатно | Freepik">
            <a:extLst>
              <a:ext uri="{FF2B5EF4-FFF2-40B4-BE49-F238E27FC236}">
                <a16:creationId xmlns:a16="http://schemas.microsoft.com/office/drawing/2014/main" id="{5D05A313-9B0B-4127-BAEF-5C3C724D9F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1257" y="3982856"/>
            <a:ext cx="4133453" cy="27402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Стрелка: влево 11">
            <a:hlinkClick r:id="rId5" action="ppaction://hlinksldjump"/>
            <a:extLst>
              <a:ext uri="{FF2B5EF4-FFF2-40B4-BE49-F238E27FC236}">
                <a16:creationId xmlns:a16="http://schemas.microsoft.com/office/drawing/2014/main" id="{373199C1-D68B-4AFE-BD97-DBD4A74DEADE}"/>
              </a:ext>
            </a:extLst>
          </p:cNvPr>
          <p:cNvSpPr/>
          <p:nvPr/>
        </p:nvSpPr>
        <p:spPr>
          <a:xfrm>
            <a:off x="179512" y="5949280"/>
            <a:ext cx="936104" cy="790685"/>
          </a:xfrm>
          <a:prstGeom prst="leftArrow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882574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>
        <p:sndAc>
          <p:stSnd loop="1">
            <p:snd r:embed="rId2" name="svoya_igra_1.wav"/>
          </p:stSnd>
        </p:sndAc>
      </p:transition>
    </mc:Choice>
    <mc:Fallback>
      <p:transition spd="slow" advClick="0">
        <p:sndAc>
          <p:stSnd loop="1">
            <p:snd r:embed="rId2" name="svoya_igra_1.wav"/>
          </p:stSnd>
        </p:sndAc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80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341129B-6062-419D-8B53-B7D749FACF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9872" y="6046355"/>
            <a:ext cx="2016224" cy="79068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7829273-6B2D-4362-B189-8B5A4518700B}"/>
              </a:ext>
            </a:extLst>
          </p:cNvPr>
          <p:cNvSpPr txBox="1"/>
          <p:nvPr/>
        </p:nvSpPr>
        <p:spPr>
          <a:xfrm>
            <a:off x="1082651" y="427744"/>
            <a:ext cx="63007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Физическое развитие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0A6601C-7D30-494F-B67D-098BB5EFF5D8}"/>
              </a:ext>
            </a:extLst>
          </p:cNvPr>
          <p:cNvSpPr txBox="1"/>
          <p:nvPr/>
        </p:nvSpPr>
        <p:spPr>
          <a:xfrm>
            <a:off x="323782" y="2003671"/>
            <a:ext cx="849643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Для чего учить ребёнка правильно держать ложку, карандаш, кисточку и т.д.? </a:t>
            </a:r>
          </a:p>
        </p:txBody>
      </p:sp>
      <p:pic>
        <p:nvPicPr>
          <p:cNvPr id="12290" name="Picture 2" descr="Обои разное, руки, , ноги, ручка, документ картинки на рабочий стол,  скачать бесплатно.">
            <a:extLst>
              <a:ext uri="{FF2B5EF4-FFF2-40B4-BE49-F238E27FC236}">
                <a16:creationId xmlns:a16="http://schemas.microsoft.com/office/drawing/2014/main" id="{CD211CDB-5287-423F-A39F-E9DA2991BB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131" y="4149080"/>
            <a:ext cx="3815705" cy="23892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Стрелка: влево 11">
            <a:hlinkClick r:id="rId5" action="ppaction://hlinksldjump"/>
            <a:extLst>
              <a:ext uri="{FF2B5EF4-FFF2-40B4-BE49-F238E27FC236}">
                <a16:creationId xmlns:a16="http://schemas.microsoft.com/office/drawing/2014/main" id="{CABED53A-2604-4778-B505-BBB44F98A664}"/>
              </a:ext>
            </a:extLst>
          </p:cNvPr>
          <p:cNvSpPr/>
          <p:nvPr/>
        </p:nvSpPr>
        <p:spPr>
          <a:xfrm>
            <a:off x="179512" y="5949280"/>
            <a:ext cx="936104" cy="790685"/>
          </a:xfrm>
          <a:prstGeom prst="leftArrow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475522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>
        <p:sndAc>
          <p:stSnd loop="1">
            <p:snd r:embed="rId2" name="svoya_igra_1.wav"/>
          </p:stSnd>
        </p:sndAc>
      </p:transition>
    </mc:Choice>
    <mc:Fallback>
      <p:transition spd="slow" advClick="0">
        <p:sndAc>
          <p:stSnd loop="1">
            <p:snd r:embed="rId2" name="svoya_igra_1.wav"/>
          </p:stSnd>
        </p:sndAc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341129B-6062-419D-8B53-B7D749FACF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9872" y="6046355"/>
            <a:ext cx="2016224" cy="79068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7829273-6B2D-4362-B189-8B5A4518700B}"/>
              </a:ext>
            </a:extLst>
          </p:cNvPr>
          <p:cNvSpPr txBox="1"/>
          <p:nvPr/>
        </p:nvSpPr>
        <p:spPr>
          <a:xfrm>
            <a:off x="2627784" y="224036"/>
            <a:ext cx="63007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Обратная связь</a:t>
            </a:r>
          </a:p>
        </p:txBody>
      </p:sp>
      <p:pic>
        <p:nvPicPr>
          <p:cNvPr id="3" name="Рисунок 2" descr="Изображение выглядит как Графика, Шрифт, круг, логотип&#10;&#10;AI-generated content may be incorrect.">
            <a:extLst>
              <a:ext uri="{FF2B5EF4-FFF2-40B4-BE49-F238E27FC236}">
                <a16:creationId xmlns:a16="http://schemas.microsoft.com/office/drawing/2014/main" id="{9C9664D2-F2A7-436C-B82B-2625B50E9C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846" y="1338841"/>
            <a:ext cx="7386276" cy="5102856"/>
          </a:xfrm>
          <a:prstGeom prst="rect">
            <a:avLst/>
          </a:prstGeom>
        </p:spPr>
      </p:pic>
      <p:sp>
        <p:nvSpPr>
          <p:cNvPr id="5" name="Стрелка: влево 4">
            <a:extLst>
              <a:ext uri="{FF2B5EF4-FFF2-40B4-BE49-F238E27FC236}">
                <a16:creationId xmlns:a16="http://schemas.microsoft.com/office/drawing/2014/main" id="{FE594DF9-CC3B-46A6-AFC2-5F30EF8C6456}"/>
              </a:ext>
            </a:extLst>
          </p:cNvPr>
          <p:cNvSpPr/>
          <p:nvPr/>
        </p:nvSpPr>
        <p:spPr>
          <a:xfrm rot="1021046">
            <a:off x="1831962" y="3093916"/>
            <a:ext cx="746289" cy="450144"/>
          </a:xfrm>
          <a:prstGeom prst="leftArrow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Стрелка: влево 11">
            <a:extLst>
              <a:ext uri="{FF2B5EF4-FFF2-40B4-BE49-F238E27FC236}">
                <a16:creationId xmlns:a16="http://schemas.microsoft.com/office/drawing/2014/main" id="{C9E8B06E-2DCE-42E8-AF24-B7F1FEB3CC5E}"/>
              </a:ext>
            </a:extLst>
          </p:cNvPr>
          <p:cNvSpPr/>
          <p:nvPr/>
        </p:nvSpPr>
        <p:spPr>
          <a:xfrm rot="1021046">
            <a:off x="5197596" y="3093915"/>
            <a:ext cx="746289" cy="450144"/>
          </a:xfrm>
          <a:prstGeom prst="leftArrow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Стрелка: влево 12">
            <a:extLst>
              <a:ext uri="{FF2B5EF4-FFF2-40B4-BE49-F238E27FC236}">
                <a16:creationId xmlns:a16="http://schemas.microsoft.com/office/drawing/2014/main" id="{8D47B81A-5A71-4C7E-9397-FC748F0560B4}"/>
              </a:ext>
            </a:extLst>
          </p:cNvPr>
          <p:cNvSpPr/>
          <p:nvPr/>
        </p:nvSpPr>
        <p:spPr>
          <a:xfrm rot="5400000">
            <a:off x="2254639" y="5226463"/>
            <a:ext cx="746289" cy="450144"/>
          </a:xfrm>
          <a:prstGeom prst="leftArrow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Стрелка: влево 14">
            <a:extLst>
              <a:ext uri="{FF2B5EF4-FFF2-40B4-BE49-F238E27FC236}">
                <a16:creationId xmlns:a16="http://schemas.microsoft.com/office/drawing/2014/main" id="{50E8FE2F-FF1C-4993-91BF-B2CCD1DC62D0}"/>
              </a:ext>
            </a:extLst>
          </p:cNvPr>
          <p:cNvSpPr/>
          <p:nvPr/>
        </p:nvSpPr>
        <p:spPr>
          <a:xfrm rot="1021046">
            <a:off x="5197597" y="5311226"/>
            <a:ext cx="746289" cy="450144"/>
          </a:xfrm>
          <a:prstGeom prst="leftArrow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273903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>
        <p:sndAc>
          <p:stSnd loop="1">
            <p:snd r:embed="rId2" name="svoya_igra_1.wav"/>
          </p:stSnd>
        </p:sndAc>
      </p:transition>
    </mc:Choice>
    <mc:Fallback>
      <p:transition spd="slow" advClick="0">
        <p:sndAc>
          <p:stSnd loop="1">
            <p:snd r:embed="rId2" name="svoya_igra_1.wav"/>
          </p:stSnd>
        </p:sndAc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Прямоугольник 30"/>
          <p:cNvSpPr/>
          <p:nvPr/>
        </p:nvSpPr>
        <p:spPr>
          <a:xfrm>
            <a:off x="683568" y="1814016"/>
            <a:ext cx="3471130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dirty="0">
                <a:solidFill>
                  <a:prstClr val="white"/>
                </a:solidFill>
                <a:latin typeface="Monotype Corsiva" panose="03010101010201010101" pitchFamily="66" charset="0"/>
              </a:rPr>
              <a:t>Речевое развитие</a:t>
            </a:r>
            <a:endParaRPr lang="ru-RU" sz="1600" dirty="0">
              <a:latin typeface="Monotype Corsiva" panose="03010101010201010101" pitchFamily="66" charset="0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683568" y="2844810"/>
            <a:ext cx="3471130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200" dirty="0">
                <a:latin typeface="Monotype Corsiva" panose="03010101010201010101" pitchFamily="66" charset="0"/>
                <a:cs typeface="Times New Roman" pitchFamily="18" charset="0"/>
              </a:rPr>
              <a:t>Познавательное развитие</a:t>
            </a:r>
            <a:endParaRPr lang="ru-RU" sz="2400" dirty="0">
              <a:latin typeface="Monotype Corsiva" panose="03010101010201010101" pitchFamily="66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683568" y="3924039"/>
            <a:ext cx="3471130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100" b="1" dirty="0">
                <a:latin typeface="Monotype Corsiva" panose="03010101010201010101" pitchFamily="66" charset="0"/>
              </a:rPr>
              <a:t>Социально-коммуникативное развитие.</a:t>
            </a:r>
            <a:endParaRPr lang="ru-RU" sz="2100" dirty="0">
              <a:latin typeface="Monotype Corsiva" panose="03010101010201010101" pitchFamily="66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683568" y="5013176"/>
            <a:ext cx="3471130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200" b="1" dirty="0">
                <a:latin typeface="Monotype Corsiva" panose="03010101010201010101" pitchFamily="66" charset="0"/>
              </a:rPr>
              <a:t>Физическое развитие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7864" y="165341"/>
            <a:ext cx="2454546" cy="1247435"/>
          </a:xfrm>
          <a:prstGeom prst="rect">
            <a:avLst/>
          </a:prstGeom>
        </p:spPr>
      </p:pic>
      <p:sp>
        <p:nvSpPr>
          <p:cNvPr id="37" name="Прямоугольник 36">
            <a:hlinkClick r:id="rId4" action="ppaction://hlinksldjump"/>
            <a:extLst>
              <a:ext uri="{FF2B5EF4-FFF2-40B4-BE49-F238E27FC236}">
                <a16:creationId xmlns:a16="http://schemas.microsoft.com/office/drawing/2014/main" id="{2EE237AD-F539-4578-991F-B8F9F02548A4}"/>
              </a:ext>
            </a:extLst>
          </p:cNvPr>
          <p:cNvSpPr/>
          <p:nvPr/>
        </p:nvSpPr>
        <p:spPr>
          <a:xfrm>
            <a:off x="4582244" y="2850270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20</a:t>
            </a:r>
          </a:p>
        </p:txBody>
      </p:sp>
      <p:sp>
        <p:nvSpPr>
          <p:cNvPr id="38" name="Прямоугольник 37">
            <a:hlinkClick r:id="rId5" action="ppaction://hlinksldjump"/>
            <a:extLst>
              <a:ext uri="{FF2B5EF4-FFF2-40B4-BE49-F238E27FC236}">
                <a16:creationId xmlns:a16="http://schemas.microsoft.com/office/drawing/2014/main" id="{A1CFF0CD-6157-4F1F-90DB-3281E3C346E6}"/>
              </a:ext>
            </a:extLst>
          </p:cNvPr>
          <p:cNvSpPr/>
          <p:nvPr/>
        </p:nvSpPr>
        <p:spPr>
          <a:xfrm>
            <a:off x="5590356" y="2850270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40</a:t>
            </a:r>
          </a:p>
        </p:txBody>
      </p:sp>
      <p:sp>
        <p:nvSpPr>
          <p:cNvPr id="39" name="Прямоугольник 38">
            <a:hlinkClick r:id="rId6" action="ppaction://hlinksldjump"/>
            <a:extLst>
              <a:ext uri="{FF2B5EF4-FFF2-40B4-BE49-F238E27FC236}">
                <a16:creationId xmlns:a16="http://schemas.microsoft.com/office/drawing/2014/main" id="{25496305-080E-45BF-B795-8963AD6B31D5}"/>
              </a:ext>
            </a:extLst>
          </p:cNvPr>
          <p:cNvSpPr/>
          <p:nvPr/>
        </p:nvSpPr>
        <p:spPr>
          <a:xfrm>
            <a:off x="6598468" y="2850270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60</a:t>
            </a:r>
          </a:p>
        </p:txBody>
      </p:sp>
      <p:sp>
        <p:nvSpPr>
          <p:cNvPr id="40" name="Прямоугольник 39">
            <a:hlinkClick r:id="rId7" action="ppaction://hlinksldjump"/>
            <a:extLst>
              <a:ext uri="{FF2B5EF4-FFF2-40B4-BE49-F238E27FC236}">
                <a16:creationId xmlns:a16="http://schemas.microsoft.com/office/drawing/2014/main" id="{8D2589B2-8B4B-47F8-83D4-ED366D8D5121}"/>
              </a:ext>
            </a:extLst>
          </p:cNvPr>
          <p:cNvSpPr/>
          <p:nvPr/>
        </p:nvSpPr>
        <p:spPr>
          <a:xfrm>
            <a:off x="7606580" y="2850270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80</a:t>
            </a:r>
          </a:p>
        </p:txBody>
      </p:sp>
      <p:sp>
        <p:nvSpPr>
          <p:cNvPr id="42" name="Прямоугольник 41">
            <a:hlinkClick r:id="rId8" action="ppaction://hlinksldjump"/>
            <a:extLst>
              <a:ext uri="{FF2B5EF4-FFF2-40B4-BE49-F238E27FC236}">
                <a16:creationId xmlns:a16="http://schemas.microsoft.com/office/drawing/2014/main" id="{A54808C9-C2F3-4061-A970-F578C84C0351}"/>
              </a:ext>
            </a:extLst>
          </p:cNvPr>
          <p:cNvSpPr/>
          <p:nvPr/>
        </p:nvSpPr>
        <p:spPr>
          <a:xfrm>
            <a:off x="4582244" y="3924039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20</a:t>
            </a:r>
          </a:p>
        </p:txBody>
      </p:sp>
      <p:sp>
        <p:nvSpPr>
          <p:cNvPr id="43" name="Прямоугольник 42">
            <a:hlinkClick r:id="rId9" action="ppaction://hlinksldjump"/>
            <a:extLst>
              <a:ext uri="{FF2B5EF4-FFF2-40B4-BE49-F238E27FC236}">
                <a16:creationId xmlns:a16="http://schemas.microsoft.com/office/drawing/2014/main" id="{5242FC11-2895-4A6F-A966-E6D7B7706D32}"/>
              </a:ext>
            </a:extLst>
          </p:cNvPr>
          <p:cNvSpPr/>
          <p:nvPr/>
        </p:nvSpPr>
        <p:spPr>
          <a:xfrm>
            <a:off x="5590356" y="3924039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40</a:t>
            </a:r>
          </a:p>
        </p:txBody>
      </p:sp>
      <p:sp>
        <p:nvSpPr>
          <p:cNvPr id="44" name="Прямоугольник 43">
            <a:hlinkClick r:id="rId10" action="ppaction://hlinksldjump"/>
            <a:extLst>
              <a:ext uri="{FF2B5EF4-FFF2-40B4-BE49-F238E27FC236}">
                <a16:creationId xmlns:a16="http://schemas.microsoft.com/office/drawing/2014/main" id="{21CE6159-3BEF-4F9E-AD57-2B3BFD4B3E1D}"/>
              </a:ext>
            </a:extLst>
          </p:cNvPr>
          <p:cNvSpPr/>
          <p:nvPr/>
        </p:nvSpPr>
        <p:spPr>
          <a:xfrm>
            <a:off x="6598468" y="3924039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60</a:t>
            </a:r>
          </a:p>
        </p:txBody>
      </p:sp>
      <p:sp>
        <p:nvSpPr>
          <p:cNvPr id="45" name="Прямоугольник 44">
            <a:hlinkClick r:id="rId11" action="ppaction://hlinksldjump"/>
            <a:extLst>
              <a:ext uri="{FF2B5EF4-FFF2-40B4-BE49-F238E27FC236}">
                <a16:creationId xmlns:a16="http://schemas.microsoft.com/office/drawing/2014/main" id="{65FC42E4-D41D-413A-8560-FB65485FD55E}"/>
              </a:ext>
            </a:extLst>
          </p:cNvPr>
          <p:cNvSpPr/>
          <p:nvPr/>
        </p:nvSpPr>
        <p:spPr>
          <a:xfrm>
            <a:off x="7606580" y="3924039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80</a:t>
            </a:r>
          </a:p>
        </p:txBody>
      </p:sp>
      <p:sp>
        <p:nvSpPr>
          <p:cNvPr id="47" name="Прямоугольник 46">
            <a:hlinkClick r:id="rId12" action="ppaction://hlinksldjump"/>
            <a:extLst>
              <a:ext uri="{FF2B5EF4-FFF2-40B4-BE49-F238E27FC236}">
                <a16:creationId xmlns:a16="http://schemas.microsoft.com/office/drawing/2014/main" id="{2FC1EA88-6394-46EC-8060-0B6BF6E18D26}"/>
              </a:ext>
            </a:extLst>
          </p:cNvPr>
          <p:cNvSpPr/>
          <p:nvPr/>
        </p:nvSpPr>
        <p:spPr>
          <a:xfrm>
            <a:off x="4572000" y="5013176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20</a:t>
            </a:r>
          </a:p>
        </p:txBody>
      </p:sp>
      <p:sp>
        <p:nvSpPr>
          <p:cNvPr id="48" name="Прямоугольник 47">
            <a:hlinkClick r:id="rId13" action="ppaction://hlinksldjump"/>
            <a:extLst>
              <a:ext uri="{FF2B5EF4-FFF2-40B4-BE49-F238E27FC236}">
                <a16:creationId xmlns:a16="http://schemas.microsoft.com/office/drawing/2014/main" id="{CDD47531-EC9A-4700-BA0D-63BEB1E6FC83}"/>
              </a:ext>
            </a:extLst>
          </p:cNvPr>
          <p:cNvSpPr/>
          <p:nvPr/>
        </p:nvSpPr>
        <p:spPr>
          <a:xfrm>
            <a:off x="5580112" y="5013176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40</a:t>
            </a:r>
          </a:p>
        </p:txBody>
      </p:sp>
      <p:sp>
        <p:nvSpPr>
          <p:cNvPr id="49" name="Прямоугольник 48">
            <a:hlinkClick r:id="rId14" action="ppaction://hlinksldjump"/>
            <a:extLst>
              <a:ext uri="{FF2B5EF4-FFF2-40B4-BE49-F238E27FC236}">
                <a16:creationId xmlns:a16="http://schemas.microsoft.com/office/drawing/2014/main" id="{A0B390AB-52F0-4FE6-9E3C-CA92E820377F}"/>
              </a:ext>
            </a:extLst>
          </p:cNvPr>
          <p:cNvSpPr/>
          <p:nvPr/>
        </p:nvSpPr>
        <p:spPr>
          <a:xfrm>
            <a:off x="6588224" y="5013176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60</a:t>
            </a:r>
          </a:p>
        </p:txBody>
      </p:sp>
      <p:sp>
        <p:nvSpPr>
          <p:cNvPr id="50" name="Прямоугольник 49">
            <a:hlinkClick r:id="rId15" action="ppaction://hlinksldjump"/>
            <a:extLst>
              <a:ext uri="{FF2B5EF4-FFF2-40B4-BE49-F238E27FC236}">
                <a16:creationId xmlns:a16="http://schemas.microsoft.com/office/drawing/2014/main" id="{97CCE1A1-1537-44FE-B024-9C3E8E0CF14B}"/>
              </a:ext>
            </a:extLst>
          </p:cNvPr>
          <p:cNvSpPr/>
          <p:nvPr/>
        </p:nvSpPr>
        <p:spPr>
          <a:xfrm>
            <a:off x="7596336" y="5013176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80</a:t>
            </a:r>
          </a:p>
        </p:txBody>
      </p:sp>
      <p:sp>
        <p:nvSpPr>
          <p:cNvPr id="52" name="Прямоугольник 51">
            <a:hlinkClick r:id="rId16" action="ppaction://hlinksldjump"/>
            <a:extLst>
              <a:ext uri="{FF2B5EF4-FFF2-40B4-BE49-F238E27FC236}">
                <a16:creationId xmlns:a16="http://schemas.microsoft.com/office/drawing/2014/main" id="{F7C11F1D-C291-4DCB-8055-DD91F702A9B6}"/>
              </a:ext>
            </a:extLst>
          </p:cNvPr>
          <p:cNvSpPr/>
          <p:nvPr/>
        </p:nvSpPr>
        <p:spPr>
          <a:xfrm>
            <a:off x="4582244" y="1814016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20</a:t>
            </a:r>
          </a:p>
        </p:txBody>
      </p:sp>
      <p:sp>
        <p:nvSpPr>
          <p:cNvPr id="53" name="Прямоугольник 52">
            <a:hlinkClick r:id="rId17" action="ppaction://hlinksldjump"/>
            <a:extLst>
              <a:ext uri="{FF2B5EF4-FFF2-40B4-BE49-F238E27FC236}">
                <a16:creationId xmlns:a16="http://schemas.microsoft.com/office/drawing/2014/main" id="{F0388EED-F389-4E85-9E18-B99583AF53D2}"/>
              </a:ext>
            </a:extLst>
          </p:cNvPr>
          <p:cNvSpPr/>
          <p:nvPr/>
        </p:nvSpPr>
        <p:spPr>
          <a:xfrm>
            <a:off x="5590356" y="1814016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>
                <a:solidFill>
                  <a:schemeClr val="bg1"/>
                </a:solidFill>
              </a:rPr>
              <a:t>40</a:t>
            </a:r>
          </a:p>
        </p:txBody>
      </p:sp>
      <p:sp>
        <p:nvSpPr>
          <p:cNvPr id="54" name="Прямоугольник 53">
            <a:hlinkClick r:id="rId18" action="ppaction://hlinksldjump"/>
            <a:extLst>
              <a:ext uri="{FF2B5EF4-FFF2-40B4-BE49-F238E27FC236}">
                <a16:creationId xmlns:a16="http://schemas.microsoft.com/office/drawing/2014/main" id="{FF2D414B-C46A-4911-B6A1-BCE3F0339498}"/>
              </a:ext>
            </a:extLst>
          </p:cNvPr>
          <p:cNvSpPr/>
          <p:nvPr/>
        </p:nvSpPr>
        <p:spPr>
          <a:xfrm>
            <a:off x="6598468" y="1814016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>
                <a:solidFill>
                  <a:schemeClr val="bg1"/>
                </a:solidFill>
              </a:rPr>
              <a:t>60</a:t>
            </a:r>
          </a:p>
        </p:txBody>
      </p:sp>
      <p:sp>
        <p:nvSpPr>
          <p:cNvPr id="55" name="Прямоугольник 54">
            <a:hlinkClick r:id="rId19" action="ppaction://hlinksldjump"/>
            <a:extLst>
              <a:ext uri="{FF2B5EF4-FFF2-40B4-BE49-F238E27FC236}">
                <a16:creationId xmlns:a16="http://schemas.microsoft.com/office/drawing/2014/main" id="{0FB72452-0FC2-4468-8D12-728C584DD672}"/>
              </a:ext>
            </a:extLst>
          </p:cNvPr>
          <p:cNvSpPr/>
          <p:nvPr/>
        </p:nvSpPr>
        <p:spPr>
          <a:xfrm>
            <a:off x="7606580" y="1814016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>
                <a:solidFill>
                  <a:schemeClr val="bg1"/>
                </a:solidFill>
              </a:rPr>
              <a:t>80</a:t>
            </a:r>
          </a:p>
        </p:txBody>
      </p:sp>
      <p:sp>
        <p:nvSpPr>
          <p:cNvPr id="56" name="Стрелка: влево 55">
            <a:hlinkClick r:id="rId20" action="ppaction://hlinksldjump"/>
            <a:extLst>
              <a:ext uri="{FF2B5EF4-FFF2-40B4-BE49-F238E27FC236}">
                <a16:creationId xmlns:a16="http://schemas.microsoft.com/office/drawing/2014/main" id="{C8475DB4-9BE5-4735-B725-336EE7C9351F}"/>
              </a:ext>
            </a:extLst>
          </p:cNvPr>
          <p:cNvSpPr/>
          <p:nvPr/>
        </p:nvSpPr>
        <p:spPr>
          <a:xfrm flipH="1">
            <a:off x="8028384" y="5949280"/>
            <a:ext cx="936104" cy="790685"/>
          </a:xfrm>
          <a:prstGeom prst="leftArrow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10809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3" grpId="0" animBg="1"/>
      <p:bldP spid="3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20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341129B-6062-419D-8B53-B7D749FACF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9872" y="6046355"/>
            <a:ext cx="2016224" cy="79068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7829273-6B2D-4362-B189-8B5A4518700B}"/>
              </a:ext>
            </a:extLst>
          </p:cNvPr>
          <p:cNvSpPr txBox="1"/>
          <p:nvPr/>
        </p:nvSpPr>
        <p:spPr>
          <a:xfrm>
            <a:off x="2375756" y="404664"/>
            <a:ext cx="43924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Речевое развитие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0A6601C-7D30-494F-B67D-098BB5EFF5D8}"/>
              </a:ext>
            </a:extLst>
          </p:cNvPr>
          <p:cNvSpPr txBox="1"/>
          <p:nvPr/>
        </p:nvSpPr>
        <p:spPr>
          <a:xfrm>
            <a:off x="1691680" y="2933122"/>
            <a:ext cx="57606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Что такое ЛЕПБУК?</a:t>
            </a:r>
          </a:p>
        </p:txBody>
      </p:sp>
      <p:pic>
        <p:nvPicPr>
          <p:cNvPr id="12" name="Picture 2" descr="книга png | PNGWing">
            <a:extLst>
              <a:ext uri="{FF2B5EF4-FFF2-40B4-BE49-F238E27FC236}">
                <a16:creationId xmlns:a16="http://schemas.microsoft.com/office/drawing/2014/main" id="{4A37FF24-29F7-409C-A3D4-8D4ECF0FC5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2666" y="4086328"/>
            <a:ext cx="3507452" cy="2355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Стрелка: влево 12">
            <a:hlinkClick r:id="rId7" action="ppaction://hlinksldjump"/>
            <a:extLst>
              <a:ext uri="{FF2B5EF4-FFF2-40B4-BE49-F238E27FC236}">
                <a16:creationId xmlns:a16="http://schemas.microsoft.com/office/drawing/2014/main" id="{B13CB5F7-A7FB-4D73-A51C-2220EB23A380}"/>
              </a:ext>
            </a:extLst>
          </p:cNvPr>
          <p:cNvSpPr/>
          <p:nvPr/>
        </p:nvSpPr>
        <p:spPr>
          <a:xfrm>
            <a:off x="179512" y="5949280"/>
            <a:ext cx="936104" cy="790685"/>
          </a:xfrm>
          <a:prstGeom prst="leftArrow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80179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3" name="svoya_igra_1.wav"/>
          </p:stSnd>
        </p:sndAc>
      </p:transition>
    </mc:Choice>
    <mc:Fallback xmlns="">
      <p:transition spd="slow" advClick="0">
        <p:sndAc>
          <p:stSnd loop="1">
            <p:snd r:embed="rId8" name="svoya_igra_1.wav"/>
          </p:stSnd>
        </p:sndAc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40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341129B-6062-419D-8B53-B7D749FACF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9872" y="6046355"/>
            <a:ext cx="2016224" cy="79068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7829273-6B2D-4362-B189-8B5A4518700B}"/>
              </a:ext>
            </a:extLst>
          </p:cNvPr>
          <p:cNvSpPr txBox="1"/>
          <p:nvPr/>
        </p:nvSpPr>
        <p:spPr>
          <a:xfrm>
            <a:off x="2375756" y="404664"/>
            <a:ext cx="43924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Речевое развитие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0A6601C-7D30-494F-B67D-098BB5EFF5D8}"/>
              </a:ext>
            </a:extLst>
          </p:cNvPr>
          <p:cNvSpPr txBox="1"/>
          <p:nvPr/>
        </p:nvSpPr>
        <p:spPr>
          <a:xfrm>
            <a:off x="1691680" y="2459504"/>
            <a:ext cx="57606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Объясните понятие «говорящая среда» в детском саду. </a:t>
            </a:r>
          </a:p>
        </p:txBody>
      </p:sp>
      <p:pic>
        <p:nvPicPr>
          <p:cNvPr id="5" name="Рисунок 4" descr="Изображение выглядит как электроника, мегафон, громкоговоритель&#10;&#10;AI-generated content may be incorrect.">
            <a:extLst>
              <a:ext uri="{FF2B5EF4-FFF2-40B4-BE49-F238E27FC236}">
                <a16:creationId xmlns:a16="http://schemas.microsoft.com/office/drawing/2014/main" id="{7B15F303-EC30-4523-9EF9-94114C1A78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4098339"/>
            <a:ext cx="3048000" cy="3048000"/>
          </a:xfrm>
          <a:prstGeom prst="rect">
            <a:avLst/>
          </a:prstGeom>
        </p:spPr>
      </p:pic>
      <p:sp>
        <p:nvSpPr>
          <p:cNvPr id="13" name="Стрелка: влево 12">
            <a:hlinkClick r:id="rId5" action="ppaction://hlinksldjump"/>
            <a:extLst>
              <a:ext uri="{FF2B5EF4-FFF2-40B4-BE49-F238E27FC236}">
                <a16:creationId xmlns:a16="http://schemas.microsoft.com/office/drawing/2014/main" id="{75532223-52B3-4263-B320-EE233DD05265}"/>
              </a:ext>
            </a:extLst>
          </p:cNvPr>
          <p:cNvSpPr/>
          <p:nvPr/>
        </p:nvSpPr>
        <p:spPr>
          <a:xfrm>
            <a:off x="179512" y="5949280"/>
            <a:ext cx="936104" cy="790685"/>
          </a:xfrm>
          <a:prstGeom prst="leftArrow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609120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>
        <p:sndAc>
          <p:stSnd loop="1">
            <p:snd r:embed="rId2" name="svoya_igra_1.wav"/>
          </p:stSnd>
        </p:sndAc>
      </p:transition>
    </mc:Choice>
    <mc:Fallback>
      <p:transition spd="slow" advClick="0">
        <p:sndAc>
          <p:stSnd loop="1">
            <p:snd r:embed="rId2" name="svoya_igra_1.wav"/>
          </p:stSnd>
        </p:sndAc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60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341129B-6062-419D-8B53-B7D749FACF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9872" y="6046355"/>
            <a:ext cx="2016224" cy="79068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7829273-6B2D-4362-B189-8B5A4518700B}"/>
              </a:ext>
            </a:extLst>
          </p:cNvPr>
          <p:cNvSpPr txBox="1"/>
          <p:nvPr/>
        </p:nvSpPr>
        <p:spPr>
          <a:xfrm>
            <a:off x="2375756" y="404664"/>
            <a:ext cx="43924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Речевое развитие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0A6601C-7D30-494F-B67D-098BB5EFF5D8}"/>
              </a:ext>
            </a:extLst>
          </p:cNvPr>
          <p:cNvSpPr txBox="1"/>
          <p:nvPr/>
        </p:nvSpPr>
        <p:spPr>
          <a:xfrm>
            <a:off x="323528" y="2459504"/>
            <a:ext cx="849694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Составьте звуковую схему слова СОБРАНИЕ, используя цветные круги.</a:t>
            </a:r>
          </a:p>
        </p:txBody>
      </p:sp>
      <p:sp>
        <p:nvSpPr>
          <p:cNvPr id="2" name="Овал 1">
            <a:extLst>
              <a:ext uri="{FF2B5EF4-FFF2-40B4-BE49-F238E27FC236}">
                <a16:creationId xmlns:a16="http://schemas.microsoft.com/office/drawing/2014/main" id="{28E401AA-958A-4E21-9A84-7F3AB6C5C1A6}"/>
              </a:ext>
            </a:extLst>
          </p:cNvPr>
          <p:cNvSpPr/>
          <p:nvPr/>
        </p:nvSpPr>
        <p:spPr>
          <a:xfrm>
            <a:off x="1482485" y="4905164"/>
            <a:ext cx="1584176" cy="1512168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FD78DEA7-14BE-4AC0-88F2-6353BF56737D}"/>
              </a:ext>
            </a:extLst>
          </p:cNvPr>
          <p:cNvSpPr/>
          <p:nvPr/>
        </p:nvSpPr>
        <p:spPr>
          <a:xfrm>
            <a:off x="3846090" y="4928369"/>
            <a:ext cx="1584176" cy="1512168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138775C1-C41C-4E7A-91DC-58D40CBD38E7}"/>
              </a:ext>
            </a:extLst>
          </p:cNvPr>
          <p:cNvSpPr/>
          <p:nvPr/>
        </p:nvSpPr>
        <p:spPr>
          <a:xfrm>
            <a:off x="6372200" y="4926618"/>
            <a:ext cx="1584176" cy="1512168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: влево 12">
            <a:hlinkClick r:id="rId4" action="ppaction://hlinksldjump"/>
            <a:extLst>
              <a:ext uri="{FF2B5EF4-FFF2-40B4-BE49-F238E27FC236}">
                <a16:creationId xmlns:a16="http://schemas.microsoft.com/office/drawing/2014/main" id="{1BCCC8FD-DC83-47F5-825A-145CF1CD0689}"/>
              </a:ext>
            </a:extLst>
          </p:cNvPr>
          <p:cNvSpPr/>
          <p:nvPr/>
        </p:nvSpPr>
        <p:spPr>
          <a:xfrm>
            <a:off x="179512" y="5949280"/>
            <a:ext cx="936104" cy="790685"/>
          </a:xfrm>
          <a:prstGeom prst="leftArrow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559921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>
        <p:sndAc>
          <p:stSnd loop="1">
            <p:snd r:embed="rId2" name="svoya_igra_1.wav"/>
          </p:stSnd>
        </p:sndAc>
      </p:transition>
    </mc:Choice>
    <mc:Fallback>
      <p:transition spd="slow" advClick="0">
        <p:sndAc>
          <p:stSnd loop="1">
            <p:snd r:embed="rId2" name="svoya_igra_1.wav"/>
          </p:stSnd>
        </p:sndAc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80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341129B-6062-419D-8B53-B7D749FACF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9872" y="6046355"/>
            <a:ext cx="2016224" cy="79068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7829273-6B2D-4362-B189-8B5A4518700B}"/>
              </a:ext>
            </a:extLst>
          </p:cNvPr>
          <p:cNvSpPr txBox="1"/>
          <p:nvPr/>
        </p:nvSpPr>
        <p:spPr>
          <a:xfrm>
            <a:off x="2375756" y="404664"/>
            <a:ext cx="43924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Речевое развитие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0A6601C-7D30-494F-B67D-098BB5EFF5D8}"/>
              </a:ext>
            </a:extLst>
          </p:cNvPr>
          <p:cNvSpPr txBox="1"/>
          <p:nvPr/>
        </p:nvSpPr>
        <p:spPr>
          <a:xfrm>
            <a:off x="647564" y="2005733"/>
            <a:ext cx="784887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Вам нужно, совместно с детьми, сложить из синельной проволоки слова на тему «Семья»</a:t>
            </a:r>
          </a:p>
        </p:txBody>
      </p:sp>
      <p:pic>
        <p:nvPicPr>
          <p:cNvPr id="1026" name="Picture 2" descr="Проволока синельная (пушистая): что такое и как использовать">
            <a:extLst>
              <a:ext uri="{FF2B5EF4-FFF2-40B4-BE49-F238E27FC236}">
                <a16:creationId xmlns:a16="http://schemas.microsoft.com/office/drawing/2014/main" id="{CE27D2D5-2B60-4C59-9FEE-40C1DD7499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4315717"/>
            <a:ext cx="2957884" cy="2520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Стрелка: влево 7">
            <a:hlinkClick r:id="rId6" action="ppaction://hlinksldjump"/>
            <a:extLst>
              <a:ext uri="{FF2B5EF4-FFF2-40B4-BE49-F238E27FC236}">
                <a16:creationId xmlns:a16="http://schemas.microsoft.com/office/drawing/2014/main" id="{7F05C8A5-E3B3-43C6-B4FF-524DF28AD236}"/>
              </a:ext>
            </a:extLst>
          </p:cNvPr>
          <p:cNvSpPr/>
          <p:nvPr/>
        </p:nvSpPr>
        <p:spPr>
          <a:xfrm>
            <a:off x="179512" y="5949280"/>
            <a:ext cx="936104" cy="790685"/>
          </a:xfrm>
          <a:prstGeom prst="leftArrow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284520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>
        <p:sndAc>
          <p:stSnd loop="1">
            <p:snd r:embed="rId2" name="svoya_igra_1.wav"/>
          </p:stSnd>
        </p:sndAc>
      </p:transition>
    </mc:Choice>
    <mc:Fallback>
      <p:transition spd="slow" advClick="0">
        <p:sndAc>
          <p:stSnd loop="1">
            <p:snd r:embed="rId2" name="svoya_igra_1.wav"/>
          </p:stSnd>
        </p:sndAc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20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341129B-6062-419D-8B53-B7D749FACF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9872" y="6046355"/>
            <a:ext cx="2016224" cy="79068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7829273-6B2D-4362-B189-8B5A4518700B}"/>
              </a:ext>
            </a:extLst>
          </p:cNvPr>
          <p:cNvSpPr txBox="1"/>
          <p:nvPr/>
        </p:nvSpPr>
        <p:spPr>
          <a:xfrm>
            <a:off x="899592" y="431697"/>
            <a:ext cx="63007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Познавательное развитие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0A6601C-7D30-494F-B67D-098BB5EFF5D8}"/>
              </a:ext>
            </a:extLst>
          </p:cNvPr>
          <p:cNvSpPr txBox="1"/>
          <p:nvPr/>
        </p:nvSpPr>
        <p:spPr>
          <a:xfrm>
            <a:off x="647564" y="2005733"/>
            <a:ext cx="784887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Что входит в познавательное развитие детей дошкольного возраста? </a:t>
            </a:r>
          </a:p>
        </p:txBody>
      </p:sp>
      <p:pic>
        <p:nvPicPr>
          <p:cNvPr id="3" name="Рисунок 2" descr="Изображение выглядит как иллюстрация, Мультфильм, графическая вставка, Анимация&#10;&#10;AI-generated content may be incorrect.">
            <a:extLst>
              <a:ext uri="{FF2B5EF4-FFF2-40B4-BE49-F238E27FC236}">
                <a16:creationId xmlns:a16="http://schemas.microsoft.com/office/drawing/2014/main" id="{0FBCCB85-75FC-49BA-B512-822AF1656C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4584174"/>
            <a:ext cx="5323098" cy="2111882"/>
          </a:xfrm>
          <a:prstGeom prst="rect">
            <a:avLst/>
          </a:prstGeom>
        </p:spPr>
      </p:pic>
      <p:sp>
        <p:nvSpPr>
          <p:cNvPr id="12" name="Стрелка: влево 11">
            <a:hlinkClick r:id="rId5" action="ppaction://hlinksldjump"/>
            <a:extLst>
              <a:ext uri="{FF2B5EF4-FFF2-40B4-BE49-F238E27FC236}">
                <a16:creationId xmlns:a16="http://schemas.microsoft.com/office/drawing/2014/main" id="{32D0FE74-4D95-41E7-ADF2-631D78F40E74}"/>
              </a:ext>
            </a:extLst>
          </p:cNvPr>
          <p:cNvSpPr/>
          <p:nvPr/>
        </p:nvSpPr>
        <p:spPr>
          <a:xfrm>
            <a:off x="179512" y="5949280"/>
            <a:ext cx="936104" cy="790685"/>
          </a:xfrm>
          <a:prstGeom prst="leftArrow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058795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>
        <p:sndAc>
          <p:stSnd loop="1">
            <p:snd r:embed="rId2" name="svoya_igra_1.wav"/>
          </p:stSnd>
        </p:sndAc>
      </p:transition>
    </mc:Choice>
    <mc:Fallback>
      <p:transition spd="slow" advClick="0">
        <p:sndAc>
          <p:stSnd loop="1">
            <p:snd r:embed="rId2" name="svoya_igra_1.wav"/>
          </p:stSnd>
        </p:sndAc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40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341129B-6062-419D-8B53-B7D749FACF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9872" y="6046355"/>
            <a:ext cx="2016224" cy="79068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7829273-6B2D-4362-B189-8B5A4518700B}"/>
              </a:ext>
            </a:extLst>
          </p:cNvPr>
          <p:cNvSpPr txBox="1"/>
          <p:nvPr/>
        </p:nvSpPr>
        <p:spPr>
          <a:xfrm>
            <a:off x="899592" y="431697"/>
            <a:ext cx="63007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Познавательное развитие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0A6601C-7D30-494F-B67D-098BB5EFF5D8}"/>
              </a:ext>
            </a:extLst>
          </p:cNvPr>
          <p:cNvSpPr txBox="1"/>
          <p:nvPr/>
        </p:nvSpPr>
        <p:spPr>
          <a:xfrm>
            <a:off x="647564" y="2529644"/>
            <a:ext cx="78488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Что такое проект в детском саду?</a:t>
            </a:r>
            <a:endParaRPr lang="ru-RU" sz="40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4098" name="Picture 2" descr="Что такое проект - виды и типы, структура, классификация и примеры">
            <a:extLst>
              <a:ext uri="{FF2B5EF4-FFF2-40B4-BE49-F238E27FC236}">
                <a16:creationId xmlns:a16="http://schemas.microsoft.com/office/drawing/2014/main" id="{5EE69D3E-64C3-4045-92BD-9D375D70E7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92" t="3938" r="11592" b="2253"/>
          <a:stretch/>
        </p:blipFill>
        <p:spPr bwMode="auto">
          <a:xfrm>
            <a:off x="3348886" y="4437112"/>
            <a:ext cx="2446227" cy="21603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Стрелка: влево 11">
            <a:hlinkClick r:id="rId5" action="ppaction://hlinksldjump"/>
            <a:extLst>
              <a:ext uri="{FF2B5EF4-FFF2-40B4-BE49-F238E27FC236}">
                <a16:creationId xmlns:a16="http://schemas.microsoft.com/office/drawing/2014/main" id="{D000D032-DD61-49A4-BE59-2049AB559D8F}"/>
              </a:ext>
            </a:extLst>
          </p:cNvPr>
          <p:cNvSpPr/>
          <p:nvPr/>
        </p:nvSpPr>
        <p:spPr>
          <a:xfrm>
            <a:off x="179512" y="5949280"/>
            <a:ext cx="936104" cy="790685"/>
          </a:xfrm>
          <a:prstGeom prst="leftArrow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981529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>
        <p:sndAc>
          <p:stSnd loop="1">
            <p:snd r:embed="rId2" name="svoya_igra_1.wav"/>
          </p:stSnd>
        </p:sndAc>
      </p:transition>
    </mc:Choice>
    <mc:Fallback>
      <p:transition spd="slow" advClick="0">
        <p:sndAc>
          <p:stSnd loop="1">
            <p:snd r:embed="rId2" name="svoya_igra_1.wav"/>
          </p:stSnd>
        </p:sndAc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60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341129B-6062-419D-8B53-B7D749FACF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9872" y="6046355"/>
            <a:ext cx="2016224" cy="79068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7829273-6B2D-4362-B189-8B5A4518700B}"/>
              </a:ext>
            </a:extLst>
          </p:cNvPr>
          <p:cNvSpPr txBox="1"/>
          <p:nvPr/>
        </p:nvSpPr>
        <p:spPr>
          <a:xfrm>
            <a:off x="899592" y="431697"/>
            <a:ext cx="63007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Познавательное развитие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0A6601C-7D30-494F-B67D-098BB5EFF5D8}"/>
              </a:ext>
            </a:extLst>
          </p:cNvPr>
          <p:cNvSpPr txBox="1"/>
          <p:nvPr/>
        </p:nvSpPr>
        <p:spPr>
          <a:xfrm>
            <a:off x="323782" y="2029629"/>
            <a:ext cx="849643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Назовите городской социально - значимый проект, который реализуется в нашем детском саду.</a:t>
            </a:r>
          </a:p>
        </p:txBody>
      </p:sp>
      <p:sp>
        <p:nvSpPr>
          <p:cNvPr id="8" name="Стрелка: влево 7">
            <a:hlinkClick r:id="rId4" action="ppaction://hlinksldjump"/>
            <a:extLst>
              <a:ext uri="{FF2B5EF4-FFF2-40B4-BE49-F238E27FC236}">
                <a16:creationId xmlns:a16="http://schemas.microsoft.com/office/drawing/2014/main" id="{027E3160-923F-4B2F-93D7-2ABBD39E3E2D}"/>
              </a:ext>
            </a:extLst>
          </p:cNvPr>
          <p:cNvSpPr/>
          <p:nvPr/>
        </p:nvSpPr>
        <p:spPr>
          <a:xfrm>
            <a:off x="179512" y="5949280"/>
            <a:ext cx="936104" cy="790685"/>
          </a:xfrm>
          <a:prstGeom prst="leftArrow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828171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>
        <p:sndAc>
          <p:stSnd loop="1">
            <p:snd r:embed="rId2" name="svoya_igra_1.wav"/>
          </p:stSnd>
        </p:sndAc>
      </p:transition>
    </mc:Choice>
    <mc:Fallback>
      <p:transition spd="slow" advClick="0">
        <p:sndAc>
          <p:stSnd loop="1">
            <p:snd r:embed="rId2" name="svoya_igra_1.wav"/>
          </p:stSnd>
        </p:sndAc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eedaf4c57429c1d422f38c566ca989c97b173e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557</TotalTime>
  <Words>299</Words>
  <Application>Microsoft Office PowerPoint</Application>
  <PresentationFormat>Экран (4:3)</PresentationFormat>
  <Paragraphs>75</Paragraphs>
  <Slides>19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4" baseType="lpstr">
      <vt:lpstr>Arial</vt:lpstr>
      <vt:lpstr>Calibri</vt:lpstr>
      <vt:lpstr>Monotype Corsiva</vt:lpstr>
      <vt:lpstr>Verdana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Салтанат</dc:creator>
  <cp:lastModifiedBy>яна дунина</cp:lastModifiedBy>
  <cp:revision>96</cp:revision>
  <dcterms:created xsi:type="dcterms:W3CDTF">2014-05-16T09:35:17Z</dcterms:created>
  <dcterms:modified xsi:type="dcterms:W3CDTF">2025-03-06T19:07:45Z</dcterms:modified>
</cp:coreProperties>
</file>