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7" r:id="rId5"/>
    <p:sldId id="269" r:id="rId6"/>
    <p:sldId id="268" r:id="rId7"/>
    <p:sldId id="261" r:id="rId8"/>
    <p:sldId id="262" r:id="rId9"/>
    <p:sldId id="263" r:id="rId10"/>
    <p:sldId id="264" r:id="rId11"/>
    <p:sldId id="270" r:id="rId12"/>
    <p:sldId id="271" r:id="rId13"/>
    <p:sldId id="272" r:id="rId14"/>
    <p:sldId id="273" r:id="rId15"/>
    <p:sldId id="265" r:id="rId16"/>
    <p:sldId id="274" r:id="rId17"/>
    <p:sldId id="275" r:id="rId1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5E96"/>
    <a:srgbClr val="056C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65" autoAdjust="0"/>
    <p:restoredTop sz="86331" autoAdjust="0"/>
  </p:normalViewPr>
  <p:slideViewPr>
    <p:cSldViewPr>
      <p:cViewPr>
        <p:scale>
          <a:sx n="64" d="100"/>
          <a:sy n="64" d="100"/>
        </p:scale>
        <p:origin x="153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0" y="2447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B2F91C-0456-4691-9574-32A28D7193E3}" type="doc">
      <dgm:prSet loTypeId="urn:microsoft.com/office/officeart/2008/layout/VerticalCurvedList" loCatId="list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4F030D0F-8E6E-4D3B-B7D9-95D228C91F87}">
      <dgm:prSet custT="1"/>
      <dgm:spPr/>
      <dgm:t>
        <a:bodyPr/>
        <a:lstStyle/>
        <a:p>
          <a:pPr algn="ctr"/>
          <a:r>
            <a:rPr lang="ru-RU" sz="2000" dirty="0">
              <a:solidFill>
                <a:srgbClr val="056CAB"/>
              </a:solidFill>
              <a:latin typeface="Arial" panose="020B0604020202020204" pitchFamily="34" charset="0"/>
              <a:cs typeface="Arial" panose="020B0604020202020204" pitchFamily="34" charset="0"/>
            </a:rPr>
            <a:t>Развитие у воспитанников представлений и  элементарных понятий о взаимосвязях и  взаимоотношениях человека и природы</a:t>
          </a:r>
        </a:p>
      </dgm:t>
    </dgm:pt>
    <dgm:pt modelId="{EFF16E2B-70AC-428A-A5CB-DCD482FC04BB}" type="parTrans" cxnId="{AF49C0F9-BC3A-4472-A20E-620D205B88F9}">
      <dgm:prSet/>
      <dgm:spPr/>
      <dgm:t>
        <a:bodyPr/>
        <a:lstStyle/>
        <a:p>
          <a:endParaRPr lang="ru-RU" sz="2800">
            <a:solidFill>
              <a:srgbClr val="056CAB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E44002-F020-4F8E-ABF9-AB99672F4663}" type="sibTrans" cxnId="{AF49C0F9-BC3A-4472-A20E-620D205B88F9}">
      <dgm:prSet/>
      <dgm:spPr/>
      <dgm:t>
        <a:bodyPr/>
        <a:lstStyle/>
        <a:p>
          <a:endParaRPr lang="ru-RU" sz="2800">
            <a:solidFill>
              <a:srgbClr val="056CAB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948E25-DFCB-4D85-8F24-C6410AD87EA3}">
      <dgm:prSet custT="1"/>
      <dgm:spPr/>
      <dgm:t>
        <a:bodyPr/>
        <a:lstStyle/>
        <a:p>
          <a:pPr algn="ctr"/>
          <a:r>
            <a:rPr lang="ru-RU" sz="2000" dirty="0">
              <a:solidFill>
                <a:srgbClr val="056CAB"/>
              </a:solidFill>
              <a:latin typeface="Arial" panose="020B0604020202020204" pitchFamily="34" charset="0"/>
              <a:cs typeface="Arial" panose="020B0604020202020204" pitchFamily="34" charset="0"/>
            </a:rPr>
            <a:t>Формирование эмоционально – ценностного отношения к  природе;</a:t>
          </a:r>
        </a:p>
      </dgm:t>
    </dgm:pt>
    <dgm:pt modelId="{43212102-F8AE-4A14-ACAC-3AD05C28FD09}" type="parTrans" cxnId="{05AE37A0-CA14-4A4F-9540-5E61BFECD3F5}">
      <dgm:prSet/>
      <dgm:spPr/>
      <dgm:t>
        <a:bodyPr/>
        <a:lstStyle/>
        <a:p>
          <a:endParaRPr lang="ru-RU" sz="2800">
            <a:solidFill>
              <a:srgbClr val="056CAB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DDB137-7DD6-4663-8F6A-E033E7256A69}" type="sibTrans" cxnId="{05AE37A0-CA14-4A4F-9540-5E61BFECD3F5}">
      <dgm:prSet/>
      <dgm:spPr/>
      <dgm:t>
        <a:bodyPr/>
        <a:lstStyle/>
        <a:p>
          <a:endParaRPr lang="ru-RU" sz="2800">
            <a:solidFill>
              <a:srgbClr val="056CAB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B42D6E-FDF8-4D9C-A079-71BA4F08EAAF}">
      <dgm:prSet custT="1"/>
      <dgm:spPr/>
      <dgm:t>
        <a:bodyPr/>
        <a:lstStyle/>
        <a:p>
          <a:pPr algn="ctr"/>
          <a:r>
            <a:rPr lang="ru-RU" sz="2000" dirty="0">
              <a:solidFill>
                <a:srgbClr val="056CAB"/>
              </a:solidFill>
              <a:latin typeface="Arial" panose="020B0604020202020204" pitchFamily="34" charset="0"/>
              <a:cs typeface="Arial" panose="020B0604020202020204" pitchFamily="34" charset="0"/>
            </a:rPr>
            <a:t>Осознание своего собственного «Я» как части природы</a:t>
          </a:r>
        </a:p>
      </dgm:t>
    </dgm:pt>
    <dgm:pt modelId="{D384F6B6-B119-4D1F-99A2-A5F6042C788D}" type="parTrans" cxnId="{46C3404E-0178-4E15-BEA1-6129AADFAC86}">
      <dgm:prSet/>
      <dgm:spPr/>
      <dgm:t>
        <a:bodyPr/>
        <a:lstStyle/>
        <a:p>
          <a:endParaRPr lang="ru-RU" sz="2800">
            <a:solidFill>
              <a:srgbClr val="056CAB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A3C992-3B31-4A11-8526-05F723175359}" type="sibTrans" cxnId="{46C3404E-0178-4E15-BEA1-6129AADFAC86}">
      <dgm:prSet/>
      <dgm:spPr/>
      <dgm:t>
        <a:bodyPr/>
        <a:lstStyle/>
        <a:p>
          <a:endParaRPr lang="ru-RU" sz="2800">
            <a:solidFill>
              <a:srgbClr val="056CAB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9882B8-1CA8-4285-988E-ECF4C46E5F05}">
      <dgm:prSet custT="1"/>
      <dgm:spPr/>
      <dgm:t>
        <a:bodyPr/>
        <a:lstStyle/>
        <a:p>
          <a:pPr algn="ctr"/>
          <a:r>
            <a:rPr lang="ru-RU" sz="2000" dirty="0">
              <a:solidFill>
                <a:srgbClr val="056CAB"/>
              </a:solidFill>
              <a:latin typeface="Arial" panose="020B0604020202020204" pitchFamily="34" charset="0"/>
              <a:cs typeface="Arial" panose="020B0604020202020204" pitchFamily="34" charset="0"/>
            </a:rPr>
            <a:t>Обобщение опыта практической деятельности по отражению полученных знаний и впечатлений от взаимодействия с природой, окружающим миром.</a:t>
          </a:r>
        </a:p>
      </dgm:t>
    </dgm:pt>
    <dgm:pt modelId="{95DAEB13-D932-4F03-BB4E-FBAB4755DF6B}" type="parTrans" cxnId="{BBB1D874-B92E-48A4-9671-7545E367853B}">
      <dgm:prSet/>
      <dgm:spPr/>
      <dgm:t>
        <a:bodyPr/>
        <a:lstStyle/>
        <a:p>
          <a:endParaRPr lang="ru-RU" sz="2800">
            <a:solidFill>
              <a:srgbClr val="056CAB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895319-81C3-459F-9117-F20302E25B95}" type="sibTrans" cxnId="{BBB1D874-B92E-48A4-9671-7545E367853B}">
      <dgm:prSet/>
      <dgm:spPr/>
      <dgm:t>
        <a:bodyPr/>
        <a:lstStyle/>
        <a:p>
          <a:endParaRPr lang="ru-RU" sz="2800">
            <a:solidFill>
              <a:srgbClr val="056CAB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0E606D-F91B-4E8D-BD3E-A7FA52450799}" type="pres">
      <dgm:prSet presAssocID="{41B2F91C-0456-4691-9574-32A28D7193E3}" presName="Name0" presStyleCnt="0">
        <dgm:presLayoutVars>
          <dgm:chMax val="7"/>
          <dgm:chPref val="7"/>
          <dgm:dir/>
        </dgm:presLayoutVars>
      </dgm:prSet>
      <dgm:spPr/>
    </dgm:pt>
    <dgm:pt modelId="{F7C2B5A6-F420-442C-9BAE-C280B4CBCCF4}" type="pres">
      <dgm:prSet presAssocID="{41B2F91C-0456-4691-9574-32A28D7193E3}" presName="Name1" presStyleCnt="0"/>
      <dgm:spPr/>
    </dgm:pt>
    <dgm:pt modelId="{3B4A3151-BCC1-495F-9C5D-654AA6F838FB}" type="pres">
      <dgm:prSet presAssocID="{41B2F91C-0456-4691-9574-32A28D7193E3}" presName="cycle" presStyleCnt="0"/>
      <dgm:spPr/>
    </dgm:pt>
    <dgm:pt modelId="{9FD54473-29C8-4244-A40B-78C464D53B5F}" type="pres">
      <dgm:prSet presAssocID="{41B2F91C-0456-4691-9574-32A28D7193E3}" presName="srcNode" presStyleLbl="node1" presStyleIdx="0" presStyleCnt="4"/>
      <dgm:spPr/>
    </dgm:pt>
    <dgm:pt modelId="{9531742C-2C7F-4175-B57B-0728EA2975F0}" type="pres">
      <dgm:prSet presAssocID="{41B2F91C-0456-4691-9574-32A28D7193E3}" presName="conn" presStyleLbl="parChTrans1D2" presStyleIdx="0" presStyleCnt="1"/>
      <dgm:spPr/>
    </dgm:pt>
    <dgm:pt modelId="{7ED0A9FA-F771-4FC7-B5F5-BE11F71C496E}" type="pres">
      <dgm:prSet presAssocID="{41B2F91C-0456-4691-9574-32A28D7193E3}" presName="extraNode" presStyleLbl="node1" presStyleIdx="0" presStyleCnt="4"/>
      <dgm:spPr/>
    </dgm:pt>
    <dgm:pt modelId="{53BBB961-935B-4F36-81B5-1894043CDF0C}" type="pres">
      <dgm:prSet presAssocID="{41B2F91C-0456-4691-9574-32A28D7193E3}" presName="dstNode" presStyleLbl="node1" presStyleIdx="0" presStyleCnt="4"/>
      <dgm:spPr/>
    </dgm:pt>
    <dgm:pt modelId="{A8B1E83F-D31E-4ADC-95E8-2A29859AF8A5}" type="pres">
      <dgm:prSet presAssocID="{4F030D0F-8E6E-4D3B-B7D9-95D228C91F87}" presName="text_1" presStyleLbl="node1" presStyleIdx="0" presStyleCnt="4">
        <dgm:presLayoutVars>
          <dgm:bulletEnabled val="1"/>
        </dgm:presLayoutVars>
      </dgm:prSet>
      <dgm:spPr/>
    </dgm:pt>
    <dgm:pt modelId="{C1E5C24F-369C-4E03-9950-3AC59020FC31}" type="pres">
      <dgm:prSet presAssocID="{4F030D0F-8E6E-4D3B-B7D9-95D228C91F87}" presName="accent_1" presStyleCnt="0"/>
      <dgm:spPr/>
    </dgm:pt>
    <dgm:pt modelId="{EA5B3427-0E22-409A-A928-2D7E18742A01}" type="pres">
      <dgm:prSet presAssocID="{4F030D0F-8E6E-4D3B-B7D9-95D228C91F87}" presName="accentRepeatNode" presStyleLbl="solidFgAcc1" presStyleIdx="0" presStyleCnt="4"/>
      <dgm:spPr/>
    </dgm:pt>
    <dgm:pt modelId="{28E8DA70-5AFB-4764-8DFF-3C42BE505D79}" type="pres">
      <dgm:prSet presAssocID="{5E948E25-DFCB-4D85-8F24-C6410AD87EA3}" presName="text_2" presStyleLbl="node1" presStyleIdx="1" presStyleCnt="4">
        <dgm:presLayoutVars>
          <dgm:bulletEnabled val="1"/>
        </dgm:presLayoutVars>
      </dgm:prSet>
      <dgm:spPr/>
    </dgm:pt>
    <dgm:pt modelId="{456E5350-D526-434F-B4C9-78916E139902}" type="pres">
      <dgm:prSet presAssocID="{5E948E25-DFCB-4D85-8F24-C6410AD87EA3}" presName="accent_2" presStyleCnt="0"/>
      <dgm:spPr/>
    </dgm:pt>
    <dgm:pt modelId="{9D118820-CCF5-43CE-B3F8-AB0615FAE9D1}" type="pres">
      <dgm:prSet presAssocID="{5E948E25-DFCB-4D85-8F24-C6410AD87EA3}" presName="accentRepeatNode" presStyleLbl="solidFgAcc1" presStyleIdx="1" presStyleCnt="4"/>
      <dgm:spPr/>
    </dgm:pt>
    <dgm:pt modelId="{7DC44152-9A4D-498E-94A4-4F756D91B009}" type="pres">
      <dgm:prSet presAssocID="{5AB42D6E-FDF8-4D9C-A079-71BA4F08EAAF}" presName="text_3" presStyleLbl="node1" presStyleIdx="2" presStyleCnt="4">
        <dgm:presLayoutVars>
          <dgm:bulletEnabled val="1"/>
        </dgm:presLayoutVars>
      </dgm:prSet>
      <dgm:spPr/>
    </dgm:pt>
    <dgm:pt modelId="{4A2D298B-AC2C-4CB9-BDB6-97BECDECED73}" type="pres">
      <dgm:prSet presAssocID="{5AB42D6E-FDF8-4D9C-A079-71BA4F08EAAF}" presName="accent_3" presStyleCnt="0"/>
      <dgm:spPr/>
    </dgm:pt>
    <dgm:pt modelId="{E0A1A08E-7075-4A09-AB50-8204CE7CA2D5}" type="pres">
      <dgm:prSet presAssocID="{5AB42D6E-FDF8-4D9C-A079-71BA4F08EAAF}" presName="accentRepeatNode" presStyleLbl="solidFgAcc1" presStyleIdx="2" presStyleCnt="4"/>
      <dgm:spPr/>
    </dgm:pt>
    <dgm:pt modelId="{3CDBBD7E-736A-4C40-95A5-91270F225041}" type="pres">
      <dgm:prSet presAssocID="{F39882B8-1CA8-4285-988E-ECF4C46E5F05}" presName="text_4" presStyleLbl="node1" presStyleIdx="3" presStyleCnt="4">
        <dgm:presLayoutVars>
          <dgm:bulletEnabled val="1"/>
        </dgm:presLayoutVars>
      </dgm:prSet>
      <dgm:spPr/>
    </dgm:pt>
    <dgm:pt modelId="{0D5E4521-E976-4788-877A-337AF54F743B}" type="pres">
      <dgm:prSet presAssocID="{F39882B8-1CA8-4285-988E-ECF4C46E5F05}" presName="accent_4" presStyleCnt="0"/>
      <dgm:spPr/>
    </dgm:pt>
    <dgm:pt modelId="{111C44F2-491C-4841-B350-096ABE7EEDC6}" type="pres">
      <dgm:prSet presAssocID="{F39882B8-1CA8-4285-988E-ECF4C46E5F05}" presName="accentRepeatNode" presStyleLbl="solidFgAcc1" presStyleIdx="3" presStyleCnt="4"/>
      <dgm:spPr/>
    </dgm:pt>
  </dgm:ptLst>
  <dgm:cxnLst>
    <dgm:cxn modelId="{42F6F309-324D-42ED-AF78-D298425A4ABC}" type="presOf" srcId="{72E44002-F020-4F8E-ABF9-AB99672F4663}" destId="{9531742C-2C7F-4175-B57B-0728EA2975F0}" srcOrd="0" destOrd="0" presId="urn:microsoft.com/office/officeart/2008/layout/VerticalCurvedList"/>
    <dgm:cxn modelId="{C6F05826-E3A0-4513-92C5-938883EEC716}" type="presOf" srcId="{5E948E25-DFCB-4D85-8F24-C6410AD87EA3}" destId="{28E8DA70-5AFB-4764-8DFF-3C42BE505D79}" srcOrd="0" destOrd="0" presId="urn:microsoft.com/office/officeart/2008/layout/VerticalCurvedList"/>
    <dgm:cxn modelId="{0285C240-68AA-46E1-97D6-7C7E690DB754}" type="presOf" srcId="{4F030D0F-8E6E-4D3B-B7D9-95D228C91F87}" destId="{A8B1E83F-D31E-4ADC-95E8-2A29859AF8A5}" srcOrd="0" destOrd="0" presId="urn:microsoft.com/office/officeart/2008/layout/VerticalCurvedList"/>
    <dgm:cxn modelId="{46C3404E-0178-4E15-BEA1-6129AADFAC86}" srcId="{41B2F91C-0456-4691-9574-32A28D7193E3}" destId="{5AB42D6E-FDF8-4D9C-A079-71BA4F08EAAF}" srcOrd="2" destOrd="0" parTransId="{D384F6B6-B119-4D1F-99A2-A5F6042C788D}" sibTransId="{2DA3C992-3B31-4A11-8526-05F723175359}"/>
    <dgm:cxn modelId="{1F5D0250-F1A5-44BB-B271-45DB2A643FEC}" type="presOf" srcId="{F39882B8-1CA8-4285-988E-ECF4C46E5F05}" destId="{3CDBBD7E-736A-4C40-95A5-91270F225041}" srcOrd="0" destOrd="0" presId="urn:microsoft.com/office/officeart/2008/layout/VerticalCurvedList"/>
    <dgm:cxn modelId="{BBB1D874-B92E-48A4-9671-7545E367853B}" srcId="{41B2F91C-0456-4691-9574-32A28D7193E3}" destId="{F39882B8-1CA8-4285-988E-ECF4C46E5F05}" srcOrd="3" destOrd="0" parTransId="{95DAEB13-D932-4F03-BB4E-FBAB4755DF6B}" sibTransId="{E9895319-81C3-459F-9117-F20302E25B95}"/>
    <dgm:cxn modelId="{036B8291-FA86-4677-AB95-EC58A10F1D33}" type="presOf" srcId="{5AB42D6E-FDF8-4D9C-A079-71BA4F08EAAF}" destId="{7DC44152-9A4D-498E-94A4-4F756D91B009}" srcOrd="0" destOrd="0" presId="urn:microsoft.com/office/officeart/2008/layout/VerticalCurvedList"/>
    <dgm:cxn modelId="{F8919799-0D68-4575-B4A6-184BC3AFEE44}" type="presOf" srcId="{41B2F91C-0456-4691-9574-32A28D7193E3}" destId="{FB0E606D-F91B-4E8D-BD3E-A7FA52450799}" srcOrd="0" destOrd="0" presId="urn:microsoft.com/office/officeart/2008/layout/VerticalCurvedList"/>
    <dgm:cxn modelId="{05AE37A0-CA14-4A4F-9540-5E61BFECD3F5}" srcId="{41B2F91C-0456-4691-9574-32A28D7193E3}" destId="{5E948E25-DFCB-4D85-8F24-C6410AD87EA3}" srcOrd="1" destOrd="0" parTransId="{43212102-F8AE-4A14-ACAC-3AD05C28FD09}" sibTransId="{85DDB137-7DD6-4663-8F6A-E033E7256A69}"/>
    <dgm:cxn modelId="{AF49C0F9-BC3A-4472-A20E-620D205B88F9}" srcId="{41B2F91C-0456-4691-9574-32A28D7193E3}" destId="{4F030D0F-8E6E-4D3B-B7D9-95D228C91F87}" srcOrd="0" destOrd="0" parTransId="{EFF16E2B-70AC-428A-A5CB-DCD482FC04BB}" sibTransId="{72E44002-F020-4F8E-ABF9-AB99672F4663}"/>
    <dgm:cxn modelId="{96A24D74-41FA-40E2-87D7-AE568CBC6183}" type="presParOf" srcId="{FB0E606D-F91B-4E8D-BD3E-A7FA52450799}" destId="{F7C2B5A6-F420-442C-9BAE-C280B4CBCCF4}" srcOrd="0" destOrd="0" presId="urn:microsoft.com/office/officeart/2008/layout/VerticalCurvedList"/>
    <dgm:cxn modelId="{EBA3BCA1-3664-40C7-9E5F-AE405BC85126}" type="presParOf" srcId="{F7C2B5A6-F420-442C-9BAE-C280B4CBCCF4}" destId="{3B4A3151-BCC1-495F-9C5D-654AA6F838FB}" srcOrd="0" destOrd="0" presId="urn:microsoft.com/office/officeart/2008/layout/VerticalCurvedList"/>
    <dgm:cxn modelId="{CDB80C9B-8E20-4FF0-B985-6F509205483C}" type="presParOf" srcId="{3B4A3151-BCC1-495F-9C5D-654AA6F838FB}" destId="{9FD54473-29C8-4244-A40B-78C464D53B5F}" srcOrd="0" destOrd="0" presId="urn:microsoft.com/office/officeart/2008/layout/VerticalCurvedList"/>
    <dgm:cxn modelId="{99D60266-6369-4391-A063-D6980D97C13F}" type="presParOf" srcId="{3B4A3151-BCC1-495F-9C5D-654AA6F838FB}" destId="{9531742C-2C7F-4175-B57B-0728EA2975F0}" srcOrd="1" destOrd="0" presId="urn:microsoft.com/office/officeart/2008/layout/VerticalCurvedList"/>
    <dgm:cxn modelId="{E0E0F3B1-7F1E-4F71-8DE7-BAF9F09B8CD7}" type="presParOf" srcId="{3B4A3151-BCC1-495F-9C5D-654AA6F838FB}" destId="{7ED0A9FA-F771-4FC7-B5F5-BE11F71C496E}" srcOrd="2" destOrd="0" presId="urn:microsoft.com/office/officeart/2008/layout/VerticalCurvedList"/>
    <dgm:cxn modelId="{409AFA2F-F7BD-4A9C-8103-17F30B90482E}" type="presParOf" srcId="{3B4A3151-BCC1-495F-9C5D-654AA6F838FB}" destId="{53BBB961-935B-4F36-81B5-1894043CDF0C}" srcOrd="3" destOrd="0" presId="urn:microsoft.com/office/officeart/2008/layout/VerticalCurvedList"/>
    <dgm:cxn modelId="{43A5510B-76CD-47D0-AFFB-53723958A674}" type="presParOf" srcId="{F7C2B5A6-F420-442C-9BAE-C280B4CBCCF4}" destId="{A8B1E83F-D31E-4ADC-95E8-2A29859AF8A5}" srcOrd="1" destOrd="0" presId="urn:microsoft.com/office/officeart/2008/layout/VerticalCurvedList"/>
    <dgm:cxn modelId="{1482D33C-E45A-4D9A-93F9-BD9205F843BC}" type="presParOf" srcId="{F7C2B5A6-F420-442C-9BAE-C280B4CBCCF4}" destId="{C1E5C24F-369C-4E03-9950-3AC59020FC31}" srcOrd="2" destOrd="0" presId="urn:microsoft.com/office/officeart/2008/layout/VerticalCurvedList"/>
    <dgm:cxn modelId="{F1E03577-7655-4276-A631-E47A99FAAA38}" type="presParOf" srcId="{C1E5C24F-369C-4E03-9950-3AC59020FC31}" destId="{EA5B3427-0E22-409A-A928-2D7E18742A01}" srcOrd="0" destOrd="0" presId="urn:microsoft.com/office/officeart/2008/layout/VerticalCurvedList"/>
    <dgm:cxn modelId="{2CD4E953-3E36-4FA5-AA9E-FFF9F5DA060E}" type="presParOf" srcId="{F7C2B5A6-F420-442C-9BAE-C280B4CBCCF4}" destId="{28E8DA70-5AFB-4764-8DFF-3C42BE505D79}" srcOrd="3" destOrd="0" presId="urn:microsoft.com/office/officeart/2008/layout/VerticalCurvedList"/>
    <dgm:cxn modelId="{5A2A0E18-DA10-430E-8853-4E3CDEB226FD}" type="presParOf" srcId="{F7C2B5A6-F420-442C-9BAE-C280B4CBCCF4}" destId="{456E5350-D526-434F-B4C9-78916E139902}" srcOrd="4" destOrd="0" presId="urn:microsoft.com/office/officeart/2008/layout/VerticalCurvedList"/>
    <dgm:cxn modelId="{984306A1-EBD7-438A-927D-5A9AFE022A0C}" type="presParOf" srcId="{456E5350-D526-434F-B4C9-78916E139902}" destId="{9D118820-CCF5-43CE-B3F8-AB0615FAE9D1}" srcOrd="0" destOrd="0" presId="urn:microsoft.com/office/officeart/2008/layout/VerticalCurvedList"/>
    <dgm:cxn modelId="{8A6779DF-8615-447A-947B-8EBCA9335F75}" type="presParOf" srcId="{F7C2B5A6-F420-442C-9BAE-C280B4CBCCF4}" destId="{7DC44152-9A4D-498E-94A4-4F756D91B009}" srcOrd="5" destOrd="0" presId="urn:microsoft.com/office/officeart/2008/layout/VerticalCurvedList"/>
    <dgm:cxn modelId="{DEED9CBE-AAA5-4F8E-B053-2B81E1810A7D}" type="presParOf" srcId="{F7C2B5A6-F420-442C-9BAE-C280B4CBCCF4}" destId="{4A2D298B-AC2C-4CB9-BDB6-97BECDECED73}" srcOrd="6" destOrd="0" presId="urn:microsoft.com/office/officeart/2008/layout/VerticalCurvedList"/>
    <dgm:cxn modelId="{19FF50C3-DF4C-480E-A339-C21ADE3FD0DD}" type="presParOf" srcId="{4A2D298B-AC2C-4CB9-BDB6-97BECDECED73}" destId="{E0A1A08E-7075-4A09-AB50-8204CE7CA2D5}" srcOrd="0" destOrd="0" presId="urn:microsoft.com/office/officeart/2008/layout/VerticalCurvedList"/>
    <dgm:cxn modelId="{B171329A-B685-4250-B61C-9C32F38C170A}" type="presParOf" srcId="{F7C2B5A6-F420-442C-9BAE-C280B4CBCCF4}" destId="{3CDBBD7E-736A-4C40-95A5-91270F225041}" srcOrd="7" destOrd="0" presId="urn:microsoft.com/office/officeart/2008/layout/VerticalCurvedList"/>
    <dgm:cxn modelId="{14B26C4B-0454-4248-9FB9-B666D8847B2E}" type="presParOf" srcId="{F7C2B5A6-F420-442C-9BAE-C280B4CBCCF4}" destId="{0D5E4521-E976-4788-877A-337AF54F743B}" srcOrd="8" destOrd="0" presId="urn:microsoft.com/office/officeart/2008/layout/VerticalCurvedList"/>
    <dgm:cxn modelId="{0C298716-339D-4A95-AC1C-3ED7DCD871EB}" type="presParOf" srcId="{0D5E4521-E976-4788-877A-337AF54F743B}" destId="{111C44F2-491C-4841-B350-096ABE7EEDC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9EB339-E230-4927-BCA9-ACFA54AC3C75}" type="doc">
      <dgm:prSet loTypeId="urn:microsoft.com/office/officeart/2005/8/layout/cycle6" loCatId="relationship" qsTypeId="urn:microsoft.com/office/officeart/2005/8/quickstyle/3d1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499E894C-BD54-417E-9D69-B7D96E21B6C9}">
      <dgm:prSet phldrT="[Текст]" custT="1"/>
      <dgm:spPr/>
      <dgm:t>
        <a:bodyPr/>
        <a:lstStyle/>
        <a:p>
          <a:r>
            <a:rPr lang="ru-RU" sz="1800" b="1">
              <a:latin typeface="Arial" panose="020B0604020202020204" pitchFamily="34" charset="0"/>
              <a:cs typeface="Arial" panose="020B0604020202020204" pitchFamily="34" charset="0"/>
            </a:rPr>
            <a:t>Познавательное развитие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866775-F56C-4FA7-A072-A4FE0173A2AD}" type="parTrans" cxnId="{72DF9110-4B0F-4382-B007-B9E0EB8B7910}">
      <dgm:prSet/>
      <dgm:spPr/>
      <dgm:t>
        <a:bodyPr/>
        <a:lstStyle/>
        <a:p>
          <a:endParaRPr lang="ru-RU" sz="1800" b="1">
            <a:solidFill>
              <a:srgbClr val="045E9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715F27-FAA4-4560-83B8-9BED5BFF0B2B}" type="sibTrans" cxnId="{72DF9110-4B0F-4382-B007-B9E0EB8B7910}">
      <dgm:prSet/>
      <dgm:spPr/>
      <dgm:t>
        <a:bodyPr/>
        <a:lstStyle/>
        <a:p>
          <a:endParaRPr lang="ru-RU" sz="1800" b="1">
            <a:solidFill>
              <a:srgbClr val="045E9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FF5BC2-BFC2-4D90-8744-4F3A46EF9718}">
      <dgm:prSet phldrT="[Текст]" custT="1"/>
      <dgm:spPr/>
      <dgm:t>
        <a:bodyPr/>
        <a:lstStyle/>
        <a:p>
          <a:r>
            <a:rPr lang="ru-RU" sz="1800" b="1">
              <a:latin typeface="Arial" panose="020B0604020202020204" pitchFamily="34" charset="0"/>
              <a:cs typeface="Arial" panose="020B0604020202020204" pitchFamily="34" charset="0"/>
            </a:rPr>
            <a:t>Речевое развитие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43CE6B-0454-4C66-B1C0-38520F2CA03F}" type="parTrans" cxnId="{ACBB5DAF-FA5B-4E65-BBCF-6A93DED62E1B}">
      <dgm:prSet/>
      <dgm:spPr/>
      <dgm:t>
        <a:bodyPr/>
        <a:lstStyle/>
        <a:p>
          <a:endParaRPr lang="ru-RU" sz="1800" b="1">
            <a:solidFill>
              <a:srgbClr val="045E9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4589CA-F068-400F-971B-0CB405005D3A}" type="sibTrans" cxnId="{ACBB5DAF-FA5B-4E65-BBCF-6A93DED62E1B}">
      <dgm:prSet/>
      <dgm:spPr/>
      <dgm:t>
        <a:bodyPr/>
        <a:lstStyle/>
        <a:p>
          <a:endParaRPr lang="ru-RU" sz="1800" b="1">
            <a:solidFill>
              <a:srgbClr val="045E9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6EB926-93C7-4B01-86F6-FA0492564152}">
      <dgm:prSet phldrT="[Текст]" custT="1"/>
      <dgm:spPr/>
      <dgm:t>
        <a:bodyPr/>
        <a:lstStyle/>
        <a:p>
          <a:r>
            <a:rPr lang="ru-RU" sz="1800" b="1" dirty="0">
              <a:latin typeface="Arial" panose="020B0604020202020204" pitchFamily="34" charset="0"/>
              <a:cs typeface="Arial" panose="020B0604020202020204" pitchFamily="34" charset="0"/>
            </a:rPr>
            <a:t>Социально-коммуникативное развитие</a:t>
          </a:r>
        </a:p>
      </dgm:t>
    </dgm:pt>
    <dgm:pt modelId="{4B84DEAD-D78B-4323-9A13-E69C3DB57A59}" type="parTrans" cxnId="{13E0F2A8-5523-4026-BAA5-068FCFEF2F2F}">
      <dgm:prSet/>
      <dgm:spPr/>
      <dgm:t>
        <a:bodyPr/>
        <a:lstStyle/>
        <a:p>
          <a:endParaRPr lang="ru-RU" sz="1800" b="1">
            <a:solidFill>
              <a:srgbClr val="045E9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228F34-79C0-4944-AF1F-50D8E98C6618}" type="sibTrans" cxnId="{13E0F2A8-5523-4026-BAA5-068FCFEF2F2F}">
      <dgm:prSet/>
      <dgm:spPr/>
      <dgm:t>
        <a:bodyPr/>
        <a:lstStyle/>
        <a:p>
          <a:endParaRPr lang="ru-RU" sz="1800" b="1">
            <a:solidFill>
              <a:srgbClr val="045E9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4479F8-E321-4F31-AF2E-EA2014B3DB4B}">
      <dgm:prSet phldrT="[Текст]" custT="1"/>
      <dgm:spPr/>
      <dgm:t>
        <a:bodyPr/>
        <a:lstStyle/>
        <a:p>
          <a:r>
            <a:rPr lang="ru-RU" sz="1800" b="1" dirty="0">
              <a:latin typeface="Arial" panose="020B0604020202020204" pitchFamily="34" charset="0"/>
              <a:cs typeface="Arial" panose="020B0604020202020204" pitchFamily="34" charset="0"/>
            </a:rPr>
            <a:t>Художественно-эстетическое развитие</a:t>
          </a:r>
        </a:p>
      </dgm:t>
    </dgm:pt>
    <dgm:pt modelId="{F702033A-8EBE-4CED-970E-E598E5480C9E}" type="parTrans" cxnId="{32B116EF-D85E-478E-8C0B-842A8B295DEF}">
      <dgm:prSet/>
      <dgm:spPr/>
      <dgm:t>
        <a:bodyPr/>
        <a:lstStyle/>
        <a:p>
          <a:endParaRPr lang="ru-RU" sz="1800" b="1">
            <a:solidFill>
              <a:srgbClr val="045E9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16D0BA-046B-4A0F-ACFB-04CB485DB324}" type="sibTrans" cxnId="{32B116EF-D85E-478E-8C0B-842A8B295DEF}">
      <dgm:prSet/>
      <dgm:spPr/>
      <dgm:t>
        <a:bodyPr/>
        <a:lstStyle/>
        <a:p>
          <a:endParaRPr lang="ru-RU" sz="1800" b="1">
            <a:solidFill>
              <a:srgbClr val="045E9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A53636-78CE-42A8-80FF-79245BDFC004}">
      <dgm:prSet phldrT="[Текст]" custT="1"/>
      <dgm:spPr/>
      <dgm:t>
        <a:bodyPr/>
        <a:lstStyle/>
        <a:p>
          <a:r>
            <a:rPr lang="ru-RU" sz="1800" b="1">
              <a:latin typeface="Arial" panose="020B0604020202020204" pitchFamily="34" charset="0"/>
              <a:cs typeface="Arial" panose="020B0604020202020204" pitchFamily="34" charset="0"/>
            </a:rPr>
            <a:t>Физическое развитие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55ADD9-E8F7-487D-A77E-5795BCD3EECD}" type="parTrans" cxnId="{CD2C85D6-1915-4E70-874C-8D07CB561034}">
      <dgm:prSet/>
      <dgm:spPr/>
      <dgm:t>
        <a:bodyPr/>
        <a:lstStyle/>
        <a:p>
          <a:endParaRPr lang="ru-RU" sz="1800" b="1">
            <a:solidFill>
              <a:srgbClr val="045E9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CF98C5-808E-4DDA-8BD4-848871DA084A}" type="sibTrans" cxnId="{CD2C85D6-1915-4E70-874C-8D07CB561034}">
      <dgm:prSet/>
      <dgm:spPr/>
      <dgm:t>
        <a:bodyPr/>
        <a:lstStyle/>
        <a:p>
          <a:endParaRPr lang="ru-RU" sz="1800" b="1">
            <a:solidFill>
              <a:srgbClr val="045E9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9994AD-A7D5-4B82-97D2-B326A57D6E7F}" type="pres">
      <dgm:prSet presAssocID="{369EB339-E230-4927-BCA9-ACFA54AC3C75}" presName="cycle" presStyleCnt="0">
        <dgm:presLayoutVars>
          <dgm:dir/>
          <dgm:resizeHandles val="exact"/>
        </dgm:presLayoutVars>
      </dgm:prSet>
      <dgm:spPr/>
    </dgm:pt>
    <dgm:pt modelId="{1BAD8DCD-5736-4A58-8511-CC40640A163E}" type="pres">
      <dgm:prSet presAssocID="{499E894C-BD54-417E-9D69-B7D96E21B6C9}" presName="node" presStyleLbl="node1" presStyleIdx="0" presStyleCnt="5" custScaleX="139421">
        <dgm:presLayoutVars>
          <dgm:bulletEnabled val="1"/>
        </dgm:presLayoutVars>
      </dgm:prSet>
      <dgm:spPr/>
    </dgm:pt>
    <dgm:pt modelId="{5926E8A5-D4F7-47F8-A4C1-7B591359A2E5}" type="pres">
      <dgm:prSet presAssocID="{499E894C-BD54-417E-9D69-B7D96E21B6C9}" presName="spNode" presStyleCnt="0"/>
      <dgm:spPr/>
    </dgm:pt>
    <dgm:pt modelId="{BFBE4730-2CC5-474F-925E-89F9767E3E25}" type="pres">
      <dgm:prSet presAssocID="{EA715F27-FAA4-4560-83B8-9BED5BFF0B2B}" presName="sibTrans" presStyleLbl="sibTrans1D1" presStyleIdx="0" presStyleCnt="5"/>
      <dgm:spPr/>
    </dgm:pt>
    <dgm:pt modelId="{2DFD7728-1992-49EE-B13B-9BFB9A51A79F}" type="pres">
      <dgm:prSet presAssocID="{F0FF5BC2-BFC2-4D90-8744-4F3A46EF9718}" presName="node" presStyleLbl="node1" presStyleIdx="1" presStyleCnt="5">
        <dgm:presLayoutVars>
          <dgm:bulletEnabled val="1"/>
        </dgm:presLayoutVars>
      </dgm:prSet>
      <dgm:spPr/>
    </dgm:pt>
    <dgm:pt modelId="{1882C177-8400-4D22-83D5-2BAF8FAA195E}" type="pres">
      <dgm:prSet presAssocID="{F0FF5BC2-BFC2-4D90-8744-4F3A46EF9718}" presName="spNode" presStyleCnt="0"/>
      <dgm:spPr/>
    </dgm:pt>
    <dgm:pt modelId="{A0444D20-0304-411F-BE0F-F7B0DE02EF52}" type="pres">
      <dgm:prSet presAssocID="{EB4589CA-F068-400F-971B-0CB405005D3A}" presName="sibTrans" presStyleLbl="sibTrans1D1" presStyleIdx="1" presStyleCnt="5"/>
      <dgm:spPr/>
    </dgm:pt>
    <dgm:pt modelId="{09ABEA87-ECA0-463A-BB16-F0B2107EE237}" type="pres">
      <dgm:prSet presAssocID="{476EB926-93C7-4B01-86F6-FA0492564152}" presName="node" presStyleLbl="node1" presStyleIdx="2" presStyleCnt="5" custScaleX="154954" custRadScaleRad="98185" custRadScaleInc="-29833">
        <dgm:presLayoutVars>
          <dgm:bulletEnabled val="1"/>
        </dgm:presLayoutVars>
      </dgm:prSet>
      <dgm:spPr/>
    </dgm:pt>
    <dgm:pt modelId="{3645857F-C31D-4962-92B4-D43CFD15BECE}" type="pres">
      <dgm:prSet presAssocID="{476EB926-93C7-4B01-86F6-FA0492564152}" presName="spNode" presStyleCnt="0"/>
      <dgm:spPr/>
    </dgm:pt>
    <dgm:pt modelId="{B35D418E-F1FF-4327-985C-08E09ADF8F64}" type="pres">
      <dgm:prSet presAssocID="{A7228F34-79C0-4944-AF1F-50D8E98C6618}" presName="sibTrans" presStyleLbl="sibTrans1D1" presStyleIdx="2" presStyleCnt="5"/>
      <dgm:spPr/>
    </dgm:pt>
    <dgm:pt modelId="{97761273-8D5F-4958-879C-516E4EB3FC3D}" type="pres">
      <dgm:prSet presAssocID="{A24479F8-E321-4F31-AF2E-EA2014B3DB4B}" presName="node" presStyleLbl="node1" presStyleIdx="3" presStyleCnt="5" custScaleX="135496" custRadScaleRad="99577" custRadScaleInc="33364">
        <dgm:presLayoutVars>
          <dgm:bulletEnabled val="1"/>
        </dgm:presLayoutVars>
      </dgm:prSet>
      <dgm:spPr/>
    </dgm:pt>
    <dgm:pt modelId="{1369AEF4-4428-4327-81CA-64FE1F373DD5}" type="pres">
      <dgm:prSet presAssocID="{A24479F8-E321-4F31-AF2E-EA2014B3DB4B}" presName="spNode" presStyleCnt="0"/>
      <dgm:spPr/>
    </dgm:pt>
    <dgm:pt modelId="{92460841-2C16-4C6C-A367-092160DFBCCB}" type="pres">
      <dgm:prSet presAssocID="{1B16D0BA-046B-4A0F-ACFB-04CB485DB324}" presName="sibTrans" presStyleLbl="sibTrans1D1" presStyleIdx="3" presStyleCnt="5"/>
      <dgm:spPr/>
    </dgm:pt>
    <dgm:pt modelId="{EF237227-CC7C-4B41-9303-B6727D1BA842}" type="pres">
      <dgm:prSet presAssocID="{88A53636-78CE-42A8-80FF-79245BDFC004}" presName="node" presStyleLbl="node1" presStyleIdx="4" presStyleCnt="5" custScaleX="116852">
        <dgm:presLayoutVars>
          <dgm:bulletEnabled val="1"/>
        </dgm:presLayoutVars>
      </dgm:prSet>
      <dgm:spPr/>
    </dgm:pt>
    <dgm:pt modelId="{70DE2746-AD86-4A9F-92F7-B2ED4350F5B4}" type="pres">
      <dgm:prSet presAssocID="{88A53636-78CE-42A8-80FF-79245BDFC004}" presName="spNode" presStyleCnt="0"/>
      <dgm:spPr/>
    </dgm:pt>
    <dgm:pt modelId="{5953A59D-9540-4FBE-A8BB-FC490339B055}" type="pres">
      <dgm:prSet presAssocID="{F9CF98C5-808E-4DDA-8BD4-848871DA084A}" presName="sibTrans" presStyleLbl="sibTrans1D1" presStyleIdx="4" presStyleCnt="5"/>
      <dgm:spPr/>
    </dgm:pt>
  </dgm:ptLst>
  <dgm:cxnLst>
    <dgm:cxn modelId="{72DF9110-4B0F-4382-B007-B9E0EB8B7910}" srcId="{369EB339-E230-4927-BCA9-ACFA54AC3C75}" destId="{499E894C-BD54-417E-9D69-B7D96E21B6C9}" srcOrd="0" destOrd="0" parTransId="{6D866775-F56C-4FA7-A072-A4FE0173A2AD}" sibTransId="{EA715F27-FAA4-4560-83B8-9BED5BFF0B2B}"/>
    <dgm:cxn modelId="{B7566729-B879-4131-8113-E3DB6E62AC58}" type="presOf" srcId="{88A53636-78CE-42A8-80FF-79245BDFC004}" destId="{EF237227-CC7C-4B41-9303-B6727D1BA842}" srcOrd="0" destOrd="0" presId="urn:microsoft.com/office/officeart/2005/8/layout/cycle6"/>
    <dgm:cxn modelId="{FD461730-DE02-419C-8649-DD43DBA939B9}" type="presOf" srcId="{499E894C-BD54-417E-9D69-B7D96E21B6C9}" destId="{1BAD8DCD-5736-4A58-8511-CC40640A163E}" srcOrd="0" destOrd="0" presId="urn:microsoft.com/office/officeart/2005/8/layout/cycle6"/>
    <dgm:cxn modelId="{BC933B58-4E9B-4155-BEF8-ABC981F3B3EB}" type="presOf" srcId="{F0FF5BC2-BFC2-4D90-8744-4F3A46EF9718}" destId="{2DFD7728-1992-49EE-B13B-9BFB9A51A79F}" srcOrd="0" destOrd="0" presId="urn:microsoft.com/office/officeart/2005/8/layout/cycle6"/>
    <dgm:cxn modelId="{83F7D27D-2445-420C-A745-F45EDF12516B}" type="presOf" srcId="{F9CF98C5-808E-4DDA-8BD4-848871DA084A}" destId="{5953A59D-9540-4FBE-A8BB-FC490339B055}" srcOrd="0" destOrd="0" presId="urn:microsoft.com/office/officeart/2005/8/layout/cycle6"/>
    <dgm:cxn modelId="{3286B191-CD4C-46DB-97D5-563B06B80404}" type="presOf" srcId="{369EB339-E230-4927-BCA9-ACFA54AC3C75}" destId="{269994AD-A7D5-4B82-97D2-B326A57D6E7F}" srcOrd="0" destOrd="0" presId="urn:microsoft.com/office/officeart/2005/8/layout/cycle6"/>
    <dgm:cxn modelId="{13E0F2A8-5523-4026-BAA5-068FCFEF2F2F}" srcId="{369EB339-E230-4927-BCA9-ACFA54AC3C75}" destId="{476EB926-93C7-4B01-86F6-FA0492564152}" srcOrd="2" destOrd="0" parTransId="{4B84DEAD-D78B-4323-9A13-E69C3DB57A59}" sibTransId="{A7228F34-79C0-4944-AF1F-50D8E98C6618}"/>
    <dgm:cxn modelId="{ACBB5DAF-FA5B-4E65-BBCF-6A93DED62E1B}" srcId="{369EB339-E230-4927-BCA9-ACFA54AC3C75}" destId="{F0FF5BC2-BFC2-4D90-8744-4F3A46EF9718}" srcOrd="1" destOrd="0" parTransId="{9543CE6B-0454-4C66-B1C0-38520F2CA03F}" sibTransId="{EB4589CA-F068-400F-971B-0CB405005D3A}"/>
    <dgm:cxn modelId="{D5741CB8-C7CE-4022-80A4-2451531D886F}" type="presOf" srcId="{476EB926-93C7-4B01-86F6-FA0492564152}" destId="{09ABEA87-ECA0-463A-BB16-F0B2107EE237}" srcOrd="0" destOrd="0" presId="urn:microsoft.com/office/officeart/2005/8/layout/cycle6"/>
    <dgm:cxn modelId="{6ACBADB8-87DD-45EB-A145-4AEFE625B442}" type="presOf" srcId="{A7228F34-79C0-4944-AF1F-50D8E98C6618}" destId="{B35D418E-F1FF-4327-985C-08E09ADF8F64}" srcOrd="0" destOrd="0" presId="urn:microsoft.com/office/officeart/2005/8/layout/cycle6"/>
    <dgm:cxn modelId="{43CA91C5-4904-40FD-A385-0519A366DE1B}" type="presOf" srcId="{A24479F8-E321-4F31-AF2E-EA2014B3DB4B}" destId="{97761273-8D5F-4958-879C-516E4EB3FC3D}" srcOrd="0" destOrd="0" presId="urn:microsoft.com/office/officeart/2005/8/layout/cycle6"/>
    <dgm:cxn modelId="{CD2C85D6-1915-4E70-874C-8D07CB561034}" srcId="{369EB339-E230-4927-BCA9-ACFA54AC3C75}" destId="{88A53636-78CE-42A8-80FF-79245BDFC004}" srcOrd="4" destOrd="0" parTransId="{0355ADD9-E8F7-487D-A77E-5795BCD3EECD}" sibTransId="{F9CF98C5-808E-4DDA-8BD4-848871DA084A}"/>
    <dgm:cxn modelId="{3148B2E4-7EDF-48B7-837A-EAF8AFE8A194}" type="presOf" srcId="{EA715F27-FAA4-4560-83B8-9BED5BFF0B2B}" destId="{BFBE4730-2CC5-474F-925E-89F9767E3E25}" srcOrd="0" destOrd="0" presId="urn:microsoft.com/office/officeart/2005/8/layout/cycle6"/>
    <dgm:cxn modelId="{2336BDED-16DA-4130-9A47-54FC76B82AA9}" type="presOf" srcId="{1B16D0BA-046B-4A0F-ACFB-04CB485DB324}" destId="{92460841-2C16-4C6C-A367-092160DFBCCB}" srcOrd="0" destOrd="0" presId="urn:microsoft.com/office/officeart/2005/8/layout/cycle6"/>
    <dgm:cxn modelId="{32B116EF-D85E-478E-8C0B-842A8B295DEF}" srcId="{369EB339-E230-4927-BCA9-ACFA54AC3C75}" destId="{A24479F8-E321-4F31-AF2E-EA2014B3DB4B}" srcOrd="3" destOrd="0" parTransId="{F702033A-8EBE-4CED-970E-E598E5480C9E}" sibTransId="{1B16D0BA-046B-4A0F-ACFB-04CB485DB324}"/>
    <dgm:cxn modelId="{B3D4F0FE-3C5E-4A23-BCE3-6A92F4C8F931}" type="presOf" srcId="{EB4589CA-F068-400F-971B-0CB405005D3A}" destId="{A0444D20-0304-411F-BE0F-F7B0DE02EF52}" srcOrd="0" destOrd="0" presId="urn:microsoft.com/office/officeart/2005/8/layout/cycle6"/>
    <dgm:cxn modelId="{73320B75-9364-46EC-99B2-6F517015A4DA}" type="presParOf" srcId="{269994AD-A7D5-4B82-97D2-B326A57D6E7F}" destId="{1BAD8DCD-5736-4A58-8511-CC40640A163E}" srcOrd="0" destOrd="0" presId="urn:microsoft.com/office/officeart/2005/8/layout/cycle6"/>
    <dgm:cxn modelId="{5402CE01-8ABB-42BB-8978-863B18354277}" type="presParOf" srcId="{269994AD-A7D5-4B82-97D2-B326A57D6E7F}" destId="{5926E8A5-D4F7-47F8-A4C1-7B591359A2E5}" srcOrd="1" destOrd="0" presId="urn:microsoft.com/office/officeart/2005/8/layout/cycle6"/>
    <dgm:cxn modelId="{A0629F70-0129-482E-B769-78F9D2C5221F}" type="presParOf" srcId="{269994AD-A7D5-4B82-97D2-B326A57D6E7F}" destId="{BFBE4730-2CC5-474F-925E-89F9767E3E25}" srcOrd="2" destOrd="0" presId="urn:microsoft.com/office/officeart/2005/8/layout/cycle6"/>
    <dgm:cxn modelId="{DC0AD886-6349-4EE7-AD28-5BD1D4D6230F}" type="presParOf" srcId="{269994AD-A7D5-4B82-97D2-B326A57D6E7F}" destId="{2DFD7728-1992-49EE-B13B-9BFB9A51A79F}" srcOrd="3" destOrd="0" presId="urn:microsoft.com/office/officeart/2005/8/layout/cycle6"/>
    <dgm:cxn modelId="{338882C7-CEF3-439A-ADBC-3639BF594DA6}" type="presParOf" srcId="{269994AD-A7D5-4B82-97D2-B326A57D6E7F}" destId="{1882C177-8400-4D22-83D5-2BAF8FAA195E}" srcOrd="4" destOrd="0" presId="urn:microsoft.com/office/officeart/2005/8/layout/cycle6"/>
    <dgm:cxn modelId="{586A905D-A98D-44B4-AF56-99489412A97D}" type="presParOf" srcId="{269994AD-A7D5-4B82-97D2-B326A57D6E7F}" destId="{A0444D20-0304-411F-BE0F-F7B0DE02EF52}" srcOrd="5" destOrd="0" presId="urn:microsoft.com/office/officeart/2005/8/layout/cycle6"/>
    <dgm:cxn modelId="{85FA280B-709A-4D5B-8752-A2CFAA36A3B9}" type="presParOf" srcId="{269994AD-A7D5-4B82-97D2-B326A57D6E7F}" destId="{09ABEA87-ECA0-463A-BB16-F0B2107EE237}" srcOrd="6" destOrd="0" presId="urn:microsoft.com/office/officeart/2005/8/layout/cycle6"/>
    <dgm:cxn modelId="{A56AB5B4-6969-4CD2-B3C9-694EC8D7346B}" type="presParOf" srcId="{269994AD-A7D5-4B82-97D2-B326A57D6E7F}" destId="{3645857F-C31D-4962-92B4-D43CFD15BECE}" srcOrd="7" destOrd="0" presId="urn:microsoft.com/office/officeart/2005/8/layout/cycle6"/>
    <dgm:cxn modelId="{D24BD9FB-C26B-47F9-9178-FD1381B51E84}" type="presParOf" srcId="{269994AD-A7D5-4B82-97D2-B326A57D6E7F}" destId="{B35D418E-F1FF-4327-985C-08E09ADF8F64}" srcOrd="8" destOrd="0" presId="urn:microsoft.com/office/officeart/2005/8/layout/cycle6"/>
    <dgm:cxn modelId="{2A6037F6-5397-4807-AE0D-2B6DF30BD4FD}" type="presParOf" srcId="{269994AD-A7D5-4B82-97D2-B326A57D6E7F}" destId="{97761273-8D5F-4958-879C-516E4EB3FC3D}" srcOrd="9" destOrd="0" presId="urn:microsoft.com/office/officeart/2005/8/layout/cycle6"/>
    <dgm:cxn modelId="{09FAF0D3-7E80-4133-9C07-924278022F12}" type="presParOf" srcId="{269994AD-A7D5-4B82-97D2-B326A57D6E7F}" destId="{1369AEF4-4428-4327-81CA-64FE1F373DD5}" srcOrd="10" destOrd="0" presId="urn:microsoft.com/office/officeart/2005/8/layout/cycle6"/>
    <dgm:cxn modelId="{88D1FAC9-2D9D-46F9-9918-AD65FFD9E245}" type="presParOf" srcId="{269994AD-A7D5-4B82-97D2-B326A57D6E7F}" destId="{92460841-2C16-4C6C-A367-092160DFBCCB}" srcOrd="11" destOrd="0" presId="urn:microsoft.com/office/officeart/2005/8/layout/cycle6"/>
    <dgm:cxn modelId="{9D6D970C-175F-4BAE-ADE4-B5A88F54B3E3}" type="presParOf" srcId="{269994AD-A7D5-4B82-97D2-B326A57D6E7F}" destId="{EF237227-CC7C-4B41-9303-B6727D1BA842}" srcOrd="12" destOrd="0" presId="urn:microsoft.com/office/officeart/2005/8/layout/cycle6"/>
    <dgm:cxn modelId="{B5557F85-9F6F-44E9-89AC-06BFCE3BF642}" type="presParOf" srcId="{269994AD-A7D5-4B82-97D2-B326A57D6E7F}" destId="{70DE2746-AD86-4A9F-92F7-B2ED4350F5B4}" srcOrd="13" destOrd="0" presId="urn:microsoft.com/office/officeart/2005/8/layout/cycle6"/>
    <dgm:cxn modelId="{0A5D308B-2FB3-400D-B4E7-BBD91823E298}" type="presParOf" srcId="{269994AD-A7D5-4B82-97D2-B326A57D6E7F}" destId="{5953A59D-9540-4FBE-A8BB-FC490339B055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31742C-2C7F-4175-B57B-0728EA2975F0}">
      <dsp:nvSpPr>
        <dsp:cNvPr id="0" name=""/>
        <dsp:cNvSpPr/>
      </dsp:nvSpPr>
      <dsp:spPr>
        <a:xfrm>
          <a:off x="-6432414" y="-983844"/>
          <a:ext cx="7656321" cy="7656321"/>
        </a:xfrm>
        <a:prstGeom prst="blockArc">
          <a:avLst>
            <a:gd name="adj1" fmla="val 18900000"/>
            <a:gd name="adj2" fmla="val 2700000"/>
            <a:gd name="adj3" fmla="val 282"/>
          </a:avLst>
        </a:prstGeom>
        <a:noFill/>
        <a:ln w="2540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B1E83F-D31E-4ADC-95E8-2A29859AF8A5}">
      <dsp:nvSpPr>
        <dsp:cNvPr id="0" name=""/>
        <dsp:cNvSpPr/>
      </dsp:nvSpPr>
      <dsp:spPr>
        <a:xfrm>
          <a:off x="640472" y="437342"/>
          <a:ext cx="7641953" cy="8751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4642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056CAB"/>
              </a:solidFill>
              <a:latin typeface="Arial" panose="020B0604020202020204" pitchFamily="34" charset="0"/>
              <a:cs typeface="Arial" panose="020B0604020202020204" pitchFamily="34" charset="0"/>
            </a:rPr>
            <a:t>Развитие у воспитанников представлений и  элементарных понятий о взаимосвязях и  взаимоотношениях человека и природы</a:t>
          </a:r>
        </a:p>
      </dsp:txBody>
      <dsp:txXfrm>
        <a:off x="640472" y="437342"/>
        <a:ext cx="7641953" cy="875139"/>
      </dsp:txXfrm>
    </dsp:sp>
    <dsp:sp modelId="{EA5B3427-0E22-409A-A928-2D7E18742A01}">
      <dsp:nvSpPr>
        <dsp:cNvPr id="0" name=""/>
        <dsp:cNvSpPr/>
      </dsp:nvSpPr>
      <dsp:spPr>
        <a:xfrm>
          <a:off x="93510" y="327949"/>
          <a:ext cx="1093923" cy="10939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E8DA70-5AFB-4764-8DFF-3C42BE505D79}">
      <dsp:nvSpPr>
        <dsp:cNvPr id="0" name=""/>
        <dsp:cNvSpPr/>
      </dsp:nvSpPr>
      <dsp:spPr>
        <a:xfrm>
          <a:off x="1142209" y="1750278"/>
          <a:ext cx="7140216" cy="8751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4642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056CAB"/>
              </a:solidFill>
              <a:latin typeface="Arial" panose="020B0604020202020204" pitchFamily="34" charset="0"/>
              <a:cs typeface="Arial" panose="020B0604020202020204" pitchFamily="34" charset="0"/>
            </a:rPr>
            <a:t>Формирование эмоционально – ценностного отношения к  природе;</a:t>
          </a:r>
        </a:p>
      </dsp:txBody>
      <dsp:txXfrm>
        <a:off x="1142209" y="1750278"/>
        <a:ext cx="7140216" cy="875139"/>
      </dsp:txXfrm>
    </dsp:sp>
    <dsp:sp modelId="{9D118820-CCF5-43CE-B3F8-AB0615FAE9D1}">
      <dsp:nvSpPr>
        <dsp:cNvPr id="0" name=""/>
        <dsp:cNvSpPr/>
      </dsp:nvSpPr>
      <dsp:spPr>
        <a:xfrm>
          <a:off x="595248" y="1640885"/>
          <a:ext cx="1093923" cy="10939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C44152-9A4D-498E-94A4-4F756D91B009}">
      <dsp:nvSpPr>
        <dsp:cNvPr id="0" name=""/>
        <dsp:cNvSpPr/>
      </dsp:nvSpPr>
      <dsp:spPr>
        <a:xfrm>
          <a:off x="1142209" y="3063214"/>
          <a:ext cx="7140216" cy="8751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4642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056CAB"/>
              </a:solidFill>
              <a:latin typeface="Arial" panose="020B0604020202020204" pitchFamily="34" charset="0"/>
              <a:cs typeface="Arial" panose="020B0604020202020204" pitchFamily="34" charset="0"/>
            </a:rPr>
            <a:t>Осознание своего собственного «Я» как части природы</a:t>
          </a:r>
        </a:p>
      </dsp:txBody>
      <dsp:txXfrm>
        <a:off x="1142209" y="3063214"/>
        <a:ext cx="7140216" cy="875139"/>
      </dsp:txXfrm>
    </dsp:sp>
    <dsp:sp modelId="{E0A1A08E-7075-4A09-AB50-8204CE7CA2D5}">
      <dsp:nvSpPr>
        <dsp:cNvPr id="0" name=""/>
        <dsp:cNvSpPr/>
      </dsp:nvSpPr>
      <dsp:spPr>
        <a:xfrm>
          <a:off x="595248" y="2953822"/>
          <a:ext cx="1093923" cy="10939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DBBD7E-736A-4C40-95A5-91270F225041}">
      <dsp:nvSpPr>
        <dsp:cNvPr id="0" name=""/>
        <dsp:cNvSpPr/>
      </dsp:nvSpPr>
      <dsp:spPr>
        <a:xfrm>
          <a:off x="640472" y="4376150"/>
          <a:ext cx="7641953" cy="8751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4642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056CAB"/>
              </a:solidFill>
              <a:latin typeface="Arial" panose="020B0604020202020204" pitchFamily="34" charset="0"/>
              <a:cs typeface="Arial" panose="020B0604020202020204" pitchFamily="34" charset="0"/>
            </a:rPr>
            <a:t>Обобщение опыта практической деятельности по отражению полученных знаний и впечатлений от взаимодействия с природой, окружающим миром.</a:t>
          </a:r>
        </a:p>
      </dsp:txBody>
      <dsp:txXfrm>
        <a:off x="640472" y="4376150"/>
        <a:ext cx="7641953" cy="875139"/>
      </dsp:txXfrm>
    </dsp:sp>
    <dsp:sp modelId="{111C44F2-491C-4841-B350-096ABE7EEDC6}">
      <dsp:nvSpPr>
        <dsp:cNvPr id="0" name=""/>
        <dsp:cNvSpPr/>
      </dsp:nvSpPr>
      <dsp:spPr>
        <a:xfrm>
          <a:off x="93510" y="4266758"/>
          <a:ext cx="1093923" cy="10939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AD8DCD-5736-4A58-8511-CC40640A163E}">
      <dsp:nvSpPr>
        <dsp:cNvPr id="0" name=""/>
        <dsp:cNvSpPr/>
      </dsp:nvSpPr>
      <dsp:spPr>
        <a:xfrm>
          <a:off x="2368068" y="1454"/>
          <a:ext cx="2239998" cy="104431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>
              <a:latin typeface="Arial" panose="020B0604020202020204" pitchFamily="34" charset="0"/>
              <a:cs typeface="Arial" panose="020B0604020202020204" pitchFamily="34" charset="0"/>
            </a:rPr>
            <a:t>Познавательное развитие</a:t>
          </a:r>
          <a:endParaRPr lang="ru-RU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19047" y="52433"/>
        <a:ext cx="2138040" cy="942360"/>
      </dsp:txXfrm>
    </dsp:sp>
    <dsp:sp modelId="{BFBE4730-2CC5-474F-925E-89F9767E3E25}">
      <dsp:nvSpPr>
        <dsp:cNvPr id="0" name=""/>
        <dsp:cNvSpPr/>
      </dsp:nvSpPr>
      <dsp:spPr>
        <a:xfrm>
          <a:off x="1401641" y="523613"/>
          <a:ext cx="4172853" cy="4172853"/>
        </a:xfrm>
        <a:custGeom>
          <a:avLst/>
          <a:gdLst/>
          <a:ahLst/>
          <a:cxnLst/>
          <a:rect l="0" t="0" r="0" b="0"/>
          <a:pathLst>
            <a:path>
              <a:moveTo>
                <a:pt x="3213594" y="330673"/>
              </a:moveTo>
              <a:arcTo wR="2086426" hR="2086426" stAng="18161992" swAng="1383622"/>
            </a:path>
          </a:pathLst>
        </a:custGeom>
        <a:noFill/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FD7728-1992-49EE-B13B-9BFB9A51A79F}">
      <dsp:nvSpPr>
        <dsp:cNvPr id="0" name=""/>
        <dsp:cNvSpPr/>
      </dsp:nvSpPr>
      <dsp:spPr>
        <a:xfrm>
          <a:off x="4669055" y="1443140"/>
          <a:ext cx="1606643" cy="104431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>
              <a:latin typeface="Arial" panose="020B0604020202020204" pitchFamily="34" charset="0"/>
              <a:cs typeface="Arial" panose="020B0604020202020204" pitchFamily="34" charset="0"/>
            </a:rPr>
            <a:t>Речевое развитие</a:t>
          </a:r>
          <a:endParaRPr lang="ru-RU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20034" y="1494119"/>
        <a:ext cx="1504685" cy="942360"/>
      </dsp:txXfrm>
    </dsp:sp>
    <dsp:sp modelId="{A0444D20-0304-411F-BE0F-F7B0DE02EF52}">
      <dsp:nvSpPr>
        <dsp:cNvPr id="0" name=""/>
        <dsp:cNvSpPr/>
      </dsp:nvSpPr>
      <dsp:spPr>
        <a:xfrm>
          <a:off x="1398643" y="451330"/>
          <a:ext cx="4172853" cy="4172853"/>
        </a:xfrm>
        <a:custGeom>
          <a:avLst/>
          <a:gdLst/>
          <a:ahLst/>
          <a:cxnLst/>
          <a:rect l="0" t="0" r="0" b="0"/>
          <a:pathLst>
            <a:path>
              <a:moveTo>
                <a:pt x="4172488" y="2047423"/>
              </a:moveTo>
              <a:arcTo wR="2086426" hR="2086426" stAng="21535733" swAng="1847983"/>
            </a:path>
          </a:pathLst>
        </a:custGeom>
        <a:noFill/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ABEA87-ECA0-463A-BB16-F0B2107EE237}">
      <dsp:nvSpPr>
        <dsp:cNvPr id="0" name=""/>
        <dsp:cNvSpPr/>
      </dsp:nvSpPr>
      <dsp:spPr>
        <a:xfrm>
          <a:off x="3644578" y="3582196"/>
          <a:ext cx="2489558" cy="104431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Arial" panose="020B0604020202020204" pitchFamily="34" charset="0"/>
              <a:cs typeface="Arial" panose="020B0604020202020204" pitchFamily="34" charset="0"/>
            </a:rPr>
            <a:t>Социально-коммуникативное развитие</a:t>
          </a:r>
        </a:p>
      </dsp:txBody>
      <dsp:txXfrm>
        <a:off x="3695557" y="3633175"/>
        <a:ext cx="2387600" cy="942360"/>
      </dsp:txXfrm>
    </dsp:sp>
    <dsp:sp modelId="{B35D418E-F1FF-4327-985C-08E09ADF8F64}">
      <dsp:nvSpPr>
        <dsp:cNvPr id="0" name=""/>
        <dsp:cNvSpPr/>
      </dsp:nvSpPr>
      <dsp:spPr>
        <a:xfrm>
          <a:off x="1332081" y="498599"/>
          <a:ext cx="4172853" cy="4172853"/>
        </a:xfrm>
        <a:custGeom>
          <a:avLst/>
          <a:gdLst/>
          <a:ahLst/>
          <a:cxnLst/>
          <a:rect l="0" t="0" r="0" b="0"/>
          <a:pathLst>
            <a:path>
              <a:moveTo>
                <a:pt x="2508693" y="4129675"/>
              </a:moveTo>
              <a:arcTo wR="2086426" hR="2086426" stAng="4699404" swAng="1401188"/>
            </a:path>
          </a:pathLst>
        </a:custGeom>
        <a:noFill/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761273-8D5F-4958-879C-516E4EB3FC3D}">
      <dsp:nvSpPr>
        <dsp:cNvPr id="0" name=""/>
        <dsp:cNvSpPr/>
      </dsp:nvSpPr>
      <dsp:spPr>
        <a:xfrm>
          <a:off x="956184" y="3582196"/>
          <a:ext cx="2176937" cy="104431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Arial" panose="020B0604020202020204" pitchFamily="34" charset="0"/>
              <a:cs typeface="Arial" panose="020B0604020202020204" pitchFamily="34" charset="0"/>
            </a:rPr>
            <a:t>Художественно-эстетическое развитие</a:t>
          </a:r>
        </a:p>
      </dsp:txBody>
      <dsp:txXfrm>
        <a:off x="1007163" y="3633175"/>
        <a:ext cx="2074979" cy="942360"/>
      </dsp:txXfrm>
    </dsp:sp>
    <dsp:sp modelId="{92460841-2C16-4C6C-A367-092160DFBCCB}">
      <dsp:nvSpPr>
        <dsp:cNvPr id="0" name=""/>
        <dsp:cNvSpPr/>
      </dsp:nvSpPr>
      <dsp:spPr>
        <a:xfrm>
          <a:off x="1402572" y="506619"/>
          <a:ext cx="4172853" cy="4172853"/>
        </a:xfrm>
        <a:custGeom>
          <a:avLst/>
          <a:gdLst/>
          <a:ahLst/>
          <a:cxnLst/>
          <a:rect l="0" t="0" r="0" b="0"/>
          <a:pathLst>
            <a:path>
              <a:moveTo>
                <a:pt x="244082" y="3065682"/>
              </a:moveTo>
              <a:arcTo wR="2086426" hR="2086426" stAng="9120488" swAng="1835070"/>
            </a:path>
          </a:pathLst>
        </a:custGeom>
        <a:noFill/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237227-CC7C-4B41-9303-B6727D1BA842}">
      <dsp:nvSpPr>
        <dsp:cNvPr id="0" name=""/>
        <dsp:cNvSpPr/>
      </dsp:nvSpPr>
      <dsp:spPr>
        <a:xfrm>
          <a:off x="565060" y="1443140"/>
          <a:ext cx="1877394" cy="104431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>
              <a:latin typeface="Arial" panose="020B0604020202020204" pitchFamily="34" charset="0"/>
              <a:cs typeface="Arial" panose="020B0604020202020204" pitchFamily="34" charset="0"/>
            </a:rPr>
            <a:t>Физическое развитие</a:t>
          </a:r>
          <a:endParaRPr lang="ru-RU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6039" y="1494119"/>
        <a:ext cx="1775436" cy="942360"/>
      </dsp:txXfrm>
    </dsp:sp>
    <dsp:sp modelId="{5953A59D-9540-4FBE-A8BB-FC490339B055}">
      <dsp:nvSpPr>
        <dsp:cNvPr id="0" name=""/>
        <dsp:cNvSpPr/>
      </dsp:nvSpPr>
      <dsp:spPr>
        <a:xfrm>
          <a:off x="1401641" y="523613"/>
          <a:ext cx="4172853" cy="4172853"/>
        </a:xfrm>
        <a:custGeom>
          <a:avLst/>
          <a:gdLst/>
          <a:ahLst/>
          <a:cxnLst/>
          <a:rect l="0" t="0" r="0" b="0"/>
          <a:pathLst>
            <a:path>
              <a:moveTo>
                <a:pt x="361598" y="912483"/>
              </a:moveTo>
              <a:arcTo wR="2086426" hR="2086426" stAng="12854386" swAng="1383622"/>
            </a:path>
          </a:pathLst>
        </a:custGeom>
        <a:noFill/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add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84861-EAA5-48B9-A1B6-C0DF494FD439}" type="datetimeFigureOut">
              <a:rPr lang="ru-RU"/>
              <a:pPr>
                <a:defRPr/>
              </a:pPr>
              <a:t>10.10.2022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12866-81B6-46D6-8F3B-586C0F5705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685800"/>
            <a:ext cx="6400800" cy="1905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esktop\картинки\garcya_us_wall_mix1013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0" y="-27847"/>
            <a:ext cx="9525000" cy="691369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0034" y="1214422"/>
            <a:ext cx="785818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Семинар-практикум на тему:</a:t>
            </a:r>
          </a:p>
          <a:p>
            <a:pPr algn="ctr"/>
            <a:r>
              <a:rPr lang="ru-RU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« ЭКОЛОГИЧЕСКОЕ ВОСПИТАНИЕ ДОШКОЛЬНИКОВ В СООТВЕТСТВИИ С ФГОС ДОУ» </a:t>
            </a:r>
          </a:p>
          <a:p>
            <a:endParaRPr lang="ru-RU" sz="36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EBC619-2D57-C724-ABE5-09B80ED9A465}"/>
              </a:ext>
            </a:extLst>
          </p:cNvPr>
          <p:cNvSpPr txBox="1"/>
          <p:nvPr/>
        </p:nvSpPr>
        <p:spPr>
          <a:xfrm>
            <a:off x="5637178" y="5405585"/>
            <a:ext cx="35208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Подготовили:</a:t>
            </a:r>
          </a:p>
          <a:p>
            <a:r>
              <a:rPr lang="ru-RU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Яикбаева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Гулия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Байраковна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Дунина Яна Александровна</a:t>
            </a:r>
          </a:p>
          <a:p>
            <a:r>
              <a:rPr lang="ru-RU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Гумирова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Гульмира </a:t>
            </a:r>
            <a:r>
              <a:rPr lang="ru-RU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Ергалиевна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6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Познавательное развитие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09876" y="3645024"/>
            <a:ext cx="3810000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4014AC3-8F40-5B92-9C4B-29D34EC9E96E}"/>
              </a:ext>
            </a:extLst>
          </p:cNvPr>
          <p:cNvGrpSpPr/>
          <p:nvPr/>
        </p:nvGrpSpPr>
        <p:grpSpPr>
          <a:xfrm>
            <a:off x="742952" y="1285860"/>
            <a:ext cx="7400948" cy="2194575"/>
            <a:chOff x="742952" y="1285860"/>
            <a:chExt cx="7400948" cy="2194575"/>
          </a:xfrm>
        </p:grpSpPr>
        <p:pic>
          <p:nvPicPr>
            <p:cNvPr id="6" name="Picture 3" descr="C:\Users\USER\Desktop\Надежда\тень и солнце\CAM01522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952" y="1285860"/>
              <a:ext cx="3429024" cy="21945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146" name="Picture 2" descr="C:\Users\DELL\Desktop\дети 6 гр\IMG_20220726_111459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14876" y="1285860"/>
              <a:ext cx="3429024" cy="21431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8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Речевое развитие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430AAF1-739B-2B4E-9B66-0056641B1831}"/>
              </a:ext>
            </a:extLst>
          </p:cNvPr>
          <p:cNvGrpSpPr/>
          <p:nvPr/>
        </p:nvGrpSpPr>
        <p:grpSpPr>
          <a:xfrm>
            <a:off x="1331640" y="1344170"/>
            <a:ext cx="6851176" cy="5013773"/>
            <a:chOff x="1331640" y="1344170"/>
            <a:chExt cx="6851176" cy="5013773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640" y="1344170"/>
              <a:ext cx="4038600" cy="2514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07904" y="3871898"/>
              <a:ext cx="4474912" cy="248604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Социально-коммуникативное развитие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529262"/>
            <a:ext cx="3093985" cy="2234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8877" y="1578052"/>
            <a:ext cx="3125639" cy="2234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2054" y="3875334"/>
            <a:ext cx="3214710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967635"/>
            <a:ext cx="3305842" cy="2234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Художественно-эстетическое развитие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8690" y="1581346"/>
            <a:ext cx="3003516" cy="2371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9468" y="1520800"/>
            <a:ext cx="3059288" cy="2431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4324" y="4041013"/>
            <a:ext cx="3024432" cy="2361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0642" y="4107668"/>
            <a:ext cx="3164780" cy="2294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4286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Физическое развитие</a:t>
            </a:r>
          </a:p>
        </p:txBody>
      </p:sp>
      <p:pic>
        <p:nvPicPr>
          <p:cNvPr id="4098" name="Picture 2" descr="C:\Users\DELL\Desktop\дети 6 гр\IMG_20220722_0959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0809" y="4015487"/>
            <a:ext cx="3357586" cy="2189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DELL\Desktop\дети 6 гр\IMG_20220805_0934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5" y="4071950"/>
            <a:ext cx="3357586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D:\DELL АКТ 259\Save 20.08.2015\Contacts\фото 2022\IMG_20220505_1029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5" y="1285860"/>
            <a:ext cx="3333774" cy="2428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1" y="1287989"/>
            <a:ext cx="3357586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85900" y="443791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С РОДИТЕЛЯМИ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3848" y="1187991"/>
            <a:ext cx="3260963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1" y="1259429"/>
            <a:ext cx="2714644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4000504"/>
            <a:ext cx="3571900" cy="2358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Список литературы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1417638"/>
            <a:ext cx="792088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1. В. А.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Дрязгунова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«Дидактические игры для ознакомления дошкольников с растениями» М.: Просвещение, 2012г.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2. Е. И. Золотова «Знакомим дошкольников с миром животных» М.: Просвещение, 2012 г.*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3. С. В. Веретенникова «Ознакомление дошкольников с природой» М.: Просвещение, 2011г.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4. А. И. Васильева «Учите детей наблюдать природу» Минск, И.: Народная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асвета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2010Г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5. М. М. Марковская  «Уголок природы в детском саду» М.: Просвещение, 2011г.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6. Под ред. П. Г.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Саморуковой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«Как знакомить дошкольников с природой» М.; Просвещение 2010 г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88F0E22-C6B6-3C84-808A-40CB198DEB69}"/>
              </a:ext>
            </a:extLst>
          </p:cNvPr>
          <p:cNvGrpSpPr/>
          <p:nvPr/>
        </p:nvGrpSpPr>
        <p:grpSpPr>
          <a:xfrm>
            <a:off x="228600" y="228600"/>
            <a:ext cx="8610600" cy="6400800"/>
            <a:chOff x="228600" y="228600"/>
            <a:chExt cx="8610600" cy="6400800"/>
          </a:xfrm>
        </p:grpSpPr>
        <p:pic>
          <p:nvPicPr>
            <p:cNvPr id="1026" name="Picture 2" descr="http://kladraz.ru/upload/blogs2/2017/8/9050_02eb6540ff004d7f189b006640a036af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8600" y="228600"/>
              <a:ext cx="8610600" cy="6400800"/>
            </a:xfrm>
            <a:prstGeom prst="rect">
              <a:avLst/>
            </a:prstGeom>
            <a:noFill/>
          </p:spPr>
        </p:pic>
        <p:sp>
          <p:nvSpPr>
            <p:cNvPr id="4" name="TextBox 3"/>
            <p:cNvSpPr txBox="1"/>
            <p:nvPr/>
          </p:nvSpPr>
          <p:spPr>
            <a:xfrm>
              <a:off x="1115616" y="3018636"/>
              <a:ext cx="7315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СПАСИБО  ЗА ВНИМАНИЕ!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75"/>
          </a:xfrm>
        </p:spPr>
        <p:txBody>
          <a:bodyPr rtlCol="0">
            <a:normAutofit/>
          </a:bodyPr>
          <a:lstStyle/>
          <a:p>
            <a:r>
              <a:rPr lang="ru-RU" sz="3200" b="1" dirty="0">
                <a:solidFill>
                  <a:srgbClr val="056C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i="1" dirty="0">
                <a:solidFill>
                  <a:srgbClr val="056C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«Эту истину знаю от роду </a:t>
            </a:r>
            <a:br>
              <a:rPr lang="ru-RU" sz="3200" b="1" i="1" dirty="0">
                <a:solidFill>
                  <a:srgbClr val="056CA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i="1" dirty="0">
                <a:solidFill>
                  <a:srgbClr val="056C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ее никогда не таю:</a:t>
            </a:r>
            <a:br>
              <a:rPr lang="ru-RU" sz="3200" b="1" i="1" dirty="0">
                <a:solidFill>
                  <a:srgbClr val="056CA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i="1" dirty="0">
                <a:solidFill>
                  <a:srgbClr val="056C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Кто не любит родную природу, </a:t>
            </a:r>
            <a:br>
              <a:rPr lang="ru-RU" sz="3200" b="1" i="1" dirty="0">
                <a:solidFill>
                  <a:srgbClr val="056CA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i="1" dirty="0">
                <a:solidFill>
                  <a:srgbClr val="056C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Тот не любит свою Отчизну» .</a:t>
            </a:r>
            <a:br>
              <a:rPr lang="ru-RU" sz="3200" b="1" dirty="0">
                <a:solidFill>
                  <a:srgbClr val="056CA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3200" b="1" dirty="0">
                <a:solidFill>
                  <a:srgbClr val="056CA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3100" dirty="0">
                <a:solidFill>
                  <a:srgbClr val="056CA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100" dirty="0">
              <a:solidFill>
                <a:srgbClr val="056C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АКТУАЛЬНОСТЬ: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57200" y="1191208"/>
            <a:ext cx="8229600" cy="4475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056CA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Заключается в том, что экологическое воспитание и  образование дошкольников – чрезвычайно актуальная проблема настоящего времени: только экологическое мировоззрение, экологическая культура ныне живущих людей могут вывести планету и  человечество из того катастрофического состояния, в котором они прибывают сейчас.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238444"/>
            <a:ext cx="77768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56CAB"/>
                </a:solidFill>
                <a:latin typeface="Times New Roman" pitchFamily="18" charset="0"/>
              </a:rPr>
              <a:t> Формирование человека нового типа с новым экологическим мышлением, способного осознавать последствия своих действий по отношению к окружающей среде и умеющего жить в относительной гармонии с природой</a:t>
            </a:r>
            <a:r>
              <a:rPr lang="ru-RU" dirty="0">
                <a:solidFill>
                  <a:srgbClr val="056CAB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3C33AE-8CBE-7867-4C78-CEF484CFE5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7" b="18058"/>
          <a:stretch/>
        </p:blipFill>
        <p:spPr>
          <a:xfrm>
            <a:off x="4283968" y="3645024"/>
            <a:ext cx="4032448" cy="2615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Задачи: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CEEE859F-6D35-4396-8CC4-523A4C83D8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9030164"/>
              </p:ext>
            </p:extLst>
          </p:nvPr>
        </p:nvGraphicFramePr>
        <p:xfrm>
          <a:off x="323528" y="980728"/>
          <a:ext cx="8363272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3A9E278-5C3B-9B8D-DB75-5EFA7065830F}"/>
              </a:ext>
            </a:extLst>
          </p:cNvPr>
          <p:cNvSpPr txBox="1"/>
          <p:nvPr/>
        </p:nvSpPr>
        <p:spPr>
          <a:xfrm>
            <a:off x="683568" y="1417638"/>
            <a:ext cx="545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056C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671D2D-92D5-0F5A-2AE2-BD5F80DFEFED}"/>
              </a:ext>
            </a:extLst>
          </p:cNvPr>
          <p:cNvSpPr txBox="1"/>
          <p:nvPr/>
        </p:nvSpPr>
        <p:spPr>
          <a:xfrm>
            <a:off x="1215915" y="2767212"/>
            <a:ext cx="545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056C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47730E-9CB6-F76B-09F9-B798BA462AA0}"/>
              </a:ext>
            </a:extLst>
          </p:cNvPr>
          <p:cNvSpPr txBox="1"/>
          <p:nvPr/>
        </p:nvSpPr>
        <p:spPr>
          <a:xfrm>
            <a:off x="1214544" y="4047194"/>
            <a:ext cx="545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056C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F003AE-839C-017A-93BE-DE6261EA6AA0}"/>
              </a:ext>
            </a:extLst>
          </p:cNvPr>
          <p:cNvSpPr txBox="1"/>
          <p:nvPr/>
        </p:nvSpPr>
        <p:spPr>
          <a:xfrm>
            <a:off x="668919" y="5365290"/>
            <a:ext cx="545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056C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19078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ПЛАНИРУЕМЫЕ РЕЗУЛЬТАТЫ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1571" y="1433480"/>
            <a:ext cx="8229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srgbClr val="045E96"/>
                </a:solidFill>
                <a:latin typeface="Times New Roman" pitchFamily="18" charset="0"/>
                <a:cs typeface="Times New Roman" pitchFamily="18" charset="0"/>
              </a:rPr>
              <a:t>- Подведение к понятию, что взрослые и дети- это тоже часть природы;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rgbClr val="045E96"/>
                </a:solidFill>
                <a:latin typeface="Times New Roman" pitchFamily="18" charset="0"/>
                <a:cs typeface="Times New Roman" pitchFamily="18" charset="0"/>
              </a:rPr>
              <a:t>Показать важность природных ресурсов (вода, воздух) в жизни человека;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rgbClr val="045E96"/>
                </a:solidFill>
                <a:latin typeface="Times New Roman" pitchFamily="18" charset="0"/>
                <a:cs typeface="Times New Roman" pitchFamily="18" charset="0"/>
              </a:rPr>
              <a:t> Подвести детей к осознанному пониманию ценности природы;</a:t>
            </a:r>
          </a:p>
          <a:p>
            <a:pPr algn="just">
              <a:buFontTx/>
              <a:buChar char="-"/>
            </a:pPr>
            <a:r>
              <a:rPr lang="ru-RU" sz="2400" dirty="0">
                <a:solidFill>
                  <a:srgbClr val="045E96"/>
                </a:solidFill>
                <a:latin typeface="Times New Roman" pitchFamily="18" charset="0"/>
                <a:cs typeface="Times New Roman" pitchFamily="18" charset="0"/>
              </a:rPr>
              <a:t>Приобретение опыта практической  и творческой деятельности по реализации и закреплению знаний и эмоционально-чувственных впечатлений, полученных при взаимодействии с природным окружением, а так же по воспроизводству и сохранению природной среды</a:t>
            </a:r>
            <a:endParaRPr lang="ru-RU" sz="2000" dirty="0">
              <a:solidFill>
                <a:srgbClr val="045E9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4005259"/>
            <a:ext cx="1841315" cy="2518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81000" y="457200"/>
            <a:ext cx="829545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56CAB"/>
                </a:solidFill>
                <a:latin typeface="Times New Roman" pitchFamily="18" charset="0"/>
                <a:cs typeface="Times New Roman" pitchFamily="18" charset="0"/>
              </a:rPr>
              <a:t>    Важным положением Стандарта являются целевые ориентиры, которые определяются документом как «возможные достижения ребенка» - не обязательные, но возможные и желательные достижения в его интеллектуальном и личностном развитии. Достижения в общении с природой сформулированы следующим образом: «Ребенок проявляет любознательность, задает вопросы взрослым и сверстникам, интересуется причинно-следственными связями, пытается самостоятельно придумывать объяснения явлениям природы... склонен наблюдать, экспериментировать. </a:t>
            </a:r>
          </a:p>
          <a:p>
            <a:r>
              <a:rPr lang="ru-RU" sz="2400" dirty="0">
                <a:solidFill>
                  <a:srgbClr val="056CAB"/>
                </a:solidFill>
                <a:latin typeface="Times New Roman" pitchFamily="18" charset="0"/>
                <a:cs typeface="Times New Roman" pitchFamily="18" charset="0"/>
              </a:rPr>
              <a:t>Обладает начальными знаниями о себе, </a:t>
            </a:r>
          </a:p>
          <a:p>
            <a:r>
              <a:rPr lang="ru-RU" sz="2400" dirty="0">
                <a:solidFill>
                  <a:srgbClr val="056CAB"/>
                </a:solidFill>
                <a:latin typeface="Times New Roman" pitchFamily="18" charset="0"/>
                <a:cs typeface="Times New Roman" pitchFamily="18" charset="0"/>
              </a:rPr>
              <a:t>природном и социальном мире...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68508" y="1124744"/>
            <a:ext cx="59155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56C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игры;</a:t>
            </a:r>
          </a:p>
          <a:p>
            <a:r>
              <a:rPr lang="ru-RU" sz="2400" dirty="0">
                <a:solidFill>
                  <a:srgbClr val="056C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занятия и беседы;</a:t>
            </a:r>
          </a:p>
          <a:p>
            <a:r>
              <a:rPr lang="ru-RU" sz="2400" dirty="0">
                <a:solidFill>
                  <a:srgbClr val="056C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проведение праздников природной тематики;</a:t>
            </a:r>
          </a:p>
          <a:p>
            <a:r>
              <a:rPr lang="ru-RU" sz="2400" dirty="0">
                <a:solidFill>
                  <a:srgbClr val="056C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проведение родительских собраний посвященных определенной теме;</a:t>
            </a:r>
          </a:p>
          <a:p>
            <a:r>
              <a:rPr lang="ru-RU" sz="2400" dirty="0">
                <a:solidFill>
                  <a:srgbClr val="056C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прогулки с наблюдением за окружающим миром;</a:t>
            </a:r>
          </a:p>
          <a:p>
            <a:r>
              <a:rPr lang="ru-RU" sz="2400" dirty="0">
                <a:solidFill>
                  <a:srgbClr val="056C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выставки совместного творчества детей и родителей;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D70887-9340-0204-6E0B-54EE81F1B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752" y="1124743"/>
            <a:ext cx="2074517" cy="2766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EA1E7D-580A-7FDE-2AB6-72830DD26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904" y="4065789"/>
            <a:ext cx="2873896" cy="2155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48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Пути реализации экологического воспитания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E5A1E3F-46B3-4D43-9F18-04707031A1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3282994"/>
              </p:ext>
            </p:extLst>
          </p:nvPr>
        </p:nvGraphicFramePr>
        <p:xfrm>
          <a:off x="1151620" y="1611265"/>
          <a:ext cx="6840760" cy="4890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Овал 3">
            <a:extLst>
              <a:ext uri="{FF2B5EF4-FFF2-40B4-BE49-F238E27FC236}">
                <a16:creationId xmlns:a16="http://schemas.microsoft.com/office/drawing/2014/main" id="{4F4B1DDC-A8C6-75E8-065D-7E9D31E6B395}"/>
              </a:ext>
            </a:extLst>
          </p:cNvPr>
          <p:cNvSpPr/>
          <p:nvPr/>
        </p:nvSpPr>
        <p:spPr>
          <a:xfrm>
            <a:off x="3777107" y="3212107"/>
            <a:ext cx="1805810" cy="158417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AAFCC8-F536-6CF5-7AF9-E4E227D7BD23}"/>
              </a:ext>
            </a:extLst>
          </p:cNvPr>
          <p:cNvSpPr txBox="1"/>
          <p:nvPr/>
        </p:nvSpPr>
        <p:spPr>
          <a:xfrm>
            <a:off x="3707904" y="3733458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Экологическое воспитание</a:t>
            </a:r>
          </a:p>
        </p:txBody>
      </p:sp>
    </p:spTree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688</TotalTime>
  <Words>543</Words>
  <Application>Microsoft Office PowerPoint</Application>
  <PresentationFormat>Экран (4:3)</PresentationFormat>
  <Paragraphs>53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Презентация PowerPoint</vt:lpstr>
      <vt:lpstr> «Эту истину знаю от роду  И ее никогда не таю: Кто не любит родную природу,  Тот не любит свою Отчизну» .   </vt:lpstr>
      <vt:lpstr>АКТУАЛЬНОСТЬ:</vt:lpstr>
      <vt:lpstr>ЦЕЛЬ:</vt:lpstr>
      <vt:lpstr>Задачи:</vt:lpstr>
      <vt:lpstr>ПЛАНИРУЕМЫЕ РЕЗУЛЬТАТЫ</vt:lpstr>
      <vt:lpstr>Презентация PowerPoint</vt:lpstr>
      <vt:lpstr>Формы:</vt:lpstr>
      <vt:lpstr>Пути реализации экологического воспитания</vt:lpstr>
      <vt:lpstr>Познавательное развитие</vt:lpstr>
      <vt:lpstr>Речевое развитие</vt:lpstr>
      <vt:lpstr>Социально-коммуникативное развитие</vt:lpstr>
      <vt:lpstr>Художественно-эстетическое развитие</vt:lpstr>
      <vt:lpstr>Физическое развитие</vt:lpstr>
      <vt:lpstr>Презентация PowerPoint</vt:lpstr>
      <vt:lpstr>Список литературы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яна дунина</cp:lastModifiedBy>
  <cp:revision>61</cp:revision>
  <dcterms:created xsi:type="dcterms:W3CDTF">2017-11-08T14:18:31Z</dcterms:created>
  <dcterms:modified xsi:type="dcterms:W3CDTF">2022-10-10T16:21:06Z</dcterms:modified>
</cp:coreProperties>
</file>