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0"/>
  </p:notesMasterIdLst>
  <p:sldIdLst>
    <p:sldId id="256" r:id="rId2"/>
    <p:sldId id="314" r:id="rId3"/>
    <p:sldId id="281" r:id="rId4"/>
    <p:sldId id="267" r:id="rId5"/>
    <p:sldId id="268" r:id="rId6"/>
    <p:sldId id="280" r:id="rId7"/>
    <p:sldId id="310" r:id="rId8"/>
    <p:sldId id="259" r:id="rId9"/>
    <p:sldId id="278" r:id="rId10"/>
    <p:sldId id="308" r:id="rId11"/>
    <p:sldId id="261" r:id="rId12"/>
    <p:sldId id="279" r:id="rId13"/>
    <p:sldId id="311" r:id="rId14"/>
    <p:sldId id="260" r:id="rId15"/>
    <p:sldId id="282" r:id="rId16"/>
    <p:sldId id="312" r:id="rId17"/>
    <p:sldId id="262" r:id="rId18"/>
    <p:sldId id="263" r:id="rId19"/>
    <p:sldId id="266" r:id="rId20"/>
    <p:sldId id="315" r:id="rId21"/>
    <p:sldId id="265" r:id="rId22"/>
    <p:sldId id="309" r:id="rId23"/>
    <p:sldId id="276" r:id="rId24"/>
    <p:sldId id="273" r:id="rId25"/>
    <p:sldId id="275" r:id="rId26"/>
    <p:sldId id="270" r:id="rId27"/>
    <p:sldId id="316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2734" autoAdjust="0"/>
  </p:normalViewPr>
  <p:slideViewPr>
    <p:cSldViewPr>
      <p:cViewPr varScale="1">
        <p:scale>
          <a:sx n="71" d="100"/>
          <a:sy n="71" d="100"/>
        </p:scale>
        <p:origin x="179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BE21-8A36-4949-8D56-39A4FC86523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ADFC6-9692-4A6E-8023-BF687D882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395ACC-16BE-49FA-94A6-AB0F7F4C1724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AAB6B0-CDF0-4149-8BC8-DDAAFCF2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1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2.jpeg"/><Relationship Id="rId7" Type="http://schemas.openxmlformats.org/officeDocument/2006/relationships/image" Target="../media/image3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800" y="51030"/>
            <a:ext cx="8352928" cy="864096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Домашние животные</a:t>
            </a:r>
          </a:p>
        </p:txBody>
      </p:sp>
      <p:pic>
        <p:nvPicPr>
          <p:cNvPr id="6" name="Рисунок 5" descr="0007-007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11112"/>
            <a:ext cx="8687389" cy="5538210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9BD75EEC-D3AB-4BD2-81F8-2F0A4B34B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1148"/>
            <a:ext cx="7467600" cy="79208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Польза коровы – даёт мясо и  молоко, а из молока  делаю разные молочные продукты. Питается летом травой, а зимой сеном, любит овощи.</a:t>
            </a:r>
          </a:p>
        </p:txBody>
      </p:sp>
      <p:pic>
        <p:nvPicPr>
          <p:cNvPr id="19" name="Содержимое 11" descr="3593-1080p-9eb3e-ae264-f6f55-92cd6-1d47a-ca235-3b525-37b5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268760"/>
            <a:ext cx="4392488" cy="3960440"/>
          </a:xfrm>
        </p:spPr>
      </p:pic>
      <p:pic>
        <p:nvPicPr>
          <p:cNvPr id="22" name="Рисунок 21" descr="150250435.jpg"/>
          <p:cNvPicPr>
            <a:picLocks noChangeAspect="1"/>
          </p:cNvPicPr>
          <p:nvPr/>
        </p:nvPicPr>
        <p:blipFill>
          <a:blip r:embed="rId3" cstate="print"/>
          <a:srcRect l="20160" t="5389" r="19754"/>
          <a:stretch>
            <a:fillRect/>
          </a:stretch>
        </p:blipFill>
        <p:spPr>
          <a:xfrm>
            <a:off x="299525" y="1274358"/>
            <a:ext cx="1968219" cy="1687045"/>
          </a:xfrm>
          <a:prstGeom prst="rect">
            <a:avLst/>
          </a:prstGeom>
        </p:spPr>
      </p:pic>
      <p:pic>
        <p:nvPicPr>
          <p:cNvPr id="25" name="Рисунок 24" descr="cb99ce9a88ce348df7805e7e7be7fae0.jpg"/>
          <p:cNvPicPr>
            <a:picLocks noChangeAspect="1"/>
          </p:cNvPicPr>
          <p:nvPr/>
        </p:nvPicPr>
        <p:blipFill>
          <a:blip r:embed="rId4" cstate="print"/>
          <a:srcRect l="3640" t="5250" r="2925" b="2351"/>
          <a:stretch>
            <a:fillRect/>
          </a:stretch>
        </p:blipFill>
        <p:spPr>
          <a:xfrm>
            <a:off x="2249260" y="2880404"/>
            <a:ext cx="1728192" cy="1224136"/>
          </a:xfrm>
          <a:prstGeom prst="rect">
            <a:avLst/>
          </a:prstGeom>
        </p:spPr>
      </p:pic>
      <p:pic>
        <p:nvPicPr>
          <p:cNvPr id="6" name="Рисунок 5" descr="14411689151051.jpg"/>
          <p:cNvPicPr>
            <a:picLocks noChangeAspect="1"/>
          </p:cNvPicPr>
          <p:nvPr/>
        </p:nvPicPr>
        <p:blipFill>
          <a:blip r:embed="rId5" cstate="print"/>
          <a:srcRect l="7375" t="47421" r="5767"/>
          <a:stretch>
            <a:fillRect/>
          </a:stretch>
        </p:blipFill>
        <p:spPr>
          <a:xfrm>
            <a:off x="5508104" y="5316835"/>
            <a:ext cx="2088232" cy="1253133"/>
          </a:xfrm>
          <a:prstGeom prst="rect">
            <a:avLst/>
          </a:prstGeom>
        </p:spPr>
      </p:pic>
      <p:pic>
        <p:nvPicPr>
          <p:cNvPr id="8" name="Рисунок 7" descr="Alfalfa-Hay-for-animal.jpg"/>
          <p:cNvPicPr>
            <a:picLocks noChangeAspect="1"/>
          </p:cNvPicPr>
          <p:nvPr/>
        </p:nvPicPr>
        <p:blipFill>
          <a:blip r:embed="rId6" cstate="print"/>
          <a:srcRect l="5250" t="15750" r="2351" b="16400"/>
          <a:stretch>
            <a:fillRect/>
          </a:stretch>
        </p:blipFill>
        <p:spPr>
          <a:xfrm>
            <a:off x="2149445" y="5386908"/>
            <a:ext cx="2044221" cy="1268760"/>
          </a:xfrm>
          <a:prstGeom prst="rect">
            <a:avLst/>
          </a:prstGeom>
        </p:spPr>
      </p:pic>
      <p:pic>
        <p:nvPicPr>
          <p:cNvPr id="10" name="Рисунок 9" descr="COMIDA.jpg"/>
          <p:cNvPicPr>
            <a:picLocks noChangeAspect="1"/>
          </p:cNvPicPr>
          <p:nvPr/>
        </p:nvPicPr>
        <p:blipFill>
          <a:blip r:embed="rId7" cstate="print"/>
          <a:srcRect l="3538" t="15744" r="2751" b="18107"/>
          <a:stretch>
            <a:fillRect/>
          </a:stretch>
        </p:blipFill>
        <p:spPr>
          <a:xfrm>
            <a:off x="432505" y="4023540"/>
            <a:ext cx="2016224" cy="122413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48872" cy="129614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Лошадь – прекрасное, благородное животное. У нее крупное тело, сильные стройные ноги, оканчивающиеся копытами, густые пышные грива и хвост, стоячие уши и большие умные глаза».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579590628_39-p-belie-foni-s-loshadyami-120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56073"/>
            <a:ext cx="6912768" cy="4608512"/>
          </a:xfrm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467600" cy="92211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Семья лошади - Лошадь, конь, жеребёнок.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Жилище лошадей – конюшня. </a:t>
            </a:r>
          </a:p>
        </p:txBody>
      </p:sp>
      <p:pic>
        <p:nvPicPr>
          <p:cNvPr id="6" name="Содержимое 5" descr="821dd7c906622f3cbbcbc5da4ca8066f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857" t="8864" r="2608"/>
          <a:stretch>
            <a:fillRect/>
          </a:stretch>
        </p:blipFill>
        <p:spPr>
          <a:xfrm>
            <a:off x="899592" y="1844824"/>
            <a:ext cx="7200800" cy="4873752"/>
          </a:xfrm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лошади – помогает человеку в хозяйстве. Питается летом травой, зимой сеном. Любит яблоки, морковь, сахар и овёс.</a:t>
            </a:r>
          </a:p>
        </p:txBody>
      </p:sp>
      <p:pic>
        <p:nvPicPr>
          <p:cNvPr id="5" name="Содержимое 4" descr="jp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1556792"/>
            <a:ext cx="4752528" cy="3672407"/>
          </a:xfrm>
        </p:spPr>
      </p:pic>
      <p:pic>
        <p:nvPicPr>
          <p:cNvPr id="8" name="Рисунок 7" descr="Kartinki_pro_sahar_12_14181101-1024x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717032"/>
            <a:ext cx="1224136" cy="836712"/>
          </a:xfrm>
          <a:prstGeom prst="rect">
            <a:avLst/>
          </a:prstGeom>
        </p:spPr>
      </p:pic>
      <p:pic>
        <p:nvPicPr>
          <p:cNvPr id="9" name="Рисунок 8" descr="30603595_113181722830267_5288298909788012544_n.jpg"/>
          <p:cNvPicPr>
            <a:picLocks noChangeAspect="1"/>
          </p:cNvPicPr>
          <p:nvPr/>
        </p:nvPicPr>
        <p:blipFill>
          <a:blip r:embed="rId4" cstate="print"/>
          <a:srcRect l="3538" t="4669"/>
          <a:stretch>
            <a:fillRect/>
          </a:stretch>
        </p:blipFill>
        <p:spPr>
          <a:xfrm>
            <a:off x="1259632" y="2060848"/>
            <a:ext cx="1728192" cy="1272528"/>
          </a:xfrm>
          <a:prstGeom prst="rect">
            <a:avLst/>
          </a:prstGeom>
        </p:spPr>
      </p:pic>
      <p:pic>
        <p:nvPicPr>
          <p:cNvPr id="11" name="Рисунок 10" descr="Depositphotos_14102514_s-2019.jpg"/>
          <p:cNvPicPr>
            <a:picLocks noChangeAspect="1"/>
          </p:cNvPicPr>
          <p:nvPr/>
        </p:nvPicPr>
        <p:blipFill>
          <a:blip r:embed="rId5" cstate="print"/>
          <a:srcRect t="16920" r="3191" b="22433"/>
          <a:stretch>
            <a:fillRect/>
          </a:stretch>
        </p:blipFill>
        <p:spPr>
          <a:xfrm>
            <a:off x="1835696" y="3356992"/>
            <a:ext cx="1656184" cy="1224136"/>
          </a:xfrm>
          <a:prstGeom prst="rect">
            <a:avLst/>
          </a:prstGeom>
        </p:spPr>
      </p:pic>
      <p:pic>
        <p:nvPicPr>
          <p:cNvPr id="12" name="Рисунок 11" descr="Alfalfa-Hay-for-animal.jpg"/>
          <p:cNvPicPr>
            <a:picLocks noChangeAspect="1"/>
          </p:cNvPicPr>
          <p:nvPr/>
        </p:nvPicPr>
        <p:blipFill>
          <a:blip r:embed="rId6" cstate="print"/>
          <a:srcRect l="5250" t="15750" r="2351" b="16400"/>
          <a:stretch>
            <a:fillRect/>
          </a:stretch>
        </p:blipFill>
        <p:spPr>
          <a:xfrm>
            <a:off x="611560" y="5085184"/>
            <a:ext cx="1656184" cy="908720"/>
          </a:xfrm>
          <a:prstGeom prst="rect">
            <a:avLst/>
          </a:prstGeom>
        </p:spPr>
      </p:pic>
      <p:pic>
        <p:nvPicPr>
          <p:cNvPr id="14" name="Рисунок 13" descr="14411689151051.jpg"/>
          <p:cNvPicPr>
            <a:picLocks noChangeAspect="1"/>
          </p:cNvPicPr>
          <p:nvPr/>
        </p:nvPicPr>
        <p:blipFill>
          <a:blip r:embed="rId7" cstate="print"/>
          <a:srcRect l="7375" t="47421" r="5767"/>
          <a:stretch>
            <a:fillRect/>
          </a:stretch>
        </p:blipFill>
        <p:spPr>
          <a:xfrm>
            <a:off x="2519772" y="5367337"/>
            <a:ext cx="1944216" cy="125313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467600" cy="1143000"/>
          </a:xfrm>
        </p:spPr>
        <p:txBody>
          <a:bodyPr>
            <a:noAutofit/>
          </a:bodyPr>
          <a:lstStyle/>
          <a:p>
            <a:pPr lvl="8"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</a:t>
            </a:r>
          </a:p>
        </p:txBody>
      </p:sp>
      <p:pic>
        <p:nvPicPr>
          <p:cNvPr id="6" name="Содержимое 5" descr="107689158_images_131481497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8163" t="9452" r="13265" b="3375"/>
          <a:stretch>
            <a:fillRect/>
          </a:stretch>
        </p:blipFill>
        <p:spPr>
          <a:xfrm>
            <a:off x="1259632" y="2276872"/>
            <a:ext cx="6264696" cy="4248472"/>
          </a:xfrm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19671"/>
            <a:ext cx="7467600" cy="77809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Семья овцы - Овца, баран, ягнёнок.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Жилище овец – овчарня.</a:t>
            </a:r>
          </a:p>
        </p:txBody>
      </p:sp>
      <p:pic>
        <p:nvPicPr>
          <p:cNvPr id="5" name="Содержимое 4" descr="93842931_4_domashnie_zhivotnuy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715" t="17250"/>
          <a:stretch>
            <a:fillRect/>
          </a:stretch>
        </p:blipFill>
        <p:spPr>
          <a:xfrm>
            <a:off x="683568" y="1628800"/>
            <a:ext cx="6984776" cy="4320480"/>
          </a:xfrm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216" y="188268"/>
            <a:ext cx="7467600" cy="100811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овцы – даёт мясо и шесть, из </a:t>
            </a:r>
            <a:r>
              <a:rPr lang="ru-RU" sz="2000" dirty="0">
                <a:solidFill>
                  <a:schemeClr val="tx1"/>
                </a:solidFill>
              </a:rPr>
              <a:t>шерсти</a:t>
            </a:r>
            <a:r>
              <a:rPr lang="ru-RU" sz="2400" dirty="0">
                <a:solidFill>
                  <a:schemeClr val="tx1"/>
                </a:solidFill>
              </a:rPr>
              <a:t> делают одежду Питается летом травой, а зимой сеном. Любит овощи и хлеб.</a:t>
            </a:r>
          </a:p>
        </p:txBody>
      </p:sp>
      <p:pic>
        <p:nvPicPr>
          <p:cNvPr id="7" name="Рисунок 6" descr="s1200 (5).jpg"/>
          <p:cNvPicPr>
            <a:picLocks noChangeAspect="1"/>
          </p:cNvPicPr>
          <p:nvPr/>
        </p:nvPicPr>
        <p:blipFill>
          <a:blip r:embed="rId2" cstate="print"/>
          <a:srcRect l="7476" t="4714" r="8263" b="7623"/>
          <a:stretch>
            <a:fillRect/>
          </a:stretch>
        </p:blipFill>
        <p:spPr>
          <a:xfrm>
            <a:off x="323528" y="1412776"/>
            <a:ext cx="4392488" cy="3744416"/>
          </a:xfrm>
          <a:prstGeom prst="rect">
            <a:avLst/>
          </a:prstGeom>
        </p:spPr>
      </p:pic>
      <p:pic>
        <p:nvPicPr>
          <p:cNvPr id="9" name="Рисунок 8" descr="14411689151051.jpg"/>
          <p:cNvPicPr>
            <a:picLocks noChangeAspect="1"/>
          </p:cNvPicPr>
          <p:nvPr/>
        </p:nvPicPr>
        <p:blipFill>
          <a:blip r:embed="rId3" cstate="print"/>
          <a:srcRect l="7375" t="47421" r="5767"/>
          <a:stretch>
            <a:fillRect/>
          </a:stretch>
        </p:blipFill>
        <p:spPr>
          <a:xfrm>
            <a:off x="6732240" y="3501008"/>
            <a:ext cx="1800200" cy="1368152"/>
          </a:xfrm>
          <a:prstGeom prst="rect">
            <a:avLst/>
          </a:prstGeom>
        </p:spPr>
      </p:pic>
      <p:pic>
        <p:nvPicPr>
          <p:cNvPr id="10" name="Рисунок 9" descr="703603390b530f572646b1281bede706.jpg"/>
          <p:cNvPicPr>
            <a:picLocks noChangeAspect="1"/>
          </p:cNvPicPr>
          <p:nvPr/>
        </p:nvPicPr>
        <p:blipFill>
          <a:blip r:embed="rId4" cstate="print"/>
          <a:srcRect l="19687" t="12994" r="26764" b="10226"/>
          <a:stretch>
            <a:fillRect/>
          </a:stretch>
        </p:blipFill>
        <p:spPr>
          <a:xfrm>
            <a:off x="4067944" y="5373216"/>
            <a:ext cx="1440160" cy="1008112"/>
          </a:xfrm>
          <a:prstGeom prst="rect">
            <a:avLst/>
          </a:prstGeom>
        </p:spPr>
      </p:pic>
      <p:pic>
        <p:nvPicPr>
          <p:cNvPr id="14" name="Рисунок 13" descr="s1200 (2).jpg"/>
          <p:cNvPicPr>
            <a:picLocks noChangeAspect="1"/>
          </p:cNvPicPr>
          <p:nvPr/>
        </p:nvPicPr>
        <p:blipFill>
          <a:blip r:embed="rId5" cstate="print"/>
          <a:srcRect l="5906" r="7470" b="639"/>
          <a:stretch>
            <a:fillRect/>
          </a:stretch>
        </p:blipFill>
        <p:spPr>
          <a:xfrm>
            <a:off x="4860032" y="3501008"/>
            <a:ext cx="1639492" cy="1512168"/>
          </a:xfrm>
          <a:prstGeom prst="rect">
            <a:avLst/>
          </a:prstGeom>
        </p:spPr>
      </p:pic>
      <p:pic>
        <p:nvPicPr>
          <p:cNvPr id="18" name="Содержимое 17" descr="rope-пасмо-крен-жута-естественный-шарик-изо-ированный-на-бе-ой-пре-посы-64249891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rcRect l="2953" r="8454" b="11407"/>
          <a:stretch>
            <a:fillRect/>
          </a:stretch>
        </p:blipFill>
        <p:spPr>
          <a:xfrm>
            <a:off x="5076056" y="1988840"/>
            <a:ext cx="1152128" cy="1152128"/>
          </a:xfrm>
        </p:spPr>
      </p:pic>
      <p:pic>
        <p:nvPicPr>
          <p:cNvPr id="21" name="Рисунок 20" descr="kRysuXwV1f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1628800"/>
            <a:ext cx="1840992" cy="1295400"/>
          </a:xfrm>
          <a:prstGeom prst="rect">
            <a:avLst/>
          </a:prstGeom>
        </p:spPr>
      </p:pic>
      <p:pic>
        <p:nvPicPr>
          <p:cNvPr id="22" name="Рисунок 21" descr="куча-сена-40994976.jpg"/>
          <p:cNvPicPr>
            <a:picLocks noChangeAspect="1"/>
          </p:cNvPicPr>
          <p:nvPr/>
        </p:nvPicPr>
        <p:blipFill>
          <a:blip r:embed="rId8" cstate="print"/>
          <a:srcRect l="8657" t="10987" r="2751" b="15322"/>
          <a:stretch>
            <a:fillRect/>
          </a:stretch>
        </p:blipFill>
        <p:spPr>
          <a:xfrm>
            <a:off x="5868144" y="5229200"/>
            <a:ext cx="2160240" cy="122413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00800" cy="151216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1579551809_32-p-foni-s-kozlami-1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44824"/>
            <a:ext cx="6558086" cy="4629001"/>
          </a:xfrm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522293"/>
            <a:ext cx="6840760" cy="92211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Семья козы - коза, козёл, ягнёнок.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Жилище козы – коза, козёл, козлёнок.</a:t>
            </a:r>
          </a:p>
        </p:txBody>
      </p:sp>
      <p:pic>
        <p:nvPicPr>
          <p:cNvPr id="6" name="Содержимое 5" descr="s1200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0343"/>
          <a:stretch>
            <a:fillRect/>
          </a:stretch>
        </p:blipFill>
        <p:spPr>
          <a:xfrm>
            <a:off x="935596" y="1468953"/>
            <a:ext cx="7272808" cy="4752528"/>
          </a:xfrm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2771"/>
            <a:ext cx="7467600" cy="92697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козы – даёт молоко, пух, а из пуха делают одежду. Питается летом травой , а зимой сеном, любит хлеб и овощи.</a:t>
            </a:r>
          </a:p>
        </p:txBody>
      </p:sp>
      <p:pic>
        <p:nvPicPr>
          <p:cNvPr id="11" name="Содержимое 10" descr="328685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176464" cy="3672408"/>
          </a:xfrm>
        </p:spPr>
      </p:pic>
      <p:pic>
        <p:nvPicPr>
          <p:cNvPr id="17" name="Рисунок 16" descr="ccad2173350adf5293c5d11e4e06469f.jpg"/>
          <p:cNvPicPr>
            <a:picLocks noChangeAspect="1"/>
          </p:cNvPicPr>
          <p:nvPr/>
        </p:nvPicPr>
        <p:blipFill>
          <a:blip r:embed="rId3" cstate="print"/>
          <a:srcRect l="5276" t="4851" r="4985" b="3244"/>
          <a:stretch>
            <a:fillRect/>
          </a:stretch>
        </p:blipFill>
        <p:spPr>
          <a:xfrm>
            <a:off x="467544" y="1772816"/>
            <a:ext cx="1904487" cy="1492706"/>
          </a:xfrm>
          <a:prstGeom prst="rect">
            <a:avLst/>
          </a:prstGeom>
        </p:spPr>
      </p:pic>
      <p:pic>
        <p:nvPicPr>
          <p:cNvPr id="20" name="Рисунок 19" descr="86739Large_d6f2.jpg"/>
          <p:cNvPicPr>
            <a:picLocks noChangeAspect="1"/>
          </p:cNvPicPr>
          <p:nvPr/>
        </p:nvPicPr>
        <p:blipFill>
          <a:blip r:embed="rId4" cstate="print"/>
          <a:srcRect l="5595" r="3730" b="8844"/>
          <a:stretch>
            <a:fillRect/>
          </a:stretch>
        </p:blipFill>
        <p:spPr>
          <a:xfrm>
            <a:off x="1763688" y="3356992"/>
            <a:ext cx="1152128" cy="1152128"/>
          </a:xfrm>
          <a:prstGeom prst="rect">
            <a:avLst/>
          </a:prstGeom>
        </p:spPr>
      </p:pic>
      <p:pic>
        <p:nvPicPr>
          <p:cNvPr id="21" name="Рисунок 20" descr="933910e6003e8d41ec0fab6aa788bce9.jpg"/>
          <p:cNvPicPr>
            <a:picLocks noChangeAspect="1"/>
          </p:cNvPicPr>
          <p:nvPr/>
        </p:nvPicPr>
        <p:blipFill>
          <a:blip r:embed="rId5" cstate="print"/>
          <a:srcRect t="4200" r="6201" b="4451"/>
          <a:stretch>
            <a:fillRect/>
          </a:stretch>
        </p:blipFill>
        <p:spPr>
          <a:xfrm>
            <a:off x="2915816" y="2492896"/>
            <a:ext cx="1224136" cy="1296144"/>
          </a:xfrm>
          <a:prstGeom prst="rect">
            <a:avLst/>
          </a:prstGeom>
        </p:spPr>
      </p:pic>
      <p:pic>
        <p:nvPicPr>
          <p:cNvPr id="9" name="Рисунок 8" descr="14411689151051.jpg"/>
          <p:cNvPicPr>
            <a:picLocks noChangeAspect="1"/>
          </p:cNvPicPr>
          <p:nvPr/>
        </p:nvPicPr>
        <p:blipFill>
          <a:blip r:embed="rId6" cstate="print"/>
          <a:srcRect l="7375" t="47421" r="5767"/>
          <a:stretch>
            <a:fillRect/>
          </a:stretch>
        </p:blipFill>
        <p:spPr>
          <a:xfrm>
            <a:off x="323528" y="4725144"/>
            <a:ext cx="1872208" cy="1181125"/>
          </a:xfrm>
          <a:prstGeom prst="rect">
            <a:avLst/>
          </a:prstGeom>
        </p:spPr>
      </p:pic>
      <p:pic>
        <p:nvPicPr>
          <p:cNvPr id="10" name="Рисунок 9" descr="куча-сена-40994976.jpg"/>
          <p:cNvPicPr>
            <a:picLocks noChangeAspect="1"/>
          </p:cNvPicPr>
          <p:nvPr/>
        </p:nvPicPr>
        <p:blipFill>
          <a:blip r:embed="rId7" cstate="print"/>
          <a:srcRect l="8657" t="10987" r="2751" b="15322"/>
          <a:stretch>
            <a:fillRect/>
          </a:stretch>
        </p:blipFill>
        <p:spPr>
          <a:xfrm>
            <a:off x="2267744" y="5414020"/>
            <a:ext cx="2016224" cy="1183331"/>
          </a:xfrm>
          <a:prstGeom prst="rect">
            <a:avLst/>
          </a:prstGeom>
        </p:spPr>
      </p:pic>
      <p:pic>
        <p:nvPicPr>
          <p:cNvPr id="12" name="Рисунок 11" descr="703603390b530f572646b1281bede706.jpg"/>
          <p:cNvPicPr>
            <a:picLocks noChangeAspect="1"/>
          </p:cNvPicPr>
          <p:nvPr/>
        </p:nvPicPr>
        <p:blipFill>
          <a:blip r:embed="rId8" cstate="print"/>
          <a:srcRect l="19687" t="12994" r="26764" b="10226"/>
          <a:stretch>
            <a:fillRect/>
          </a:stretch>
        </p:blipFill>
        <p:spPr>
          <a:xfrm>
            <a:off x="2915816" y="4077072"/>
            <a:ext cx="1296144" cy="1224136"/>
          </a:xfrm>
          <a:prstGeom prst="rect">
            <a:avLst/>
          </a:prstGeom>
        </p:spPr>
      </p:pic>
      <p:pic>
        <p:nvPicPr>
          <p:cNvPr id="13" name="Рисунок 12" descr="256436-1.jpg"/>
          <p:cNvPicPr>
            <a:picLocks noChangeAspect="1"/>
          </p:cNvPicPr>
          <p:nvPr/>
        </p:nvPicPr>
        <p:blipFill>
          <a:blip r:embed="rId9" cstate="print"/>
          <a:srcRect t="14284" r="4243" b="8331"/>
          <a:stretch>
            <a:fillRect/>
          </a:stretch>
        </p:blipFill>
        <p:spPr>
          <a:xfrm>
            <a:off x="4355976" y="5301208"/>
            <a:ext cx="2520280" cy="122413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604" y="202332"/>
            <a:ext cx="7128792" cy="170080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«Самым первым животным, которого человек сделал своим другом, была собака»</a:t>
            </a:r>
            <a:br>
              <a:rPr lang="ru-RU" sz="2000" dirty="0"/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ye-silnye-sobaki-v-mire-obzor-i-sovety-po-vyboru-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772" r="5334" b="2737"/>
          <a:stretch>
            <a:fillRect/>
          </a:stretch>
        </p:blipFill>
        <p:spPr>
          <a:xfrm>
            <a:off x="683568" y="1772816"/>
            <a:ext cx="7200800" cy="4032448"/>
          </a:xfrm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467600" cy="187220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копытцами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tradeboard9HppqK_img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929" t="7552" r="3573" b="6360"/>
          <a:stretch>
            <a:fillRect/>
          </a:stretch>
        </p:blipFill>
        <p:spPr>
          <a:xfrm>
            <a:off x="992832" y="2420888"/>
            <a:ext cx="6336704" cy="4032448"/>
          </a:xfrm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6984776" cy="85010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Семья свиньи - свинья, кабан, поросёнок. Жильё  свиньи - свинарник</a:t>
            </a:r>
          </a:p>
        </p:txBody>
      </p:sp>
      <p:pic>
        <p:nvPicPr>
          <p:cNvPr id="8" name="Содержимое 7" descr="img13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4889" t="10929" r="6460" b="8957"/>
          <a:stretch>
            <a:fillRect/>
          </a:stretch>
        </p:blipFill>
        <p:spPr>
          <a:xfrm>
            <a:off x="611560" y="1484784"/>
            <a:ext cx="7272808" cy="4680520"/>
          </a:xfrm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свиньи – даёт мясо и кожу. Питается овощами, фруктами, любит отруби и хлеб.</a:t>
            </a:r>
          </a:p>
        </p:txBody>
      </p:sp>
      <p:pic>
        <p:nvPicPr>
          <p:cNvPr id="6" name="Содержимое 5" descr="51d1e5d43f055e3679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464496" cy="3888432"/>
          </a:xfrm>
        </p:spPr>
      </p:pic>
      <p:pic>
        <p:nvPicPr>
          <p:cNvPr id="7" name="Рисунок 6" descr="703603390b530f572646b1281bede706.jpg"/>
          <p:cNvPicPr>
            <a:picLocks noChangeAspect="1"/>
          </p:cNvPicPr>
          <p:nvPr/>
        </p:nvPicPr>
        <p:blipFill>
          <a:blip r:embed="rId3" cstate="print"/>
          <a:srcRect l="19288" t="12201" r="27163" b="9838"/>
          <a:stretch>
            <a:fillRect/>
          </a:stretch>
        </p:blipFill>
        <p:spPr>
          <a:xfrm>
            <a:off x="4788024" y="3789040"/>
            <a:ext cx="1440160" cy="1020113"/>
          </a:xfrm>
          <a:prstGeom prst="rect">
            <a:avLst/>
          </a:prstGeom>
        </p:spPr>
      </p:pic>
      <p:pic>
        <p:nvPicPr>
          <p:cNvPr id="10" name="Рисунок 9" descr="334274-svetik.jpg"/>
          <p:cNvPicPr>
            <a:picLocks noChangeAspect="1"/>
          </p:cNvPicPr>
          <p:nvPr/>
        </p:nvPicPr>
        <p:blipFill>
          <a:blip r:embed="rId4" cstate="print"/>
          <a:srcRect l="7878" t="5272" r="4980"/>
          <a:stretch>
            <a:fillRect/>
          </a:stretch>
        </p:blipFill>
        <p:spPr>
          <a:xfrm>
            <a:off x="5076056" y="2060848"/>
            <a:ext cx="2001763" cy="1250781"/>
          </a:xfrm>
          <a:prstGeom prst="rect">
            <a:avLst/>
          </a:prstGeom>
        </p:spPr>
      </p:pic>
      <p:pic>
        <p:nvPicPr>
          <p:cNvPr id="9" name="Рисунок 8" descr="otrybi.jpg"/>
          <p:cNvPicPr>
            <a:picLocks noChangeAspect="1"/>
          </p:cNvPicPr>
          <p:nvPr/>
        </p:nvPicPr>
        <p:blipFill>
          <a:blip r:embed="rId5" cstate="print"/>
          <a:srcRect l="5586" t="5977" r="4641" b="2940"/>
          <a:stretch>
            <a:fillRect/>
          </a:stretch>
        </p:blipFill>
        <p:spPr>
          <a:xfrm>
            <a:off x="6876256" y="3140968"/>
            <a:ext cx="1872208" cy="1182447"/>
          </a:xfrm>
          <a:prstGeom prst="rect">
            <a:avLst/>
          </a:prstGeom>
        </p:spPr>
      </p:pic>
      <p:pic>
        <p:nvPicPr>
          <p:cNvPr id="11" name="Рисунок 10" descr="126076888_4284_0_s.jpg"/>
          <p:cNvPicPr>
            <a:picLocks noChangeAspect="1"/>
          </p:cNvPicPr>
          <p:nvPr/>
        </p:nvPicPr>
        <p:blipFill>
          <a:blip r:embed="rId6" cstate="print"/>
          <a:srcRect l="41180"/>
          <a:stretch>
            <a:fillRect/>
          </a:stretch>
        </p:blipFill>
        <p:spPr>
          <a:xfrm>
            <a:off x="6300192" y="4437112"/>
            <a:ext cx="2110422" cy="1129307"/>
          </a:xfrm>
          <a:prstGeom prst="rect">
            <a:avLst/>
          </a:prstGeom>
        </p:spPr>
      </p:pic>
      <p:pic>
        <p:nvPicPr>
          <p:cNvPr id="15" name="Рисунок 14" descr="sardelki-quoteniseyskiequot-ohlajdennyie.jpg"/>
          <p:cNvPicPr>
            <a:picLocks noChangeAspect="1"/>
          </p:cNvPicPr>
          <p:nvPr/>
        </p:nvPicPr>
        <p:blipFill>
          <a:blip r:embed="rId7" cstate="print"/>
          <a:srcRect t="31464" b="31465"/>
          <a:stretch>
            <a:fillRect/>
          </a:stretch>
        </p:blipFill>
        <p:spPr>
          <a:xfrm>
            <a:off x="4644008" y="5752238"/>
            <a:ext cx="2324852" cy="61284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67600" cy="2016224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Кролик является небольшим, но очень пушистым зверьком. Шерсть у кролика обычно длинная и очень мягкая. Окрас у животного может быть разный. Они могут быть коричневыми, желтыми и серыми. А вот длинные уши ему</a:t>
            </a:r>
            <a:r>
              <a:rPr lang="ru-RU" sz="1800" dirty="0"/>
              <a:t> </a:t>
            </a:r>
            <a:r>
              <a:rPr lang="ru-RU" sz="1800" dirty="0">
                <a:solidFill>
                  <a:schemeClr val="tx1"/>
                </a:solidFill>
              </a:rPr>
              <a:t>нужны для того чтобы слышать когда возле него находится какой-нибудь хищник. Задние лапы намного сильнее, чем передние. Обычно на задних лапах имеется по четыре пальца, а вот на передних пять.</a:t>
            </a:r>
          </a:p>
        </p:txBody>
      </p:sp>
      <p:pic>
        <p:nvPicPr>
          <p:cNvPr id="7" name="Содержимое 6" descr="Photos_of_rabbits_27_240410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708920"/>
            <a:ext cx="7272808" cy="3546929"/>
          </a:xfrm>
        </p:spPr>
      </p:pic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Семья кролика – крольчиха, кроль, крольчонок. Живёт кролик в клетке.</a:t>
            </a:r>
          </a:p>
        </p:txBody>
      </p:sp>
      <p:pic>
        <p:nvPicPr>
          <p:cNvPr id="6" name="Содержимое 5" descr="img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324" t="4433" r="4701" b="9872"/>
          <a:stretch>
            <a:fillRect/>
          </a:stretch>
        </p:blipFill>
        <p:spPr>
          <a:xfrm>
            <a:off x="827584" y="1412776"/>
            <a:ext cx="7056784" cy="4824536"/>
          </a:xfrm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6393"/>
            <a:ext cx="7467600" cy="151216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Польза кролика -  из них можно получить мясо и шерсть, а также домашнее животное, за которым можно и нужно ухаживать. Питаются летом травой, листьями, овощами, например, морковку илу капусту. Зимой ест сухую траву и зерно.</a:t>
            </a:r>
          </a:p>
        </p:txBody>
      </p:sp>
      <p:pic>
        <p:nvPicPr>
          <p:cNvPr id="10" name="Содержимое 9" descr="1-konservant-nizin-e2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4022" t="5019" r="4506" b="420"/>
          <a:stretch>
            <a:fillRect/>
          </a:stretch>
        </p:blipFill>
        <p:spPr>
          <a:xfrm>
            <a:off x="611560" y="1988840"/>
            <a:ext cx="1684312" cy="1109217"/>
          </a:xfrm>
        </p:spPr>
      </p:pic>
      <p:pic>
        <p:nvPicPr>
          <p:cNvPr id="12" name="Рисунок 11" descr="evropejskij-krolik-animalreader.ru-001-768x768.jpg"/>
          <p:cNvPicPr>
            <a:picLocks noChangeAspect="1"/>
          </p:cNvPicPr>
          <p:nvPr/>
        </p:nvPicPr>
        <p:blipFill>
          <a:blip r:embed="rId3" cstate="print"/>
          <a:srcRect l="2751" t="3801" r="1701" b="1701"/>
          <a:stretch>
            <a:fillRect/>
          </a:stretch>
        </p:blipFill>
        <p:spPr>
          <a:xfrm>
            <a:off x="3923928" y="1916832"/>
            <a:ext cx="4248472" cy="4032448"/>
          </a:xfrm>
          <a:prstGeom prst="rect">
            <a:avLst/>
          </a:prstGeom>
        </p:spPr>
      </p:pic>
      <p:pic>
        <p:nvPicPr>
          <p:cNvPr id="14" name="Рисунок 13" descr="4b9b67e972f94392aeb5bb8c665e0a1776c8672d.png"/>
          <p:cNvPicPr>
            <a:picLocks noChangeAspect="1"/>
          </p:cNvPicPr>
          <p:nvPr/>
        </p:nvPicPr>
        <p:blipFill>
          <a:blip r:embed="rId4" cstate="print"/>
          <a:srcRect l="4337" t="3665"/>
          <a:stretch>
            <a:fillRect/>
          </a:stretch>
        </p:blipFill>
        <p:spPr>
          <a:xfrm>
            <a:off x="2267744" y="2708920"/>
            <a:ext cx="1664519" cy="939602"/>
          </a:xfrm>
          <a:prstGeom prst="rect">
            <a:avLst/>
          </a:prstGeom>
        </p:spPr>
      </p:pic>
      <p:pic>
        <p:nvPicPr>
          <p:cNvPr id="19" name="Рисунок 18" descr="565126299bd7fb081b491fea360c0f60.jpg"/>
          <p:cNvPicPr>
            <a:picLocks noChangeAspect="1"/>
          </p:cNvPicPr>
          <p:nvPr/>
        </p:nvPicPr>
        <p:blipFill>
          <a:blip r:embed="rId5" cstate="print"/>
          <a:srcRect l="3541" t="23750" b="17451"/>
          <a:stretch>
            <a:fillRect/>
          </a:stretch>
        </p:blipFill>
        <p:spPr>
          <a:xfrm>
            <a:off x="251520" y="5013176"/>
            <a:ext cx="1745432" cy="1063977"/>
          </a:xfrm>
          <a:prstGeom prst="rect">
            <a:avLst/>
          </a:prstGeom>
        </p:spPr>
      </p:pic>
      <p:pic>
        <p:nvPicPr>
          <p:cNvPr id="20" name="Рисунок 19" descr="14411689151051.jpg"/>
          <p:cNvPicPr>
            <a:picLocks noChangeAspect="1"/>
          </p:cNvPicPr>
          <p:nvPr/>
        </p:nvPicPr>
        <p:blipFill>
          <a:blip r:embed="rId6" cstate="print"/>
          <a:srcRect l="7375" t="47421" r="5767"/>
          <a:stretch>
            <a:fillRect/>
          </a:stretch>
        </p:blipFill>
        <p:spPr>
          <a:xfrm>
            <a:off x="179512" y="3212976"/>
            <a:ext cx="1728192" cy="1113896"/>
          </a:xfrm>
          <a:prstGeom prst="rect">
            <a:avLst/>
          </a:prstGeom>
        </p:spPr>
      </p:pic>
      <p:pic>
        <p:nvPicPr>
          <p:cNvPr id="21" name="Рисунок 20" descr="Alfalfa-Hay-for-animal.jpg"/>
          <p:cNvPicPr>
            <a:picLocks noChangeAspect="1"/>
          </p:cNvPicPr>
          <p:nvPr/>
        </p:nvPicPr>
        <p:blipFill>
          <a:blip r:embed="rId7" cstate="print"/>
          <a:srcRect l="5250" t="15750" r="2351" b="16400"/>
          <a:stretch>
            <a:fillRect/>
          </a:stretch>
        </p:blipFill>
        <p:spPr>
          <a:xfrm>
            <a:off x="2195736" y="4005064"/>
            <a:ext cx="1656184" cy="908720"/>
          </a:xfrm>
          <a:prstGeom prst="rect">
            <a:avLst/>
          </a:prstGeom>
        </p:spPr>
      </p:pic>
      <p:pic>
        <p:nvPicPr>
          <p:cNvPr id="22" name="Рисунок 21" descr="6007695985.jpg"/>
          <p:cNvPicPr>
            <a:picLocks noChangeAspect="1"/>
          </p:cNvPicPr>
          <p:nvPr/>
        </p:nvPicPr>
        <p:blipFill>
          <a:blip r:embed="rId8" cstate="print"/>
          <a:srcRect l="50399" t="3654"/>
          <a:stretch>
            <a:fillRect/>
          </a:stretch>
        </p:blipFill>
        <p:spPr>
          <a:xfrm>
            <a:off x="2051720" y="5229200"/>
            <a:ext cx="1449184" cy="121329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1024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Кто где живёт?</a:t>
            </a:r>
          </a:p>
        </p:txBody>
      </p:sp>
      <p:pic>
        <p:nvPicPr>
          <p:cNvPr id="11" name="Содержимое 10" descr="Фото-домашних-животных-и-диких-животных_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385382" cy="5616624"/>
          </a:xfrm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7573"/>
            <a:ext cx="7467600" cy="911024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Кто как говорит?</a:t>
            </a:r>
          </a:p>
        </p:txBody>
      </p:sp>
      <p:pic>
        <p:nvPicPr>
          <p:cNvPr id="5" name="корова">
            <a:hlinkClick r:id="" action="ppaction://media"/>
            <a:extLst>
              <a:ext uri="{FF2B5EF4-FFF2-40B4-BE49-F238E27FC236}">
                <a16:creationId xmlns:a16="http://schemas.microsoft.com/office/drawing/2014/main" id="{CBC3BE30-FB9B-494E-A8B1-363DA3C0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7852" y="1198736"/>
            <a:ext cx="1429544" cy="1429544"/>
          </a:xfrm>
          <a:prstGeom prst="rect">
            <a:avLst/>
          </a:prstGeom>
        </p:spPr>
      </p:pic>
      <p:pic>
        <p:nvPicPr>
          <p:cNvPr id="6" name="корова">
            <a:hlinkClick r:id="" action="ppaction://media"/>
            <a:extLst>
              <a:ext uri="{FF2B5EF4-FFF2-40B4-BE49-F238E27FC236}">
                <a16:creationId xmlns:a16="http://schemas.microsoft.com/office/drawing/2014/main" id="{FF7C311F-FDE9-43F5-AD4F-C0A175F32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41054" y="1200841"/>
            <a:ext cx="1532297" cy="1532297"/>
          </a:xfrm>
          <a:prstGeom prst="rect">
            <a:avLst/>
          </a:prstGeom>
        </p:spPr>
      </p:pic>
      <p:pic>
        <p:nvPicPr>
          <p:cNvPr id="7" name="кошка">
            <a:hlinkClick r:id="" action="ppaction://media"/>
            <a:extLst>
              <a:ext uri="{FF2B5EF4-FFF2-40B4-BE49-F238E27FC236}">
                <a16:creationId xmlns:a16="http://schemas.microsoft.com/office/drawing/2014/main" id="{42613F3D-E037-4B28-BC17-66B6CFF3F0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2698" y="1179132"/>
            <a:ext cx="1571859" cy="1571859"/>
          </a:xfrm>
          <a:prstGeom prst="rect">
            <a:avLst/>
          </a:prstGeom>
        </p:spPr>
      </p:pic>
      <p:pic>
        <p:nvPicPr>
          <p:cNvPr id="8" name="кролик">
            <a:hlinkClick r:id="" action="ppaction://media"/>
            <a:extLst>
              <a:ext uri="{FF2B5EF4-FFF2-40B4-BE49-F238E27FC236}">
                <a16:creationId xmlns:a16="http://schemas.microsoft.com/office/drawing/2014/main" id="{D4226FF5-F9ED-4691-8FF1-200DC6A56F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75486" y="1165532"/>
            <a:ext cx="1678249" cy="1678249"/>
          </a:xfrm>
          <a:prstGeom prst="rect">
            <a:avLst/>
          </a:prstGeom>
        </p:spPr>
      </p:pic>
      <p:pic>
        <p:nvPicPr>
          <p:cNvPr id="9" name="лошадь">
            <a:hlinkClick r:id="" action="ppaction://media"/>
            <a:extLst>
              <a:ext uri="{FF2B5EF4-FFF2-40B4-BE49-F238E27FC236}">
                <a16:creationId xmlns:a16="http://schemas.microsoft.com/office/drawing/2014/main" id="{4A464576-BD01-443E-A345-0C71CFA9DC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9741" y="3833588"/>
            <a:ext cx="1712136" cy="1846682"/>
          </a:xfrm>
          <a:prstGeom prst="rect">
            <a:avLst/>
          </a:prstGeom>
        </p:spPr>
      </p:pic>
      <p:pic>
        <p:nvPicPr>
          <p:cNvPr id="10" name="овечка">
            <a:hlinkClick r:id="" action="ppaction://media"/>
            <a:extLst>
              <a:ext uri="{FF2B5EF4-FFF2-40B4-BE49-F238E27FC236}">
                <a16:creationId xmlns:a16="http://schemas.microsoft.com/office/drawing/2014/main" id="{9559351B-F004-4FF1-8DC0-5251C8F5BD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1155" y="3833588"/>
            <a:ext cx="1899430" cy="1899430"/>
          </a:xfrm>
          <a:prstGeom prst="rect">
            <a:avLst/>
          </a:prstGeom>
        </p:spPr>
      </p:pic>
      <p:pic>
        <p:nvPicPr>
          <p:cNvPr id="12" name="свинья">
            <a:hlinkClick r:id="" action="ppaction://media"/>
            <a:extLst>
              <a:ext uri="{FF2B5EF4-FFF2-40B4-BE49-F238E27FC236}">
                <a16:creationId xmlns:a16="http://schemas.microsoft.com/office/drawing/2014/main" id="{633DB0AB-AEE0-46F6-A7F0-C9A90003128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54422" y="3853863"/>
            <a:ext cx="1858880" cy="1858880"/>
          </a:xfrm>
          <a:prstGeom prst="rect">
            <a:avLst/>
          </a:prstGeom>
        </p:spPr>
      </p:pic>
      <p:pic>
        <p:nvPicPr>
          <p:cNvPr id="13" name="собака">
            <a:hlinkClick r:id="" action="ppaction://media"/>
            <a:extLst>
              <a:ext uri="{FF2B5EF4-FFF2-40B4-BE49-F238E27FC236}">
                <a16:creationId xmlns:a16="http://schemas.microsoft.com/office/drawing/2014/main" id="{85D8314B-530D-464B-BA02-DBC12FB79C9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6557" y="3947129"/>
            <a:ext cx="1712135" cy="17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64637"/>
      </p:ext>
    </p:extLst>
  </p:cSld>
  <p:clrMapOvr>
    <a:masterClrMapping/>
  </p:clrMapOvr>
  <p:transition advTm="282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3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32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36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71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4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467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</a:rPr>
              <a:t>Спасибо за внимание</a:t>
            </a:r>
          </a:p>
        </p:txBody>
      </p:sp>
      <p:pic>
        <p:nvPicPr>
          <p:cNvPr id="8" name="Содержимое 7" descr="s1200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95670" y="1484784"/>
            <a:ext cx="7488831" cy="5061049"/>
          </a:xfrm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416824" cy="9361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Семья собаки – собака, пёс, щенок. 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Жилище собаки – конура.</a:t>
            </a:r>
          </a:p>
        </p:txBody>
      </p:sp>
      <p:pic>
        <p:nvPicPr>
          <p:cNvPr id="5" name="Содержимое 4" descr="slide-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9182"/>
            <a:ext cx="6624736" cy="4675632"/>
          </a:xfrm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67600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собаки – с хозяином дружит, дом сторожит. Любит грызть косточки, есть мясо, корм.</a:t>
            </a:r>
          </a:p>
        </p:txBody>
      </p:sp>
      <p:pic>
        <p:nvPicPr>
          <p:cNvPr id="7" name="Рисунок 6" descr="косточка-собачьей-е-ы-43097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5422" y="4758331"/>
            <a:ext cx="2457272" cy="1983036"/>
          </a:xfrm>
          <a:prstGeom prst="rect">
            <a:avLst/>
          </a:prstGeom>
        </p:spPr>
      </p:pic>
      <p:pic>
        <p:nvPicPr>
          <p:cNvPr id="8" name="Рисунок 7" descr="original.jpg"/>
          <p:cNvPicPr>
            <a:picLocks noChangeAspect="1"/>
          </p:cNvPicPr>
          <p:nvPr/>
        </p:nvPicPr>
        <p:blipFill>
          <a:blip r:embed="rId3" cstate="print"/>
          <a:srcRect l="11111" r="11111" b="2422"/>
          <a:stretch>
            <a:fillRect/>
          </a:stretch>
        </p:blipFill>
        <p:spPr>
          <a:xfrm>
            <a:off x="5935652" y="3068960"/>
            <a:ext cx="2457272" cy="1872207"/>
          </a:xfrm>
          <a:prstGeom prst="rect">
            <a:avLst/>
          </a:prstGeom>
        </p:spPr>
      </p:pic>
      <p:pic>
        <p:nvPicPr>
          <p:cNvPr id="13" name="Содержимое 12" descr="Budka-dlya-sobaki-47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4911137" cy="4885085"/>
          </a:xfrm>
        </p:spPr>
      </p:pic>
      <p:pic>
        <p:nvPicPr>
          <p:cNvPr id="10" name="Рисунок 9" descr="a83c401d024b4b309c7b518f265364b9.jpg"/>
          <p:cNvPicPr>
            <a:picLocks noChangeAspect="1"/>
          </p:cNvPicPr>
          <p:nvPr/>
        </p:nvPicPr>
        <p:blipFill>
          <a:blip r:embed="rId5" cstate="print"/>
          <a:srcRect l="12201" t="9051" r="7476" b="12200"/>
          <a:stretch>
            <a:fillRect/>
          </a:stretch>
        </p:blipFill>
        <p:spPr>
          <a:xfrm>
            <a:off x="5694895" y="1196752"/>
            <a:ext cx="2600289" cy="187220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76992" cy="127049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Кошка – гибкое, изящное и очень чистоплотное животное, она любит своих хозяев, свой дом, ей нравится понежится в тепле и уюте, подремать на солнышке.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pc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7530" y="1242663"/>
            <a:ext cx="5019834" cy="4873625"/>
          </a:xfrm>
        </p:spPr>
      </p:pic>
      <p:pic>
        <p:nvPicPr>
          <p:cNvPr id="4" name="Рисунок 3" descr="коты-54303351.jpg"/>
          <p:cNvPicPr>
            <a:picLocks noChangeAspect="1"/>
          </p:cNvPicPr>
          <p:nvPr/>
        </p:nvPicPr>
        <p:blipFill>
          <a:blip r:embed="rId3" cstate="print"/>
          <a:srcRect l="7166" r="6839" b="6250"/>
          <a:stretch>
            <a:fillRect/>
          </a:stretch>
        </p:blipFill>
        <p:spPr>
          <a:xfrm>
            <a:off x="5631394" y="1700808"/>
            <a:ext cx="2592288" cy="32403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244" y="548680"/>
            <a:ext cx="6675512" cy="99412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Семья кошки –кошка, кот, котёнок. 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Живёт кошка с рядом с человеком.</a:t>
            </a:r>
          </a:p>
        </p:txBody>
      </p:sp>
      <p:pic>
        <p:nvPicPr>
          <p:cNvPr id="10" name="Содержимое 9" descr="93842998_7_domashnie_zhivotnuy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16832"/>
            <a:ext cx="7128792" cy="4714875"/>
          </a:xfrm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8775"/>
            <a:ext cx="7467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Польза кошки – ловит мышей и крыс. Питается молоком, сметаной, рыбой , любит сосиски.</a:t>
            </a:r>
          </a:p>
        </p:txBody>
      </p:sp>
      <p:pic>
        <p:nvPicPr>
          <p:cNvPr id="6" name="Содержимое 5" descr="i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5769"/>
          <a:stretch>
            <a:fillRect/>
          </a:stretch>
        </p:blipFill>
        <p:spPr>
          <a:xfrm>
            <a:off x="425008" y="1844824"/>
            <a:ext cx="4608512" cy="4032448"/>
          </a:xfrm>
        </p:spPr>
      </p:pic>
      <p:pic>
        <p:nvPicPr>
          <p:cNvPr id="7" name="Рисунок 6" descr="de394fe0f9ca3f0459a19f2b13e339da.jpg"/>
          <p:cNvPicPr>
            <a:picLocks noChangeAspect="1"/>
          </p:cNvPicPr>
          <p:nvPr/>
        </p:nvPicPr>
        <p:blipFill>
          <a:blip r:embed="rId3" cstate="print"/>
          <a:srcRect t="24150" r="251"/>
          <a:stretch>
            <a:fillRect/>
          </a:stretch>
        </p:blipFill>
        <p:spPr>
          <a:xfrm>
            <a:off x="5868144" y="2644715"/>
            <a:ext cx="2321681" cy="1658344"/>
          </a:xfrm>
          <a:prstGeom prst="rect">
            <a:avLst/>
          </a:prstGeom>
        </p:spPr>
      </p:pic>
      <p:pic>
        <p:nvPicPr>
          <p:cNvPr id="8" name="Рисунок 7" descr="bangus.jpg"/>
          <p:cNvPicPr>
            <a:picLocks noChangeAspect="1"/>
          </p:cNvPicPr>
          <p:nvPr/>
        </p:nvPicPr>
        <p:blipFill>
          <a:blip r:embed="rId4" cstate="print"/>
          <a:srcRect l="4591" t="8129" r="4364" b="14646"/>
          <a:stretch>
            <a:fillRect/>
          </a:stretch>
        </p:blipFill>
        <p:spPr>
          <a:xfrm>
            <a:off x="5309124" y="1310259"/>
            <a:ext cx="3265182" cy="1026200"/>
          </a:xfrm>
          <a:prstGeom prst="rect">
            <a:avLst/>
          </a:prstGeom>
        </p:spPr>
      </p:pic>
      <p:pic>
        <p:nvPicPr>
          <p:cNvPr id="10" name="Рисунок 9" descr="shop_items_catalog_image230.jpg"/>
          <p:cNvPicPr>
            <a:picLocks noChangeAspect="1"/>
          </p:cNvPicPr>
          <p:nvPr/>
        </p:nvPicPr>
        <p:blipFill>
          <a:blip r:embed="rId5" cstate="print"/>
          <a:srcRect l="10626" t="12219" r="14563" b="12289"/>
          <a:stretch>
            <a:fillRect/>
          </a:stretch>
        </p:blipFill>
        <p:spPr>
          <a:xfrm>
            <a:off x="5309124" y="4464081"/>
            <a:ext cx="2727122" cy="185444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363" y="476672"/>
            <a:ext cx="8103274" cy="14401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</a:t>
            </a:r>
          </a:p>
        </p:txBody>
      </p:sp>
      <p:pic>
        <p:nvPicPr>
          <p:cNvPr id="7" name="Содержимое 6" descr="_айширская2-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249" t="12121" r="5208" b="1515"/>
          <a:stretch>
            <a:fillRect/>
          </a:stretch>
        </p:blipFill>
        <p:spPr>
          <a:xfrm>
            <a:off x="1763688" y="2276872"/>
            <a:ext cx="6120680" cy="4104456"/>
          </a:xfrm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sz="4400" b="1" dirty="0"/>
            </a:br>
            <a:endParaRPr lang="ru-RU" sz="6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683568" y="260648"/>
            <a:ext cx="7211144" cy="792088"/>
          </a:xfrm>
        </p:spPr>
        <p:txBody>
          <a:bodyPr>
            <a:normAutofit fontScale="25000" lnSpcReduction="20000"/>
          </a:bodyPr>
          <a:lstStyle/>
          <a:p>
            <a:endParaRPr lang="ru-RU" sz="3200" dirty="0"/>
          </a:p>
          <a:p>
            <a:pPr algn="ctr">
              <a:buNone/>
            </a:pPr>
            <a:r>
              <a:rPr lang="ru-RU" sz="9600" dirty="0"/>
              <a:t>     </a:t>
            </a:r>
            <a:r>
              <a:rPr lang="ru-RU" sz="11200" dirty="0"/>
              <a:t>Семья коровы - корова ,бык, телёнок. </a:t>
            </a:r>
          </a:p>
          <a:p>
            <a:pPr algn="ctr">
              <a:buNone/>
            </a:pPr>
            <a:r>
              <a:rPr lang="ru-RU" sz="11200" dirty="0"/>
              <a:t>Жилище коровы – коровник.</a:t>
            </a:r>
          </a:p>
        </p:txBody>
      </p:sp>
      <p:pic>
        <p:nvPicPr>
          <p:cNvPr id="6" name="Рисунок 5" descr="93842894_2_domashnie_zhivotnu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7128792" cy="475252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1780</TotalTime>
  <Words>663</Words>
  <Application>Microsoft Office PowerPoint</Application>
  <PresentationFormat>Экран (4:3)</PresentationFormat>
  <Paragraphs>31</Paragraphs>
  <Slides>28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Century Schoolbook</vt:lpstr>
      <vt:lpstr>Times New Roman</vt:lpstr>
      <vt:lpstr>Wingdings</vt:lpstr>
      <vt:lpstr>Wingdings 2</vt:lpstr>
      <vt:lpstr>Эркер</vt:lpstr>
      <vt:lpstr>Домашние животные</vt:lpstr>
      <vt:lpstr>«Самым первым животным, которого человек сделал своим другом, была собака» </vt:lpstr>
      <vt:lpstr>Семья собаки – собака, пёс, щенок.   Жилище собаки – конура.</vt:lpstr>
      <vt:lpstr>Польза собаки – с хозяином дружит, дом сторожит. Любит грызть косточки, есть мясо, корм.</vt:lpstr>
      <vt:lpstr>Кошка – гибкое, изящное и очень чистоплотное животное, она любит своих хозяев, свой дом, ей нравится понежится в тепле и уюте, подремать на солнышке. </vt:lpstr>
      <vt:lpstr>Семья кошки –кошка, кот, котёнок.   Живёт кошка с рядом с человеком.</vt:lpstr>
      <vt:lpstr>Польза кошки – ловит мышей и крыс. Питается молоком, сметаной, рыбой , любит сосиски.</vt:lpstr>
      <vt:lpstr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</vt:lpstr>
      <vt:lpstr> </vt:lpstr>
      <vt:lpstr>Польза коровы – даёт мясо и  молоко, а из молока  делаю разные молочные продукты. Питается летом травой, а зимой сеном, любит овощи.</vt:lpstr>
      <vt:lpstr>Лошадь – прекрасное, благородное животное. У нее крупное тело, сильные стройные ноги, оканчивающиеся копытами, густые пышные грива и хвост, стоячие уши и большие умные глаза». </vt:lpstr>
      <vt:lpstr>Семья лошади - Лошадь, конь, жеребёнок. Жилище лошадей – конюшня. </vt:lpstr>
      <vt:lpstr>Польза лошади – помогает человеку в хозяйстве. Питается летом травой, зимой сеном. Любит яблоки, морковь, сахар и овёс.</vt:lpstr>
      <vt:lpstr> 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</vt:lpstr>
      <vt:lpstr>Семья овцы - Овца, баран, ягнёнок.  Жилище овец – овчарня.</vt:lpstr>
      <vt:lpstr>Польза овцы – даёт мясо и шесть, из шерсти делают одежду Питается летом травой, а зимой сеном. Любит овощи и хлеб.</vt:lpstr>
      <vt:lpstr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  </vt:lpstr>
      <vt:lpstr>Семья козы - коза, козёл, ягнёнок.  Жилище козы – коза, козёл, козлёнок.</vt:lpstr>
      <vt:lpstr>Польза козы – даёт молоко, пух, а из пуха делают одежду. Питается летом травой , а зимой сеном, любит хлеб и овощи.</vt:lpstr>
      <vt:lpstr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копытцами».  </vt:lpstr>
      <vt:lpstr>Семья свиньи - свинья, кабан, поросёнок. Жильё  свиньи - свинарник</vt:lpstr>
      <vt:lpstr>Польза свиньи – даёт мясо и кожу. Питается овощами, фруктами, любит отруби и хлеб.</vt:lpstr>
      <vt:lpstr>Кролик является небольшим, но очень пушистым зверьком. Шерсть у кролика обычно длинная и очень мягкая. Окрас у животного может быть разный. Они могут быть коричневыми, желтыми и серыми. А вот длинные уши ему нужны для того чтобы слышать когда возле него находится какой-нибудь хищник. Задние лапы намного сильнее, чем передние. Обычно на задних лапах имеется по четыре пальца, а вот на передних пять.</vt:lpstr>
      <vt:lpstr>Семья кролика – крольчиха, кроль, крольчонок. Живёт кролик в клетке.</vt:lpstr>
      <vt:lpstr>Польза кролика -  из них можно получить мясо и шерсть, а также домашнее животное, за которым можно и нужно ухаживать. Питаются летом травой, листьями, овощами, например, морковку илу капусту. Зимой ест сухую траву и зерно.</vt:lpstr>
      <vt:lpstr>Кто где живёт?</vt:lpstr>
      <vt:lpstr>Кто как говорит?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Транспотр</dc:title>
  <dc:creator>Катя</dc:creator>
  <cp:lastModifiedBy>яна дунина</cp:lastModifiedBy>
  <cp:revision>181</cp:revision>
  <dcterms:created xsi:type="dcterms:W3CDTF">2018-02-02T15:56:08Z</dcterms:created>
  <dcterms:modified xsi:type="dcterms:W3CDTF">2024-01-31T11:51:29Z</dcterms:modified>
</cp:coreProperties>
</file>