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59" r:id="rId5"/>
    <p:sldId id="268" r:id="rId6"/>
    <p:sldId id="310" r:id="rId7"/>
    <p:sldId id="258" r:id="rId8"/>
    <p:sldId id="287" r:id="rId9"/>
    <p:sldId id="269" r:id="rId10"/>
    <p:sldId id="272" r:id="rId11"/>
    <p:sldId id="291" r:id="rId12"/>
    <p:sldId id="292" r:id="rId13"/>
    <p:sldId id="294" r:id="rId14"/>
    <p:sldId id="305" r:id="rId15"/>
    <p:sldId id="306" r:id="rId16"/>
    <p:sldId id="308" r:id="rId17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6699FF"/>
    <a:srgbClr val="66FFFF"/>
    <a:srgbClr val="000000"/>
    <a:srgbClr val="FF00FF"/>
    <a:srgbClr val="008000"/>
    <a:srgbClr val="0E4800"/>
    <a:srgbClr val="1A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1"/>
    <p:restoredTop sz="94736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81477F-8EA1-4E95-A858-D5CEC1C2836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CBD6A-2359-40EE-ABA2-F10720DD58C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  <p:sp>
        <p:nvSpPr>
          <p:cNvPr id="512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20D2AB-71E6-4FB6-89A2-7C6B737220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2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5"/>
          <p:cNvSpPr>
            <a:spLocks noGrp="1"/>
          </p:cNvSpPr>
          <p:nvPr>
            <p:ph type="ctrTitle"/>
          </p:nvPr>
        </p:nvSpPr>
        <p:spPr>
          <a:xfrm>
            <a:off x="539750" y="2060575"/>
            <a:ext cx="7772400" cy="147002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ru-RU" altLang="ru-RU" sz="2000" b="1" dirty="0"/>
              <a:t>Дидактическое пособие по музыкальному развитию из бросового материала</a:t>
            </a:r>
            <a:br>
              <a:rPr lang="ru-RU" altLang="ru-RU" sz="4000" b="1" dirty="0"/>
            </a:br>
            <a:r>
              <a:rPr lang="ru-RU" altLang="ru-RU" sz="4000" b="1" dirty="0"/>
              <a:t>Музыкальные шумелки</a:t>
            </a:r>
            <a:br>
              <a:rPr lang="ru-RU" altLang="ru-RU" sz="4000" b="1" dirty="0">
                <a:solidFill>
                  <a:srgbClr val="092E00"/>
                </a:solidFill>
                <a:latin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092E00"/>
                </a:solidFill>
                <a:latin typeface="Times New Roman" panose="02020603050405020304" pitchFamily="18" charset="0"/>
              </a:rPr>
              <a:t> </a:t>
            </a:r>
            <a:endParaRPr lang="ru-RU" altLang="ru-RU" sz="4000" b="1" dirty="0">
              <a:solidFill>
                <a:srgbClr val="092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16"/>
          <p:cNvSpPr txBox="1"/>
          <p:nvPr/>
        </p:nvSpPr>
        <p:spPr>
          <a:xfrm>
            <a:off x="2411730" y="285750"/>
            <a:ext cx="4041775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92E00"/>
                </a:solidFill>
                <a:latin typeface="Times New Roman" panose="02020603050405020304" pitchFamily="18" charset="0"/>
              </a:rPr>
              <a:t>Муниципальное дошкольное автономное</a:t>
            </a:r>
            <a:endParaRPr lang="ru-RU" altLang="ru-RU" sz="1600" b="1" dirty="0">
              <a:solidFill>
                <a:srgbClr val="092E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92E00"/>
                </a:solidFill>
                <a:latin typeface="Times New Roman" panose="02020603050405020304" pitchFamily="18" charset="0"/>
              </a:rPr>
              <a:t> образовательное учреждение </a:t>
            </a:r>
            <a:endParaRPr lang="ru-RU" altLang="ru-RU" sz="1600" b="1" dirty="0">
              <a:solidFill>
                <a:srgbClr val="092E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92E00"/>
                </a:solidFill>
                <a:latin typeface="Times New Roman" panose="02020603050405020304" pitchFamily="18" charset="0"/>
              </a:rPr>
              <a:t>Детский сад комбинированного вида №78</a:t>
            </a:r>
            <a:endParaRPr lang="ru-RU" altLang="ru-RU" sz="1600" b="1" dirty="0">
              <a:solidFill>
                <a:srgbClr val="092E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92E00"/>
                </a:solidFill>
                <a:latin typeface="Times New Roman" panose="02020603050405020304" pitchFamily="18" charset="0"/>
              </a:rPr>
              <a:t> «Пчелка» г. Орска</a:t>
            </a:r>
            <a:endParaRPr lang="ru-RU" altLang="ru-RU" sz="1600" b="1" dirty="0">
              <a:solidFill>
                <a:srgbClr val="092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43200" y="3786188"/>
            <a:ext cx="6400800" cy="1752600"/>
          </a:xfrm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r>
              <a:rPr lang="ru-RU" altLang="ru-RU" b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Подготовила:</a:t>
            </a:r>
            <a:endParaRPr lang="ru-RU" altLang="ru-RU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музыкальный руководитель </a:t>
            </a:r>
            <a:r>
              <a:rPr lang="en-US" altLang="ru-RU" sz="2400" b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 квалификационной категории</a:t>
            </a:r>
            <a:endParaRPr lang="ru-RU" altLang="ru-RU" sz="2400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Татаринова Татьяна Александровна</a:t>
            </a:r>
            <a:endParaRPr lang="ru-RU" altLang="ru-RU" sz="2400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3197225"/>
          </a:xfrm>
        </p:spPr>
        <p:txBody>
          <a:bodyPr vert="horz" wrap="square" lIns="91440" tIns="45720" rIns="91440" bIns="45720" anchor="t" anchorCtr="0"/>
          <a:p>
            <a:pPr marL="533400" indent="-533400" eaLnBrk="1" hangingPunct="1">
              <a:lnSpc>
                <a:spcPct val="80000"/>
              </a:lnSpc>
              <a:buNone/>
            </a:pPr>
            <a:endParaRPr lang="ru-RU" altLang="ru-RU" sz="2800" b="1" dirty="0">
              <a:solidFill>
                <a:srgbClr val="003300"/>
              </a:solidFill>
            </a:endParaRPr>
          </a:p>
        </p:txBody>
      </p:sp>
      <p:pic>
        <p:nvPicPr>
          <p:cNvPr id="21509" name="Picture 2" descr="C:\Users\Катя\Desktop\аттестация\проект игрушки самоделки\инструменты самоделки\hello_html_75790c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3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3" descr="C:\Users\Катя\Desktop\аттестация\проект игрушки самоделки\инструменты самоделки\s714045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0"/>
            <a:ext cx="4357687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4" descr="C:\Users\Катя\Desktop\аттестация\проект игрушки самоделки\инструменты самоделки\217980_html_46a02c6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</a:rPr>
              <a:t>Погремушки – самоделки с разным звуком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3197225"/>
          </a:xfrm>
        </p:spPr>
        <p:txBody>
          <a:bodyPr vert="horz" wrap="square" lIns="91440" tIns="45720" rIns="91440" bIns="45720" anchor="t" anchorCtr="0"/>
          <a:p>
            <a:pPr marL="533400" indent="-533400" eaLnBrk="1" hangingPunct="1">
              <a:lnSpc>
                <a:spcPct val="80000"/>
              </a:lnSpc>
              <a:buNone/>
            </a:pPr>
            <a:endParaRPr lang="ru-RU" altLang="ru-RU" sz="2800" b="1" dirty="0">
              <a:solidFill>
                <a:srgbClr val="003300"/>
              </a:solidFill>
            </a:endParaRPr>
          </a:p>
        </p:txBody>
      </p:sp>
      <p:pic>
        <p:nvPicPr>
          <p:cNvPr id="22533" name="Picture 2" descr="C:\Users\Катя\Desktop\аттестация\проект игрушки самоделки\инструменты самоделки\detsad-237039-14158145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5"/>
            <a:ext cx="4643438" cy="528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3" descr="C:\Users\Катя\Desktop\аттестация\проект игрушки самоделки\инструменты самоделки\106476060_kinderi_shumovie_korobochki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49400"/>
            <a:ext cx="4500562" cy="530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71701193_Otkruytk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b="1" dirty="0">
                <a:solidFill>
                  <a:srgbClr val="003300"/>
                </a:solidFill>
              </a:rPr>
              <a:t>Цель:</a:t>
            </a: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7172" name="Rectangle 6"/>
          <p:cNvSpPr>
            <a:spLocks noGrp="1"/>
          </p:cNvSpPr>
          <p:nvPr>
            <p:ph idx="1"/>
          </p:nvPr>
        </p:nvSpPr>
        <p:spPr>
          <a:xfrm>
            <a:off x="179705" y="1557973"/>
            <a:ext cx="8121015" cy="2061210"/>
          </a:xfrm>
        </p:spPr>
        <p:txBody>
          <a:bodyPr vert="horz" wrap="square" lIns="91440" tIns="45720" rIns="91440" bIns="45720" anchor="ctr" anchorCtr="0">
            <a:spAutoFit/>
          </a:bodyPr>
          <a:p>
            <a:pPr marL="0" indent="0" algn="l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к музыке в процессе изготовления и через игру на самодельных шумовых музыкальных инструмента   </a:t>
            </a:r>
            <a:endParaRPr lang="ru-RU" alt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b="1" dirty="0">
                <a:solidFill>
                  <a:srgbClr val="003300"/>
                </a:solidFill>
              </a:rPr>
              <a:t>Задачи</a:t>
            </a: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7172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 vert="horz" wrap="square" lIns="91440" tIns="45720" rIns="91440" bIns="45720" numCol="1" anchor="t" anchorCtr="0" compatLnSpc="1"/>
          <a:p>
            <a:pPr marL="0">
              <a:spcBef>
                <a:spcPct val="0"/>
              </a:spcBef>
            </a:pPr>
            <a:r>
              <a:rPr sz="2800" dirty="0"/>
              <a:t>Расширять кругозор детей на основе знакомства </a:t>
            </a:r>
            <a:r>
              <a:rPr lang="ru-RU" sz="2800" dirty="0"/>
              <a:t>и изготовления самодельными </a:t>
            </a:r>
            <a:r>
              <a:rPr sz="2800" dirty="0"/>
              <a:t>музыкальными инструментами</a:t>
            </a:r>
            <a:r>
              <a:rPr lang="ru-RU" sz="2800" dirty="0"/>
              <a:t> из бросового материала</a:t>
            </a:r>
            <a:r>
              <a:rPr sz="2800" dirty="0"/>
              <a:t>, их строением и звучанием.</a:t>
            </a:r>
            <a:endParaRPr sz="2800" dirty="0"/>
          </a:p>
          <a:p>
            <a:pPr marL="0">
              <a:spcBef>
                <a:spcPct val="0"/>
              </a:spcBef>
            </a:pPr>
            <a:r>
              <a:rPr sz="2800" dirty="0"/>
              <a:t>Способствовать формированию навыков приемов игры на музыкальных инструментах.</a:t>
            </a:r>
            <a:endParaRPr sz="2800" dirty="0"/>
          </a:p>
          <a:p>
            <a:pPr marL="0">
              <a:spcBef>
                <a:spcPct val="0"/>
              </a:spcBef>
            </a:pPr>
            <a:r>
              <a:rPr sz="2800" dirty="0"/>
              <a:t>Развивать интерес к музицированию через использование самодельных шумовых музыкальных инструментов.</a:t>
            </a:r>
            <a:endParaRPr sz="2800" dirty="0"/>
          </a:p>
          <a:p>
            <a:pPr marL="0" indent="0">
              <a:spcBef>
                <a:spcPct val="0"/>
              </a:spcBef>
              <a:buNone/>
            </a:pPr>
            <a:r>
              <a:rPr dirty="0"/>
              <a:t> </a:t>
            </a:r>
            <a:endParaRPr dirty="0"/>
          </a:p>
          <a:p>
            <a:pPr marL="0">
              <a:spcBef>
                <a:spcPct val="0"/>
              </a:spcBef>
              <a:buNone/>
            </a:pPr>
            <a:r>
              <a:rPr dirty="0"/>
              <a:t>   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75750" cy="6859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003300"/>
                </a:solidFill>
              </a:rPr>
              <a:t>Применение:</a:t>
            </a:r>
            <a:endParaRPr lang="ru-RU" altLang="en-US">
              <a:solidFill>
                <a:srgbClr val="0033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22885" y="1721485"/>
            <a:ext cx="8463280" cy="4595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самодельных шумовых инструментов при музицировании позволяет ребенку сочетать игру с пением и с движениями, способствует развитию чувства ритма и двигательной активности. Варьируя способы игры, ребенок исследует звук и создает различные музыкальные образы.</a:t>
            </a:r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b="1" dirty="0">
                <a:solidFill>
                  <a:srgbClr val="003300"/>
                </a:solidFill>
              </a:rPr>
              <a:t>Материал для изготовления</a:t>
            </a: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vert="horz" wrap="square" lIns="91440" tIns="45720" rIns="91440" bIns="45720" numCol="1" anchor="t" anchorCtr="0" compatLnSpc="1"/>
          <a:p>
            <a:pPr marL="0" eaLnBrk="1" hangingPunct="1">
              <a:spcBef>
                <a:spcPct val="0"/>
              </a:spcBef>
              <a:buNone/>
            </a:pPr>
            <a:r>
              <a:rPr sz="2800" dirty="0"/>
              <a:t>Материал для изготовления музыкальных игрушек-инструментов может быть разный.</a:t>
            </a:r>
            <a:r>
              <a:rPr lang="ru-RU" sz="2800" dirty="0"/>
              <a:t> Предметам,</a:t>
            </a:r>
            <a:r>
              <a:rPr lang="ru-RU" sz="2800" dirty="0">
                <a:sym typeface="+mn-ea"/>
              </a:rPr>
              <a:t>которые должны отправиться в мусорный бак,</a:t>
            </a:r>
            <a:r>
              <a:rPr lang="ru-RU" sz="2800" dirty="0"/>
              <a:t> будет дана вторая жизнь. Бутылочки из под йогурта, одноразовые ложки, ячейки от киндера сюрприза, металические и пластиковые баночки и крышки, трубочки для коктейля и многое другое. </a:t>
            </a:r>
            <a:endParaRPr lang="ru-RU" sz="2800" dirty="0"/>
          </a:p>
          <a:p>
            <a:pPr marL="0" eaLnBrk="1" hangingPunct="1">
              <a:spcBef>
                <a:spcPct val="0"/>
              </a:spcBef>
              <a:buNone/>
            </a:pPr>
            <a:r>
              <a:rPr sz="2800" dirty="0"/>
              <a:t>Смастерить музыкальные инструменты</a:t>
            </a:r>
            <a:r>
              <a:rPr lang="ru-RU" sz="2800" dirty="0"/>
              <a:t> из бросового матеиала</a:t>
            </a:r>
            <a:r>
              <a:rPr sz="2800" dirty="0"/>
              <a:t> можно совместно с детьми. Предложив им украсить</a:t>
            </a:r>
            <a:r>
              <a:rPr lang="ru-RU" sz="2800" dirty="0"/>
              <a:t> музыкальные инструменты</a:t>
            </a:r>
            <a:r>
              <a:rPr sz="2800" dirty="0"/>
              <a:t>, немножко пофантазировав</a:t>
            </a:r>
            <a:r>
              <a:rPr lang="ru-RU" sz="2800" dirty="0"/>
              <a:t>.</a:t>
            </a:r>
            <a:endParaRPr lang="ru-RU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11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68313" y="1484313"/>
            <a:ext cx="5267325" cy="4525962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ru-RU" altLang="ru-RU" sz="2800" b="1" dirty="0">
              <a:solidFill>
                <a:srgbClr val="003300"/>
              </a:solidFill>
            </a:endParaRPr>
          </a:p>
          <a:p>
            <a:pPr eaLnBrk="1" hangingPunct="1">
              <a:buNone/>
            </a:pPr>
            <a:endParaRPr lang="ru-RU" altLang="ru-RU" dirty="0"/>
          </a:p>
        </p:txBody>
      </p:sp>
      <p:sp>
        <p:nvSpPr>
          <p:cNvPr id="1024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замечательные шумовые инструменты можно изготовить из бросового материала</a:t>
            </a:r>
            <a:r>
              <a:rPr lang="ru-RU" altLang="ru-RU" sz="4000" b="1" dirty="0">
                <a:solidFill>
                  <a:srgbClr val="003300"/>
                </a:solidFill>
              </a:rPr>
              <a:t> </a:t>
            </a:r>
            <a:endParaRPr lang="ru-RU" altLang="ru-RU" sz="4000" b="1" dirty="0">
              <a:solidFill>
                <a:srgbClr val="003300"/>
              </a:solidFill>
            </a:endParaRPr>
          </a:p>
        </p:txBody>
      </p:sp>
      <p:pic>
        <p:nvPicPr>
          <p:cNvPr id="10245" name="Picture 6" descr="G:\проект игрушки самоделки\инструменты самоделки\16.06.2014+10-44-26_0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88" y="1285875"/>
            <a:ext cx="4367212" cy="557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3" descr="C:\Users\Катя\Desktop\аттестация\проект игрушки самоделки\инструменты самоделки\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75"/>
            <a:ext cx="4929188" cy="557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4000" b="1" dirty="0">
                <a:solidFill>
                  <a:srgbClr val="003300"/>
                </a:solidFill>
              </a:rPr>
              <a:t>:</a:t>
            </a:r>
            <a:endParaRPr lang="ru-RU" altLang="ru-RU" sz="4000" b="1" dirty="0">
              <a:solidFill>
                <a:srgbClr val="003300"/>
              </a:solidFill>
            </a:endParaRPr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ru-RU" altLang="ru-RU" b="1" dirty="0"/>
          </a:p>
        </p:txBody>
      </p:sp>
      <p:pic>
        <p:nvPicPr>
          <p:cNvPr id="15365" name="Picture 8" descr="C:\Users\Катя\Desktop\аттестация\проект игрушки самоделки\инструменты самоделки\muzykalnye_instrumenty_svoimi_ru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2063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9" descr="C:\Users\Катя\Desktop\аттестация\проект игрушки самоделки\инструменты самоделки\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267325" cy="4421188"/>
          </a:xfrm>
        </p:spPr>
        <p:txBody>
          <a:bodyPr vert="horz" wrap="square" lIns="91440" tIns="45720" rIns="91440" bIns="45720" anchor="t" anchorCtr="0"/>
          <a:p>
            <a:pPr marL="609600" indent="-609600" eaLnBrk="1" hangingPunct="1">
              <a:buFontTx/>
              <a:buAutoNum type="arabicPeriod"/>
            </a:pPr>
            <a:endParaRPr lang="ru-RU" altLang="ru-RU" sz="2800" b="1" dirty="0">
              <a:solidFill>
                <a:srgbClr val="003300"/>
              </a:solidFill>
            </a:endParaRPr>
          </a:p>
        </p:txBody>
      </p:sp>
      <p:pic>
        <p:nvPicPr>
          <p:cNvPr id="17413" name="Picture 5" descr="C:\Users\Катя\Desktop\аттестация\проект игрушки самоделки\инструменты самоделки\67771-aplikacii-iz-vysohshih-ro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775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 descr="C:\Users\Катя\Desktop\аттестация\проект игрушки самоделки\инструменты самоделки\detsad-237766-1447510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0"/>
            <a:ext cx="428625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C:\Users\Катя\Desktop\аттестация\проект игрушки самоделки\инструменты самоделки\g_W3opkcLL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9291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C:\Users\Катя\Desktop\аттестация\проект игрушки самоделки\инструменты самоделки\image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3429000"/>
            <a:ext cx="428625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83612134_0_9b8ef_670c04c1_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3197225"/>
          </a:xfrm>
        </p:spPr>
        <p:txBody>
          <a:bodyPr vert="horz" wrap="square" lIns="91440" tIns="45720" rIns="91440" bIns="45720" anchor="t" anchorCtr="0"/>
          <a:p>
            <a:pPr marL="533400" indent="-533400" eaLnBrk="1" hangingPunct="1">
              <a:lnSpc>
                <a:spcPct val="80000"/>
              </a:lnSpc>
              <a:buNone/>
            </a:pPr>
            <a:endParaRPr lang="ru-RU" altLang="ru-RU" sz="2800" b="1" dirty="0">
              <a:solidFill>
                <a:srgbClr val="003300"/>
              </a:solidFill>
            </a:endParaRPr>
          </a:p>
        </p:txBody>
      </p:sp>
      <p:pic>
        <p:nvPicPr>
          <p:cNvPr id="19461" name="Picture 2" descr="C:\Users\Катя\Desktop\аттестация\проект игрушки самоделки\инструменты самоделки\d1cc642277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1669</Words>
  <Application>WPS Presentation</Application>
  <PresentationFormat>Экран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Microsoft YaHei</vt:lpstr>
      <vt:lpstr>Arial Unicode MS</vt:lpstr>
      <vt:lpstr>Оформление по умолчанию</vt:lpstr>
      <vt:lpstr>Дидактическое пособие по музыкальному развитию из бросового материала Музыкальные шумелки  </vt:lpstr>
      <vt:lpstr>Цель:</vt:lpstr>
      <vt:lpstr>Задачи</vt:lpstr>
      <vt:lpstr>PowerPoint 演示文稿</vt:lpstr>
      <vt:lpstr>Материал для изготовления</vt:lpstr>
      <vt:lpstr>Вот такие замечательные шумовые инструменты можно изготовить из бросового материала </vt:lpstr>
      <vt:lpstr>:</vt:lpstr>
      <vt:lpstr>PowerPoint 演示文稿</vt:lpstr>
      <vt:lpstr>PowerPoint 演示文稿</vt:lpstr>
      <vt:lpstr>PowerPoint 演示文稿</vt:lpstr>
      <vt:lpstr>Погремушки – самоделки с разным звуком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 Смоленского края</dc:title>
  <dc:creator>The End</dc:creator>
  <cp:lastModifiedBy>Татьяна</cp:lastModifiedBy>
  <cp:revision>164</cp:revision>
  <dcterms:created xsi:type="dcterms:W3CDTF">2013-03-30T10:23:00Z</dcterms:created>
  <dcterms:modified xsi:type="dcterms:W3CDTF">2024-10-10T09:01:47Z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1AEB1AA2BC734BFAB8503B6DE4EE1676_12</vt:lpwstr>
  </property>
  <property fmtid="{D5CDD505-2E9C-101B-9397-08002B2CF9AE}" pid="3" name="KSOProductBuildVer">
    <vt:lpwstr>1049-12.2.0.18283</vt:lpwstr>
  </property>
</Properties>
</file>