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1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80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474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778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925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81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9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6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13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36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3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4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92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9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95E21-CA4B-4939-811A-72F1494D8DC6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0A0103-48F6-4AB6-8478-61DEBC23C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g"/><Relationship Id="rId4" Type="http://schemas.openxmlformats.org/officeDocument/2006/relationships/image" Target="../media/image31.web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web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4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crdownload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crdownload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web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EA377-C94A-DE9E-FEF7-E85130820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008358" cy="1320800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дошкольное                                                 образовательное автономное учреждение                                       «Центр развития ребенка – детский сад 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116 г. Орска «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Ералашка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altLang="ru-RU" sz="1800" dirty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2D44BA-84C9-6D60-339B-0E57DF6DA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Конструирование как средство формирования математических представлений дошкольников</a:t>
            </a:r>
            <a:endParaRPr lang="ru-RU" sz="3200" b="1" dirty="0">
              <a:solidFill>
                <a:srgbClr val="0070C0"/>
              </a:solidFill>
            </a:endParaRPr>
          </a:p>
          <a:p>
            <a:pPr algn="ctr"/>
            <a:r>
              <a:rPr lang="ru-RU" sz="1600" b="1" dirty="0">
                <a:solidFill>
                  <a:srgbClr val="0070C0"/>
                </a:solidFill>
              </a:rPr>
              <a:t>                                                                         </a:t>
            </a:r>
            <a:r>
              <a:rPr lang="ru-RU" sz="2000" b="1" dirty="0">
                <a:solidFill>
                  <a:srgbClr val="002060"/>
                </a:solidFill>
              </a:rPr>
              <a:t>Воспитатель</a:t>
            </a:r>
          </a:p>
          <a:p>
            <a:pPr algn="r"/>
            <a:r>
              <a:rPr lang="ru-RU" sz="2000" b="1" dirty="0" err="1">
                <a:solidFill>
                  <a:srgbClr val="002060"/>
                </a:solidFill>
              </a:rPr>
              <a:t>Еноктаева</a:t>
            </a:r>
            <a:r>
              <a:rPr lang="ru-RU" sz="2000" b="1" dirty="0">
                <a:solidFill>
                  <a:srgbClr val="002060"/>
                </a:solidFill>
              </a:rPr>
              <a:t> Анна Юрьевна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4692657-8E8A-D508-454A-B86680BD4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15" y="246184"/>
            <a:ext cx="3062288" cy="2643188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467712-848D-4DE2-16D5-6ADAB4502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46" y="4533606"/>
            <a:ext cx="3572608" cy="173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4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0D2E8-A690-EC41-303B-54310DBE2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6084711"/>
          </a:xfrm>
        </p:spPr>
        <p:txBody>
          <a:bodyPr>
            <a:normAutofit/>
          </a:bodyPr>
          <a:lstStyle/>
          <a:p>
            <a:r>
              <a:rPr lang="ru-RU" sz="1800" b="1" u="sng" dirty="0">
                <a:solidFill>
                  <a:srgbClr val="00B050"/>
                </a:solidFill>
              </a:rPr>
              <a:t>Игровые ситуации</a:t>
            </a:r>
            <a:br>
              <a:rPr lang="ru-RU" sz="14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Формирование математических представлений с помощью конструирования происходят в различных игровых ситуациях. Для обыгрывания построек необходимо создавать условия, подобрав мелкие игрушки (машинки, фигурки животных, людей и т. д.) Важным условием для строительно-конструктивных игр является их тема. Например, во второй младшей группе (3-4 года) – ворота, дорожки, грузовая машина, мебель для кукол, домики, гараж, башенки, загородки для животных и т. д. В младших группах дети строят по образцу. Воспитатель строит сам в присутствии детей, вовлекая их затем в обыгрывание постройки.</a:t>
            </a:r>
            <a:br>
              <a:rPr lang="ru-RU" sz="1600" b="1" dirty="0">
                <a:solidFill>
                  <a:srgbClr val="0070C0"/>
                </a:solidFill>
              </a:rPr>
            </a:b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u="sng" dirty="0">
                <a:solidFill>
                  <a:srgbClr val="0070C0"/>
                </a:solidFill>
              </a:rPr>
              <a:t>Игровая ситуация «Строим загон для животных»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3F4008-C02B-2487-1AD6-3CDD0A607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15" y="3052762"/>
            <a:ext cx="1325563" cy="93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DC0B4C-6BDC-B038-4CD5-737C00494F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340" y="3117673"/>
            <a:ext cx="1638300" cy="75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F6BF67-2438-B450-D83C-E23EE4095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10" y="3736622"/>
            <a:ext cx="3612445" cy="27601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77D9A3-E857-632B-8CD2-E8754AB5B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23" y="3984978"/>
            <a:ext cx="4137556" cy="250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2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DC2B0-8526-5437-0B55-701666E25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926667"/>
          </a:xfrm>
        </p:spPr>
        <p:txBody>
          <a:bodyPr>
            <a:normAutofit/>
          </a:bodyPr>
          <a:lstStyle/>
          <a:p>
            <a:r>
              <a:rPr lang="ru-RU" sz="1600" b="1" u="sng" dirty="0">
                <a:solidFill>
                  <a:srgbClr val="0070C0"/>
                </a:solidFill>
              </a:rPr>
              <a:t>Игровая ситуация «Теремок для зверей»</a:t>
            </a:r>
            <a:r>
              <a:rPr lang="ru-RU" sz="1600" b="1" dirty="0">
                <a:solidFill>
                  <a:srgbClr val="0070C0"/>
                </a:solidFill>
              </a:rPr>
              <a:t> с использованием палочек </a:t>
            </a:r>
            <a:r>
              <a:rPr lang="ru-RU" sz="1600" b="1" dirty="0" err="1">
                <a:solidFill>
                  <a:srgbClr val="0070C0"/>
                </a:solidFill>
              </a:rPr>
              <a:t>Кюизенера</a:t>
            </a:r>
            <a:r>
              <a:rPr lang="ru-RU" sz="1600" b="1" dirty="0">
                <a:solidFill>
                  <a:srgbClr val="0070C0"/>
                </a:solidFill>
              </a:rPr>
              <a:t>.</a:t>
            </a:r>
            <a:br>
              <a:rPr lang="ru-RU" sz="1600" b="1" dirty="0">
                <a:solidFill>
                  <a:srgbClr val="0070C0"/>
                </a:solidFill>
              </a:rPr>
            </a:b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Воспитатель предлагает помочь зверушкам из сказки «Теремок». Дети вспоминают, какие животные приходили к теремку, кто раздавил теремок. Почему? (теремок был маленький). Теперь им нужен большой теремок. (как на картинке)</a:t>
            </a:r>
            <a:endParaRPr lang="ru-RU" sz="1600" b="1" u="sng" dirty="0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4615C0-7608-4565-C5A5-F2AF6CFAA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57" y="1944158"/>
            <a:ext cx="1933575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D2C9D5-FF7B-4AD1-E59F-33B8126692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44158"/>
            <a:ext cx="193357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ACFC00-C5F6-CB09-F0E5-B421272B6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98" y="3515782"/>
            <a:ext cx="3505200" cy="28135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1C6405-98F8-CC39-F693-99994A61B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07" y="3515781"/>
            <a:ext cx="3591658" cy="28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40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C86E8-E636-D9AF-58F2-4E51DC7C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85692"/>
          </a:xfrm>
        </p:spPr>
        <p:txBody>
          <a:bodyPr>
            <a:normAutofit/>
          </a:bodyPr>
          <a:lstStyle/>
          <a:p>
            <a:r>
              <a:rPr lang="ru-RU" sz="1800" b="1" u="sng" dirty="0">
                <a:solidFill>
                  <a:srgbClr val="00B0F0"/>
                </a:solidFill>
              </a:rPr>
              <a:t>Дидактические игры по конструированию</a:t>
            </a:r>
            <a:br>
              <a:rPr lang="ru-RU" sz="1600" b="1" dirty="0">
                <a:solidFill>
                  <a:srgbClr val="00B0F0"/>
                </a:solidFill>
              </a:rPr>
            </a:br>
            <a:r>
              <a:rPr lang="ru-RU" sz="1600" b="1" dirty="0">
                <a:solidFill>
                  <a:srgbClr val="00B0F0"/>
                </a:solidFill>
              </a:rPr>
              <a:t> Чтобы конструктивная деятельность увлекала детей включаю песенки, сказки, стихотворения, физ. минутки, предлагаю детям игрушки нужной тематики, придумываем сюжет игры.</a:t>
            </a:r>
            <a:br>
              <a:rPr lang="ru-RU" sz="1600" b="1" dirty="0">
                <a:solidFill>
                  <a:srgbClr val="00B0F0"/>
                </a:solidFill>
              </a:rPr>
            </a:br>
            <a:r>
              <a:rPr lang="ru-RU" sz="1600" b="1" dirty="0">
                <a:solidFill>
                  <a:srgbClr val="00B0F0"/>
                </a:solidFill>
              </a:rPr>
              <a:t> Для игры «Грузовик для овощей» - песенка «Урожайная» (поем вместе)</a:t>
            </a:r>
            <a:br>
              <a:rPr lang="ru-RU" sz="1600" b="1" dirty="0">
                <a:solidFill>
                  <a:srgbClr val="00B0F0"/>
                </a:solidFill>
              </a:rPr>
            </a:br>
            <a:r>
              <a:rPr lang="ru-RU" sz="1600" b="1" dirty="0">
                <a:solidFill>
                  <a:srgbClr val="00B0F0"/>
                </a:solidFill>
              </a:rPr>
              <a:t> </a:t>
            </a:r>
            <a:r>
              <a:rPr lang="ru-RU" sz="1600" b="1" i="1" dirty="0">
                <a:solidFill>
                  <a:srgbClr val="00B0F0"/>
                </a:solidFill>
              </a:rPr>
              <a:t>- Едем, едем мы домой</a:t>
            </a:r>
            <a:br>
              <a:rPr lang="ru-RU" sz="1600" b="1" i="1" dirty="0">
                <a:solidFill>
                  <a:srgbClr val="00B0F0"/>
                </a:solidFill>
              </a:rPr>
            </a:br>
            <a:r>
              <a:rPr lang="ru-RU" sz="1600" b="1" i="1" dirty="0">
                <a:solidFill>
                  <a:srgbClr val="00B0F0"/>
                </a:solidFill>
              </a:rPr>
              <a:t>   На машине грузовой.</a:t>
            </a:r>
            <a:br>
              <a:rPr lang="ru-RU" sz="1600" b="1" i="1" dirty="0">
                <a:solidFill>
                  <a:srgbClr val="00B0F0"/>
                </a:solidFill>
              </a:rPr>
            </a:br>
            <a:r>
              <a:rPr lang="ru-RU" sz="1600" b="1" i="1" dirty="0">
                <a:solidFill>
                  <a:srgbClr val="00B0F0"/>
                </a:solidFill>
              </a:rPr>
              <a:t>   Ворота отворяй,</a:t>
            </a:r>
            <a:br>
              <a:rPr lang="ru-RU" sz="1600" b="1" i="1" dirty="0">
                <a:solidFill>
                  <a:srgbClr val="00B0F0"/>
                </a:solidFill>
              </a:rPr>
            </a:br>
            <a:r>
              <a:rPr lang="ru-RU" sz="1600" b="1" i="1" dirty="0">
                <a:solidFill>
                  <a:srgbClr val="00B0F0"/>
                </a:solidFill>
              </a:rPr>
              <a:t>   Едет с поля урожай.</a:t>
            </a:r>
            <a:br>
              <a:rPr lang="ru-RU" sz="1600" b="1" i="1" dirty="0">
                <a:solidFill>
                  <a:srgbClr val="00B0F0"/>
                </a:solidFill>
              </a:rPr>
            </a:br>
            <a:br>
              <a:rPr lang="ru-RU" sz="1600" b="1" i="1" dirty="0">
                <a:solidFill>
                  <a:srgbClr val="00B0F0"/>
                </a:solidFill>
              </a:rPr>
            </a:br>
            <a:br>
              <a:rPr lang="ru-RU" sz="1600" b="1" i="1" dirty="0">
                <a:solidFill>
                  <a:srgbClr val="00B0F0"/>
                </a:solidFill>
              </a:rPr>
            </a:br>
            <a:br>
              <a:rPr lang="ru-RU" sz="1600" b="1" i="1" dirty="0">
                <a:solidFill>
                  <a:srgbClr val="00B0F0"/>
                </a:solidFill>
              </a:rPr>
            </a:br>
            <a:br>
              <a:rPr lang="ru-RU" sz="1600" b="1" i="1" dirty="0">
                <a:solidFill>
                  <a:srgbClr val="00B0F0"/>
                </a:solidFill>
              </a:rPr>
            </a:br>
            <a:br>
              <a:rPr lang="ru-RU" sz="1600" b="1" i="1" dirty="0">
                <a:solidFill>
                  <a:srgbClr val="00B0F0"/>
                </a:solidFill>
              </a:rPr>
            </a:br>
            <a:br>
              <a:rPr lang="ru-RU" sz="1600" b="1" i="1" dirty="0">
                <a:solidFill>
                  <a:srgbClr val="00B0F0"/>
                </a:solidFill>
              </a:rPr>
            </a:br>
            <a:r>
              <a:rPr lang="ru-RU" sz="1600" b="1" i="1" dirty="0">
                <a:solidFill>
                  <a:srgbClr val="00B0F0"/>
                </a:solidFill>
              </a:rPr>
              <a:t> </a:t>
            </a:r>
            <a:r>
              <a:rPr lang="ru-RU" sz="1600" b="1" dirty="0">
                <a:solidFill>
                  <a:srgbClr val="00B0F0"/>
                </a:solidFill>
              </a:rPr>
              <a:t>Игра «Построй башню для принцессы» -</a:t>
            </a:r>
            <a:br>
              <a:rPr lang="ru-RU" sz="1600" b="1" dirty="0">
                <a:solidFill>
                  <a:srgbClr val="00B0F0"/>
                </a:solidFill>
              </a:rPr>
            </a:br>
            <a:r>
              <a:rPr lang="ru-RU" sz="1600" b="1" dirty="0">
                <a:solidFill>
                  <a:srgbClr val="00B0F0"/>
                </a:solidFill>
              </a:rPr>
              <a:t> рассказываю короткую сказку про принцессу, </a:t>
            </a:r>
            <a:br>
              <a:rPr lang="ru-RU" sz="1600" b="1" dirty="0">
                <a:solidFill>
                  <a:srgbClr val="00B0F0"/>
                </a:solidFill>
              </a:rPr>
            </a:br>
            <a:r>
              <a:rPr lang="ru-RU" sz="1600" b="1" dirty="0">
                <a:solidFill>
                  <a:srgbClr val="00B0F0"/>
                </a:solidFill>
              </a:rPr>
              <a:t>которую злой колдун заточил в башне.</a:t>
            </a:r>
            <a:br>
              <a:rPr lang="ru-RU" sz="1600" b="1" dirty="0">
                <a:solidFill>
                  <a:srgbClr val="00B0F0"/>
                </a:solidFill>
              </a:rPr>
            </a:br>
            <a:r>
              <a:rPr lang="ru-RU" sz="1600" b="1" dirty="0">
                <a:solidFill>
                  <a:srgbClr val="00B0F0"/>
                </a:solidFill>
              </a:rPr>
              <a:t>Дети строят башню из разных конструкторов.</a:t>
            </a:r>
            <a:endParaRPr lang="ru-RU" sz="1800" b="1" i="1" u="sng" dirty="0">
              <a:solidFill>
                <a:srgbClr val="00B0F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A25446-EEF9-FD1B-581F-B5E06F3B04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13" y="2309354"/>
            <a:ext cx="2172433" cy="122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24CEB6-408D-D23D-CE8E-7408C2C26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34" y="2012338"/>
            <a:ext cx="2855093" cy="18170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E2F9ED-CF0A-6ABF-ABC8-BEDCC97E1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31" y="4235876"/>
            <a:ext cx="2660196" cy="20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39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9DEF1-4475-5AB5-74B4-AD382CFD3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6775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Строим башни, мебель для куклы, дома, гаражи и т. д.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C66CBD-3B9D-3387-20DC-1A217F06F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178169"/>
            <a:ext cx="3122735" cy="23856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B0C021-74FC-8BDE-2BD1-49EDDBB73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06" y="1148862"/>
            <a:ext cx="3118338" cy="23446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9BB373-F80C-3EBA-073D-71797FA5B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30" y="3681046"/>
            <a:ext cx="2801817" cy="26963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B8D4AD-C2A1-9AFC-07DF-BBCCD16DA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65" y="2543908"/>
            <a:ext cx="2801817" cy="24852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545CDB-4A64-1386-FFCD-7A435954A3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3" y="3681046"/>
            <a:ext cx="3213916" cy="248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1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D759E-333F-37CC-1744-600C04855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67754"/>
          </a:xfrm>
        </p:spPr>
        <p:txBody>
          <a:bodyPr>
            <a:normAutofit/>
          </a:bodyPr>
          <a:lstStyle/>
          <a:p>
            <a:r>
              <a:rPr lang="ru-RU" sz="1800" b="1" u="sng" dirty="0">
                <a:solidFill>
                  <a:srgbClr val="00B0F0"/>
                </a:solidFill>
              </a:rPr>
              <a:t>Развивающие игры по конструированию, сделанные своими руками, </a:t>
            </a:r>
            <a:r>
              <a:rPr lang="ru-RU" sz="1800" b="1" dirty="0">
                <a:solidFill>
                  <a:srgbClr val="00B0F0"/>
                </a:solidFill>
              </a:rPr>
              <a:t>представляют собой совместную деятельность детей и взрослых. Также дети могут играть самостоятельно.</a:t>
            </a:r>
            <a:br>
              <a:rPr lang="ru-RU" sz="1800" b="1" dirty="0">
                <a:solidFill>
                  <a:srgbClr val="00B0F0"/>
                </a:solidFill>
              </a:rPr>
            </a:b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600" b="1" dirty="0">
                <a:solidFill>
                  <a:srgbClr val="00B0F0"/>
                </a:solidFill>
              </a:rPr>
              <a:t>Игры «Разложи по цвету», «Сложи по образцу», «Сложи фигуры», «Сложи узор», «Построй из фигур»</a:t>
            </a:r>
            <a:endParaRPr lang="ru-RU" sz="1600" b="1" u="sng" dirty="0">
              <a:solidFill>
                <a:srgbClr val="00B0F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BA5CC0-74B4-DD2F-230D-62B7DEE81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98" y="2259330"/>
            <a:ext cx="2524440" cy="172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BCC30C-EAB1-36B7-37E6-2B3D50352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556" y="2247863"/>
            <a:ext cx="2647950" cy="172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B48053-0F9A-B499-BCC8-329B6315C2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26" y="2259330"/>
            <a:ext cx="2781299" cy="172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AD9193-9C3F-FC1E-A8A4-BAAFD3E648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224043"/>
            <a:ext cx="2647950" cy="173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DD6CD8-863E-FBC7-244A-96F84B1560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83" y="4212320"/>
            <a:ext cx="2781300" cy="1739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05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A6EA56-8D1E-0920-7315-9592FBFB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9084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5F93F6-675C-AAD6-373E-A25ABF45D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97523"/>
            <a:ext cx="4086524" cy="27314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0F61BE-5297-D7F4-E6FD-E1FBA9D8D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926" y="697523"/>
            <a:ext cx="3896351" cy="27314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DF52C8-4462-5422-47D1-D7A8E58D7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710354"/>
            <a:ext cx="4086524" cy="26845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F9A85C-608A-A23E-11DB-5CBE0B62E3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216" y="3727938"/>
            <a:ext cx="3751385" cy="268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32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B1B9D-A67F-84B8-DE52-6AE092A9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779477"/>
          </a:xfrm>
        </p:spPr>
        <p:txBody>
          <a:bodyPr>
            <a:normAutofit/>
          </a:bodyPr>
          <a:lstStyle/>
          <a:p>
            <a:r>
              <a:rPr lang="ru-RU" sz="1800" b="1" u="sng" dirty="0">
                <a:solidFill>
                  <a:srgbClr val="00B050"/>
                </a:solidFill>
              </a:rPr>
              <a:t>Самостоятельная деятельность детей в игре с конструкторами.</a:t>
            </a:r>
            <a:br>
              <a:rPr lang="ru-RU" sz="1600" b="1" u="sng" dirty="0">
                <a:solidFill>
                  <a:srgbClr val="00B050"/>
                </a:solidFill>
              </a:rPr>
            </a:br>
            <a:r>
              <a:rPr lang="ru-RU" sz="1600" b="1" dirty="0">
                <a:solidFill>
                  <a:srgbClr val="00B0F0"/>
                </a:solidFill>
              </a:rPr>
              <a:t> Самостоятельная деятельность – это игра. Играя, создавая постройки, предметы, узоры, дети вступают в общение со сверстниками. Их объединяет единая цель, совместные усилия к ее достижению, общие интересы и переживания. Самостоятельные строительные игры помогают овладевать трудовыми умениями и навыками.</a:t>
            </a:r>
            <a:br>
              <a:rPr lang="ru-RU" sz="1600" b="1" dirty="0">
                <a:solidFill>
                  <a:srgbClr val="00B0F0"/>
                </a:solidFill>
              </a:rPr>
            </a:br>
            <a:r>
              <a:rPr lang="ru-RU" sz="1600" b="1" dirty="0">
                <a:solidFill>
                  <a:srgbClr val="00B0F0"/>
                </a:solidFill>
              </a:rPr>
              <a:t> </a:t>
            </a:r>
            <a:r>
              <a:rPr lang="ru-RU" sz="1600" b="1" u="sng" dirty="0">
                <a:solidFill>
                  <a:srgbClr val="00B0F0"/>
                </a:solidFill>
              </a:rPr>
              <a:t>Авторские игры</a:t>
            </a:r>
            <a:endParaRPr lang="ru-RU" sz="1800" b="1" u="sng" dirty="0">
              <a:solidFill>
                <a:srgbClr val="00B0F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3A7903-9D28-8028-4936-4DDD9B452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0" y="2543907"/>
            <a:ext cx="2790092" cy="25321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77E648-47DD-FE8D-2C99-FC06CB0B3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70" y="2028092"/>
            <a:ext cx="3247292" cy="2848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465B0A-9E5A-5A3B-ACE6-BDFAC4D3E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266" y="2690445"/>
            <a:ext cx="3247292" cy="25321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27FD30-CD6B-F5BC-2ED3-C0071CF1E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218" y="3956537"/>
            <a:ext cx="2806736" cy="264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93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AC83C-B9BF-B15B-A581-A993BA2A9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14646"/>
          </a:xfrm>
        </p:spPr>
        <p:txBody>
          <a:bodyPr>
            <a:normAutofit/>
          </a:bodyPr>
          <a:lstStyle/>
          <a:p>
            <a:r>
              <a:rPr lang="ru-RU" sz="1800" b="1" u="sng" dirty="0">
                <a:solidFill>
                  <a:srgbClr val="00B0F0"/>
                </a:solidFill>
              </a:rPr>
              <a:t>Настольные конструктивные игры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A39F32-7865-CE04-CB2F-25928854D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066799"/>
            <a:ext cx="3118338" cy="25790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5441A4-C829-6198-2C6D-0DF887CA4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49" y="1066798"/>
            <a:ext cx="3118338" cy="25790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1E38F9-8873-912D-E837-B3BF68783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299" y="1066798"/>
            <a:ext cx="2895600" cy="25790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1FA4AA-BD6E-71CA-9914-052CF4B59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52" y="3798277"/>
            <a:ext cx="3704491" cy="24501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6FBF7F-CA70-8356-4550-D976632B5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14" y="3809999"/>
            <a:ext cx="3868616" cy="245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66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4FD52-80C6-3EF6-2AD1-C275F24A2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931877"/>
          </a:xfrm>
        </p:spPr>
        <p:txBody>
          <a:bodyPr>
            <a:normAutofit/>
          </a:bodyPr>
          <a:lstStyle/>
          <a:p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     </a:t>
            </a:r>
            <a:r>
              <a:rPr lang="ru-RU" sz="2000" b="1" dirty="0">
                <a:solidFill>
                  <a:srgbClr val="00B0F0"/>
                </a:solidFill>
              </a:rPr>
              <a:t>Мы играем                                                      развиваемся</a:t>
            </a: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CBD999-DF86-1C45-C37F-13022284D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52" y="545125"/>
            <a:ext cx="2983783" cy="26494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676B60-A13B-B8AC-0F63-0F6F2C9CB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299" y="3276598"/>
            <a:ext cx="3310304" cy="30362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202D9D-FBAD-A157-847A-8EA449D8A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1" y="1723294"/>
            <a:ext cx="3083170" cy="29424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FE7521-A5EE-A979-8D4C-8BFFA7E6B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036" y="1723294"/>
            <a:ext cx="3133965" cy="28018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550755-BCD5-91C9-E625-28877500EB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603" y="3985846"/>
            <a:ext cx="2680105" cy="255563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5447AFB-5C14-ECED-147A-8ACEBE8226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8" y="3985847"/>
            <a:ext cx="2806212" cy="25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97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B5555-191E-C732-54B4-DB08E727F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884985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>
                <a:solidFill>
                  <a:srgbClr val="00B050"/>
                </a:solidFill>
              </a:rPr>
              <a:t>Предметно – развивающая среда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Главным условием успешной реализации программы по формированию элементарных математических представлений является создание развивающей среды. Создание математического уголка, уголка конструирования в предметно-развивающей среде способствует организации самостоятельной деятельности детей, развитию самооценки, самоконтроля, самоорганизации детей.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B00505-FCAD-54E7-0CDD-953533A95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7" y="2262554"/>
            <a:ext cx="4923692" cy="37396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F9997B-438B-D320-CEE3-B11BF00DB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26" y="2262554"/>
            <a:ext cx="4363589" cy="373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27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59074-B72B-B60B-E1D6-A84EB19F7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599"/>
            <a:ext cx="8712851" cy="5674687"/>
          </a:xfrm>
        </p:spPr>
        <p:txBody>
          <a:bodyPr/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1200" dirty="0"/>
              <a:t> 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Чем больше мастерства в детской руке,         тем умнее ребенок.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                                   В. А. Сухомлинский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Конструируя, ребенок действует, как зодчий, возводящий здание собственного интеллекта.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                            Ж. Пиаже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                                                                                                   </a:t>
            </a:r>
            <a:endParaRPr lang="ru-RU" sz="2800" b="1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5E31807-F3E3-1678-FAC5-B7AD258EB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89" y="643316"/>
            <a:ext cx="1831965" cy="157277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38ED17-972E-EB4A-B1BE-E94262AE1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87812"/>
            <a:ext cx="2425627" cy="15727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8FBFDC-6D42-238A-7E72-F0097E5C1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61" y="573713"/>
            <a:ext cx="2146355" cy="15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DD636D-CF19-8A7B-42F1-32A21FF8E0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99" y="621530"/>
            <a:ext cx="2146355" cy="15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37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792D2-839E-55BE-510D-27164EBC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11" y="386863"/>
            <a:ext cx="8596668" cy="621323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                                </a:t>
            </a:r>
            <a:r>
              <a:rPr lang="ru-RU" sz="2000" b="1" u="sng" dirty="0">
                <a:solidFill>
                  <a:srgbClr val="00B050"/>
                </a:solidFill>
              </a:rPr>
              <a:t>Работа с родителями</a:t>
            </a:r>
            <a:br>
              <a:rPr lang="ru-RU" sz="2000" b="1" u="sng" dirty="0">
                <a:solidFill>
                  <a:srgbClr val="00B050"/>
                </a:solidFill>
              </a:rPr>
            </a:br>
            <a:br>
              <a:rPr lang="ru-RU" sz="1800" b="1" dirty="0">
                <a:solidFill>
                  <a:srgbClr val="00B0F0"/>
                </a:solidFill>
              </a:rPr>
            </a:br>
            <a:r>
              <a:rPr lang="ru-RU" sz="1800" b="1" dirty="0">
                <a:solidFill>
                  <a:srgbClr val="00B0F0"/>
                </a:solidFill>
              </a:rPr>
              <a:t>    </a:t>
            </a:r>
            <a:r>
              <a:rPr lang="ru-RU" sz="1600" b="1" dirty="0">
                <a:solidFill>
                  <a:srgbClr val="0070C0"/>
                </a:solidFill>
              </a:rPr>
              <a:t>Необходимо привлекать родителей к решению задач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 математического развития детей. Для этого использовала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 разнообразные формы работы с родителями. Проводила 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индивидуальные беседы, консультацию «Конструирование 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в младшей группе», привлекала родителей к организации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 математического уголка, уголка конструирования, знакомила родителей приемами руководства конструктивными играми, методикой их проведения, напоминала, чтобы играли с детьми, учили их последовательным действиям, успешно планировали в уме, приучали детей к умственному труду. Чтобы родителям было легче определить, в какие игры и как играть с детьми, какие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 конструкторы иметь дома и как с ними играть, составила буклет «Игры с конструктором дома», памятку «Что нужно знать родителям маленького конструктора», в которых была отражена тематика игр по разделам Программы и возрастам с содержанием игр.</a:t>
            </a:r>
            <a:br>
              <a:rPr lang="ru-RU" sz="1600" b="1" dirty="0">
                <a:solidFill>
                  <a:srgbClr val="0070C0"/>
                </a:solidFill>
              </a:rPr>
            </a:br>
            <a:endParaRPr lang="ru-RU" sz="1600" b="1" u="sng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D15CDB-6CE7-D8A2-EB56-E01A7C35E5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123" y="515814"/>
            <a:ext cx="2099479" cy="15708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604F82-DE97-F82B-A670-AF1ED7DE8C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91" y="4595445"/>
            <a:ext cx="2482046" cy="1875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FE3900-D6C9-19DC-1A4A-F12512367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37" y="4595445"/>
            <a:ext cx="2482046" cy="1875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D43C52-339E-3537-1112-F94C4B800F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983" y="4595445"/>
            <a:ext cx="2360633" cy="1875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CFAE78-6C3F-6A4C-C0C8-25ABAD1FF8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17" y="4595445"/>
            <a:ext cx="2203938" cy="1875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784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0E3F9-8CD7-AF1E-3BAD-0C307CA3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600221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                                       </a:t>
            </a:r>
            <a:r>
              <a:rPr lang="ru-RU" sz="2800" b="1" u="sng" dirty="0">
                <a:solidFill>
                  <a:srgbClr val="00B050"/>
                </a:solidFill>
              </a:rPr>
              <a:t>Заключение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                            </a:t>
            </a:r>
            <a:r>
              <a:rPr lang="ru-RU" sz="1800" b="1" dirty="0">
                <a:solidFill>
                  <a:srgbClr val="0070C0"/>
                </a:solidFill>
              </a:rPr>
              <a:t> 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                           </a:t>
            </a:r>
            <a:r>
              <a:rPr lang="ru-RU" sz="1800" b="1" dirty="0">
                <a:solidFill>
                  <a:srgbClr val="0070C0"/>
                </a:solidFill>
              </a:rPr>
              <a:t>Благодаря использованию продуманной системы 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                              игровой конструктивной деятельности в различных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                              формах работы, дети усваивают математические знания и умения по программе без перегрузок и утомительных занятий. Систематическая, специально организованная работа по ознакомлению детей дошкольного возраста с математической грамотностью через игровую конструктивную деятельность позволит качественно изменить уровень знаний детей.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  В целом можно сделать вывод о том, что задачи ФЭМП и задачи, которые ставятся в процессе обучения конструированию, имеют много схожего и практически вытекают одни из других. Конструирование позволяет улучшать сенсорные и интеллектуальные способности, что обеспечивает развитие математических представлений.</a:t>
            </a:r>
            <a:br>
              <a:rPr lang="ru-RU" sz="1800" b="1" dirty="0">
                <a:solidFill>
                  <a:srgbClr val="0070C0"/>
                </a:solidFill>
              </a:rPr>
            </a:br>
            <a:endParaRPr lang="ru-RU" sz="18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5BADA5-78F9-FE53-E699-62B6E3287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609600"/>
            <a:ext cx="2180493" cy="1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46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699AC-5AF2-FA2D-E829-EDB1813A3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14646"/>
          </a:xfrm>
        </p:spPr>
        <p:txBody>
          <a:bodyPr/>
          <a:lstStyle/>
          <a:p>
            <a:pPr algn="ctr"/>
            <a:r>
              <a:rPr lang="ru-RU" sz="8000" b="1" dirty="0">
                <a:solidFill>
                  <a:srgbClr val="FF0000"/>
                </a:solidFill>
              </a:rPr>
              <a:t>Спасибо</a:t>
            </a:r>
            <a:br>
              <a:rPr lang="ru-RU" sz="8000" b="1" dirty="0">
                <a:solidFill>
                  <a:srgbClr val="FF0000"/>
                </a:solidFill>
              </a:rPr>
            </a:br>
            <a:r>
              <a:rPr lang="ru-RU" sz="8000" b="1" dirty="0">
                <a:solidFill>
                  <a:srgbClr val="FF0000"/>
                </a:solidFill>
              </a:rPr>
              <a:t>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F140DD-F91A-23BB-FF39-519B4FE87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54" y="3270738"/>
            <a:ext cx="4900246" cy="297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5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E1128-E81E-4E39-B7A8-250E082C7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Термин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«конструирование» </a:t>
            </a:r>
            <a:r>
              <a:rPr lang="ru-RU" sz="2000" b="1" dirty="0">
                <a:solidFill>
                  <a:srgbClr val="00B050"/>
                </a:solidFill>
              </a:rPr>
              <a:t>произошел от латинского слова </a:t>
            </a:r>
            <a:r>
              <a:rPr lang="en-US" sz="2000" b="1" dirty="0" err="1">
                <a:solidFill>
                  <a:srgbClr val="FF0000"/>
                </a:solidFill>
              </a:rPr>
              <a:t>construere</a:t>
            </a:r>
            <a:r>
              <a:rPr lang="ru-RU" sz="2000" b="1" dirty="0">
                <a:solidFill>
                  <a:srgbClr val="FF0000"/>
                </a:solidFill>
              </a:rPr>
              <a:t>,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rgbClr val="00B050"/>
                </a:solidFill>
              </a:rPr>
              <a:t>что означает создание модели, построение, приведение в определенный порядок и взаимоотношение различных отдельных предметов, частей, элементов.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E4BD72-933D-03AC-AC4D-69F729F8F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2" y="3171092"/>
            <a:ext cx="3704867" cy="272439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B8B833-BAE3-725C-1AB6-CB968FC8F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85" y="1998297"/>
            <a:ext cx="4236427" cy="29293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FB6A2B-4753-3CB4-97A1-5B350FF6F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24006"/>
            <a:ext cx="3411415" cy="272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9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BEE52-DA7A-40D1-32B1-57949BB6B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759743" cy="5431762"/>
          </a:xfrm>
        </p:spPr>
        <p:txBody>
          <a:bodyPr>
            <a:norm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    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Актуальность выбранной темы</a:t>
            </a:r>
            <a:br>
              <a:rPr lang="ru-RU" sz="1200" dirty="0">
                <a:solidFill>
                  <a:schemeClr val="tx1"/>
                </a:solidFill>
              </a:rPr>
            </a:b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   </a:t>
            </a:r>
            <a:r>
              <a:rPr lang="ru-RU" sz="1800" b="1" dirty="0">
                <a:solidFill>
                  <a:srgbClr val="0070C0"/>
                </a:solidFill>
              </a:rPr>
              <a:t>Огромную роль в познавательном воспитании играет математическое воспитание. Изучение математики способствует развитию памяти, речи, воображения, эмоций; формирует настойчивость, терпение, творческий потенциал личности. 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   В математическом образовании дошкольников очень эффективно использовать такую форму работы, как конструирование. Единство математики и конструирования создает благоприятные условия для поиска связей и отношений между предметами, явлениями, их свойствами и качествами. Математические представления лучше осмысливаются детьми, закрепляются через конструирование, т. к. применяются в продуктивной деятельности. В процессе конструирования у ребенка происходит знакомство с формой, величинами, пространственными характеристиками, совершенствуется развитие логических приемов мышления: анализ, синтез, сравнение, классификация, обобщение, что дает возможность использовать конструирование при формировании математических представлений у детей.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8DEECC-1C0F-C77D-8957-D6CE54FFFBE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677334" y="6041362"/>
            <a:ext cx="861906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43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1418C-1B68-1177-7F69-1C8FA9D74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779478"/>
          </a:xfrm>
        </p:spPr>
        <p:txBody>
          <a:bodyPr>
            <a:normAutofit fontScale="90000"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 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rgbClr val="00B050"/>
                </a:solidFill>
              </a:rPr>
              <a:t>Цель: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rgbClr val="0070C0"/>
                </a:solidFill>
              </a:rPr>
              <a:t>развитие познавательных и творческих способностей у детей дошкольного возраста в процессе конструктивной деятельности.</a:t>
            </a:r>
            <a:br>
              <a:rPr lang="ru-RU" sz="1800" dirty="0">
                <a:solidFill>
                  <a:srgbClr val="0070C0"/>
                </a:solidFill>
              </a:rPr>
            </a:b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  </a:t>
            </a:r>
            <a:r>
              <a:rPr lang="ru-RU" sz="1800" b="1" dirty="0">
                <a:solidFill>
                  <a:srgbClr val="00B050"/>
                </a:solidFill>
              </a:rPr>
              <a:t>Задачи: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u="sng" dirty="0">
                <a:solidFill>
                  <a:srgbClr val="0070C0"/>
                </a:solidFill>
              </a:rPr>
              <a:t>Образовательные:</a:t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* Продолжать знакомить детей с некоторыми формами, деталями и видами конструктора.</a:t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* Учить использовать детали для конструирования построек, предметов и т. д.</a:t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* Побуждать совместно с взрослым обыгрывать постройки, использовать для игр сюжетные игрушки.</a:t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* Закреплять названия основных цветов (красный, синий, желтый, зеленый), величину (большой, маленький), форму (круг, квадрат, треугольник).</a:t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u="sng" dirty="0">
                <a:solidFill>
                  <a:srgbClr val="0070C0"/>
                </a:solidFill>
              </a:rPr>
              <a:t>Развивающие:</a:t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* Развивать наглядно – действенное мышление, воображение, внимание, память, мелкую моторику рук.</a:t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* Развивать эстетический вкус, конструкторские навыки и умения.</a:t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u="sng" dirty="0">
                <a:solidFill>
                  <a:srgbClr val="0070C0"/>
                </a:solidFill>
              </a:rPr>
              <a:t>Воспитательные:</a:t>
            </a:r>
            <a:br>
              <a:rPr lang="ru-RU" sz="1800" u="sng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* Вызвать интерес к конструированию.</a:t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* Воспитывать умение руководствоваться словесными инструкциями воспитателя в процессе упражнений.</a:t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* Воспитывать доброжелательное отношение друг к другу.</a:t>
            </a:r>
            <a:br>
              <a:rPr lang="ru-RU" sz="1800" dirty="0">
                <a:solidFill>
                  <a:srgbClr val="0070C0"/>
                </a:solidFill>
              </a:rPr>
            </a:b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EBA506-4346-B837-D41B-66A0F5BCE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154611"/>
            <a:ext cx="8443220" cy="9378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24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125B2-0A41-4438-6EE0-46F81FA0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6060831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Инструментами для формирования элементарных математических представлений выступают кубики, разные конструкторы, мозаика, блоки </a:t>
            </a:r>
            <a:r>
              <a:rPr lang="ru-RU" sz="1800" b="1" dirty="0" err="1">
                <a:solidFill>
                  <a:srgbClr val="0070C0"/>
                </a:solidFill>
              </a:rPr>
              <a:t>Дьенеша</a:t>
            </a:r>
            <a:r>
              <a:rPr lang="ru-RU" sz="1800" b="1" dirty="0">
                <a:solidFill>
                  <a:srgbClr val="0070C0"/>
                </a:solidFill>
              </a:rPr>
              <a:t>, палочки </a:t>
            </a:r>
            <a:r>
              <a:rPr lang="ru-RU" sz="1800" b="1" dirty="0" err="1">
                <a:solidFill>
                  <a:srgbClr val="0070C0"/>
                </a:solidFill>
              </a:rPr>
              <a:t>Кюизенера</a:t>
            </a:r>
            <a:r>
              <a:rPr lang="ru-RU" sz="1800" b="1" dirty="0">
                <a:solidFill>
                  <a:srgbClr val="0070C0"/>
                </a:solidFill>
              </a:rPr>
              <a:t>, счетные наборы и т. д.</a:t>
            </a:r>
            <a:br>
              <a:rPr lang="ru-RU" sz="1800" b="1" dirty="0">
                <a:solidFill>
                  <a:srgbClr val="0070C0"/>
                </a:solidFill>
              </a:rPr>
            </a:br>
            <a:br>
              <a:rPr lang="ru-RU" sz="1800" b="1" dirty="0">
                <a:solidFill>
                  <a:srgbClr val="0070C0"/>
                </a:solidFill>
              </a:rPr>
            </a:b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AB0D331A-09C1-8898-E4D2-94876D4980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8890" flipH="1" flipV="1">
            <a:off x="10209546" y="5227638"/>
            <a:ext cx="81883" cy="46037"/>
          </a:xfr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9582E6A6-EF02-627B-B2CD-0B07B30A95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0" y="1670053"/>
            <a:ext cx="1733589" cy="1132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2169F0-7FA1-C8DC-5F20-5CF7041C92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53" y="1601769"/>
            <a:ext cx="2036558" cy="141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435A82-8E5D-3518-192E-01CD26909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33" y="1676483"/>
            <a:ext cx="1733589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25E009-56DB-2FD5-C022-BD1B7F9EE1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17" y="1546245"/>
            <a:ext cx="1733589" cy="149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B2650C-88F7-F296-874A-1428609C69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264" y="2967414"/>
            <a:ext cx="1733589" cy="169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D8DFCF-DC91-4C87-E3A4-064C970485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9" y="4105149"/>
            <a:ext cx="1831281" cy="1260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8BB8C0-273C-D3E6-9F0E-BE427D62BF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771" y="3045057"/>
            <a:ext cx="1831281" cy="1416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E55980-3E95-6E4C-A524-F8D3839AC4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73" y="3614759"/>
            <a:ext cx="1910255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92D6E01-DB6B-576F-C240-89551DA6DF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284" y="3931248"/>
            <a:ext cx="1879564" cy="160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5A39050-B12E-1E90-2943-739EA7A7C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829" y="4881584"/>
            <a:ext cx="2277047" cy="18335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9421A1-334C-A9AC-8A8D-497CE5128A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190" y="4868246"/>
            <a:ext cx="2479735" cy="186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0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B7493-278F-C0F1-83D6-392F66EC0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492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Пути реализации работы по формированию математической грамотности   посредством конструирования</a:t>
            </a:r>
            <a:b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Приёмы формирования математической грамотности                                          посредством игровой деятельности </a:t>
            </a:r>
            <a:b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Совместная деятельность воспитателя и детей.</a:t>
            </a:r>
            <a:b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Самостоятельная деятельность детей в игровой деятельности в центрах активности.</a:t>
            </a:r>
            <a:br>
              <a:rPr lang="ru-RU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7D76597-A05C-BF11-362B-BEDCF9F41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69281"/>
              </p:ext>
            </p:extLst>
          </p:nvPr>
        </p:nvGraphicFramePr>
        <p:xfrm>
          <a:off x="677334" y="1603022"/>
          <a:ext cx="8596668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167">
                  <a:extLst>
                    <a:ext uri="{9D8B030D-6E8A-4147-A177-3AD203B41FA5}">
                      <a16:colId xmlns:a16="http://schemas.microsoft.com/office/drawing/2014/main" val="501547041"/>
                    </a:ext>
                  </a:extLst>
                </a:gridCol>
                <a:gridCol w="2149167">
                  <a:extLst>
                    <a:ext uri="{9D8B030D-6E8A-4147-A177-3AD203B41FA5}">
                      <a16:colId xmlns:a16="http://schemas.microsoft.com/office/drawing/2014/main" val="3189221168"/>
                    </a:ext>
                  </a:extLst>
                </a:gridCol>
                <a:gridCol w="2149167">
                  <a:extLst>
                    <a:ext uri="{9D8B030D-6E8A-4147-A177-3AD203B41FA5}">
                      <a16:colId xmlns:a16="http://schemas.microsoft.com/office/drawing/2014/main" val="3205402366"/>
                    </a:ext>
                  </a:extLst>
                </a:gridCol>
                <a:gridCol w="2149167">
                  <a:extLst>
                    <a:ext uri="{9D8B030D-6E8A-4147-A177-3AD203B41FA5}">
                      <a16:colId xmlns:a16="http://schemas.microsoft.com/office/drawing/2014/main" val="1586175915"/>
                    </a:ext>
                  </a:extLst>
                </a:gridCol>
              </a:tblGrid>
              <a:tr h="75071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Повышение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профессионального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уровня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Создание условий в группе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Повышение педагогической грамотности родителей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Дети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388622"/>
                  </a:ext>
                </a:extLst>
              </a:tr>
              <a:tr h="75071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 изучение литературы;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 создание картотеки математических игр.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 картотека игр по конструированию;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 картотека пальчиковых игр;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 приобретение книг с математическим содержанием;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 подбор игрового материала;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 создание дидактических игр.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 консультация для родителей «Конструирование в младшей группе»;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 буклет «Игры с конструктором дома»;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 памятка «Что нужно знать родителям маленького конструктора».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 рассматривание книг с математическим содержанием;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 обыгрывание пальчиковых игр с математическим содержанием;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 организация игр и занятий;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 развлечения и досуги.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456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18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E6694-B461-05FA-C6F8-DB09F3DE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6028267"/>
          </a:xfrm>
        </p:spPr>
        <p:txBody>
          <a:bodyPr>
            <a:normAutofit/>
          </a:bodyPr>
          <a:lstStyle/>
          <a:p>
            <a:r>
              <a:rPr lang="ru-RU" sz="1400" dirty="0"/>
              <a:t>  </a:t>
            </a:r>
            <a:r>
              <a:rPr lang="ru-RU" sz="2800" b="1" dirty="0">
                <a:solidFill>
                  <a:srgbClr val="00B050"/>
                </a:solidFill>
              </a:rPr>
              <a:t>Играя, занимаемся математикой</a:t>
            </a:r>
            <a:br>
              <a:rPr lang="ru-RU" sz="1400" dirty="0"/>
            </a:br>
            <a:br>
              <a:rPr lang="ru-RU" sz="1400" dirty="0"/>
            </a:br>
            <a:r>
              <a:rPr lang="ru-RU" sz="1600" b="1" dirty="0">
                <a:solidFill>
                  <a:srgbClr val="0070C0"/>
                </a:solidFill>
              </a:rPr>
              <a:t>    Обучение математики детей дошкольного возраста немыслимо без использования занимательных игр, задач, развлечений. Конструктивная деятельность, как и игровая является одним из важных видов деятельности в формировании математических представлений.</a:t>
            </a:r>
            <a:br>
              <a:rPr lang="ru-RU" sz="1600" b="1" dirty="0">
                <a:solidFill>
                  <a:srgbClr val="0070C0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600" b="1" u="sng" dirty="0">
                <a:solidFill>
                  <a:srgbClr val="00B050"/>
                </a:solidFill>
              </a:rPr>
              <a:t>  Формы детской деятельности с элементами конструирования совместно с воспитателем.</a:t>
            </a:r>
            <a:br>
              <a:rPr lang="ru-RU" sz="1600" b="1" u="sng" dirty="0">
                <a:solidFill>
                  <a:srgbClr val="00B050"/>
                </a:solidFill>
              </a:rPr>
            </a:br>
            <a:br>
              <a:rPr lang="ru-RU" sz="1600" b="1" u="sng" dirty="0">
                <a:solidFill>
                  <a:srgbClr val="00B050"/>
                </a:solidFill>
              </a:rPr>
            </a:br>
            <a:r>
              <a:rPr lang="ru-RU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Каждую сказку можно попробовать наполнить математическим содержанием, включая задания для героев посредством дидактических игр. (Интегрированное </a:t>
            </a:r>
            <a:r>
              <a:rPr lang="ru-RU" sz="16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</a:t>
            </a:r>
            <a:r>
              <a:rPr lang="ru-RU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сказке «Теремок»: формируем представления о геометрических фигурах)</a:t>
            </a:r>
            <a:br>
              <a:rPr lang="ru-RU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Загадка</a:t>
            </a:r>
            <a:b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чистом поле вырос дом,</a:t>
            </a:r>
            <a:br>
              <a:rPr lang="ru-RU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Всех зверюшек спрятал он.</a:t>
            </a:r>
            <a:br>
              <a:rPr lang="ru-RU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Дом не низок, не высок.</a:t>
            </a:r>
            <a:br>
              <a:rPr lang="ru-RU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Что за домик?  (теремок)</a:t>
            </a:r>
            <a:br>
              <a:rPr lang="ru-RU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Д/и «Собери бусы для лягушки»</a:t>
            </a:r>
            <a:br>
              <a:rPr lang="ru-RU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b="1" u="sng" dirty="0">
              <a:solidFill>
                <a:srgbClr val="00B05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3F5AEA-6CA6-B860-1FEE-8B87105114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9" y="5508978"/>
            <a:ext cx="1695097" cy="860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4A80DE-AFF1-5A1E-647E-E5D540A8B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63" y="3919633"/>
            <a:ext cx="4636438" cy="245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7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D43FE-F0D2-7418-8969-D259A7D2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926667"/>
          </a:xfrm>
        </p:spPr>
        <p:txBody>
          <a:bodyPr>
            <a:normAutofit/>
          </a:bodyPr>
          <a:lstStyle/>
          <a:p>
            <a:r>
              <a:rPr lang="ru-RU" sz="1800" b="1" u="sng" dirty="0">
                <a:solidFill>
                  <a:srgbClr val="0070C0"/>
                </a:solidFill>
              </a:rPr>
              <a:t>На занятиях </a:t>
            </a:r>
            <a:r>
              <a:rPr lang="ru-RU" sz="1800" b="1" dirty="0">
                <a:solidFill>
                  <a:srgbClr val="0070C0"/>
                </a:solidFill>
              </a:rPr>
              <a:t>по формированию представлений о геометрических фигурах, на развитие умений анализировать свойства предмета (форма, цвет, размер) использую блоки </a:t>
            </a:r>
            <a:r>
              <a:rPr lang="ru-RU" sz="1800" b="1" dirty="0" err="1">
                <a:solidFill>
                  <a:srgbClr val="0070C0"/>
                </a:solidFill>
              </a:rPr>
              <a:t>Дьенеша</a:t>
            </a:r>
            <a:r>
              <a:rPr lang="ru-RU" sz="1800" b="1" dirty="0">
                <a:solidFill>
                  <a:srgbClr val="0070C0"/>
                </a:solidFill>
              </a:rPr>
              <a:t>.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Предлагаю схему большого и маленького домика. Дети сравнивают, анализируют, из каких фигур построены домики, а затем из блоков строят большой и маленький дом, дополняют другими деталями домики (окно, труба на крыше)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F0E60D-72D0-D1F6-888B-073214255A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09" y="3572932"/>
            <a:ext cx="1281289" cy="122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6B7DEC-9F56-DD3A-1BDD-358903106C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09" y="2327890"/>
            <a:ext cx="2133600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B2C8FB-46D7-8271-9575-83BCF86A2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67" y="2517421"/>
            <a:ext cx="4684888" cy="357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5178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343</TotalTime>
  <Words>1524</Words>
  <Application>Microsoft Office PowerPoint</Application>
  <PresentationFormat>Широкоэкранный</PresentationFormat>
  <Paragraphs>46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Аспект</vt:lpstr>
      <vt:lpstr>Муниципальное  дошкольное                                                 образовательное автономное учреждение                                       «Центр развития ребенка – детский сад  № 116 г. Орска «Ералашка» </vt:lpstr>
      <vt:lpstr>     Чем больше мастерства в детской руке,         тем умнее ребенок.                                    В. А. Сухомлинский Конструируя, ребенок действует, как зодчий, возводящий здание собственного интеллекта.                             Ж. Пиаже                                                                                                    </vt:lpstr>
      <vt:lpstr>Термин «конструирование» произошел от латинского слова construere, что означает создание модели, построение, приведение в определенный порядок и взаимоотношение различных отдельных предметов, частей, элементов.</vt:lpstr>
      <vt:lpstr>     Актуальность выбранной темы     Огромную роль в познавательном воспитании играет математическое воспитание. Изучение математики способствует развитию памяти, речи, воображения, эмоций; формирует настойчивость, терпение, творческий потенциал личности.     В математическом образовании дошкольников очень эффективно использовать такую форму работы, как конструирование. Единство математики и конструирования создает благоприятные условия для поиска связей и отношений между предметами, явлениями, их свойствами и качествами. Математические представления лучше осмысливаются детьми, закрепляются через конструирование, т. к. применяются в продуктивной деятельности. В процессе конструирования у ребенка происходит знакомство с формой, величинами, пространственными характеристиками, совершенствуется развитие логических приемов мышления: анализ, синтез, сравнение, классификация, обобщение, что дает возможность использовать конструирование при формировании математических представлений у детей.</vt:lpstr>
      <vt:lpstr>   Цель: развитие познавательных и творческих способностей у детей дошкольного возраста в процессе конструктивной деятельности.    Задачи: Образовательные: * Продолжать знакомить детей с некоторыми формами, деталями и видами конструктора. * Учить использовать детали для конструирования построек, предметов и т. д. * Побуждать совместно с взрослым обыгрывать постройки, использовать для игр сюжетные игрушки. * Закреплять названия основных цветов (красный, синий, желтый, зеленый), величину (большой, маленький), форму (круг, квадрат, треугольник). Развивающие: * Развивать наглядно – действенное мышление, воображение, внимание, память, мелкую моторику рук. * Развивать эстетический вкус, конструкторские навыки и умения. Воспитательные: * Вызвать интерес к конструированию. * Воспитывать умение руководствоваться словесными инструкциями воспитателя в процессе упражнений. * Воспитывать доброжелательное отношение друг к другу. </vt:lpstr>
      <vt:lpstr>Инструментами для формирования элементарных математических представлений выступают кубики, разные конструкторы, мозаика, блоки Дьенеша, палочки Кюизенера, счетные наборы и т. д.  </vt:lpstr>
      <vt:lpstr>Пути реализации работы по формированию математической грамотности   посредством конструирования                Приёмы формирования математической грамотности                                          посредством игровой деятельности  1. Совместная деятельность воспитателя и детей. 2. Самостоятельная деятельность детей в игровой деятельности в центрах активности.  </vt:lpstr>
      <vt:lpstr>  Играя, занимаемся математикой      Обучение математики детей дошкольного возраста немыслимо без использования занимательных игр, задач, развлечений. Конструктивная деятельность, как и игровая является одним из важных видов деятельности в формировании математических представлений.    Формы детской деятельности с элементами конструирования совместно с воспитателем.  Каждую сказку можно попробовать наполнить математическим содержанием, включая задания для героев посредством дидактических игр. (Интегрированное занятие по сказке «Теремок»: формируем представления о геометрических фигурах)  Загадка  В чистом поле вырос дом,  Всех зверюшек спрятал он.   Дом не низок, не высок.  Что за домик?  (теремок) Д/и «Собери бусы для лягушки»   </vt:lpstr>
      <vt:lpstr>На занятиях по формированию представлений о геометрических фигурах, на развитие умений анализировать свойства предмета (форма, цвет, размер) использую блоки Дьенеша. Предлагаю схему большого и маленького домика. Дети сравнивают, анализируют, из каких фигур построены домики, а затем из блоков строят большой и маленький дом, дополняют другими деталями домики (окно, труба на крыше)</vt:lpstr>
      <vt:lpstr>Игровые ситуации Формирование математических представлений с помощью конструирования происходят в различных игровых ситуациях. Для обыгрывания построек необходимо создавать условия, подобрав мелкие игрушки (машинки, фигурки животных, людей и т. д.) Важным условием для строительно-конструктивных игр является их тема. Например, во второй младшей группе (3-4 года) – ворота, дорожки, грузовая машина, мебель для кукол, домики, гараж, башенки, загородки для животных и т. д. В младших группах дети строят по образцу. Воспитатель строит сам в присутствии детей, вовлекая их затем в обыгрывание постройки.  Игровая ситуация «Строим загон для животных» </vt:lpstr>
      <vt:lpstr>Игровая ситуация «Теремок для зверей» с использованием палочек Кюизенера.  Воспитатель предлагает помочь зверушкам из сказки «Теремок». Дети вспоминают, какие животные приходили к теремку, кто раздавил теремок. Почему? (теремок был маленький). Теперь им нужен большой теремок. (как на картинке)</vt:lpstr>
      <vt:lpstr>Дидактические игры по конструированию  Чтобы конструктивная деятельность увлекала детей включаю песенки, сказки, стихотворения, физ. минутки, предлагаю детям игрушки нужной тематики, придумываем сюжет игры.  Для игры «Грузовик для овощей» - песенка «Урожайная» (поем вместе)  - Едем, едем мы домой    На машине грузовой.    Ворота отворяй,    Едет с поля урожай.        Игра «Построй башню для принцессы» -  рассказываю короткую сказку про принцессу,  которую злой колдун заточил в башне. Дети строят башню из разных конструкторов.</vt:lpstr>
      <vt:lpstr>Строим башни, мебель для куклы, дома, гаражи и т. д. </vt:lpstr>
      <vt:lpstr>Развивающие игры по конструированию, сделанные своими руками, представляют собой совместную деятельность детей и взрослых. Также дети могут играть самостоятельно.  Игры «Разложи по цвету», «Сложи по образцу», «Сложи фигуры», «Сложи узор», «Построй из фигур»</vt:lpstr>
      <vt:lpstr>Презентация PowerPoint</vt:lpstr>
      <vt:lpstr>Самостоятельная деятельность детей в игре с конструкторами.  Самостоятельная деятельность – это игра. Играя, создавая постройки, предметы, узоры, дети вступают в общение со сверстниками. Их объединяет единая цель, совместные усилия к ее достижению, общие интересы и переживания. Самостоятельные строительные игры помогают овладевать трудовыми умениями и навыками.  Авторские игры</vt:lpstr>
      <vt:lpstr>Настольные конструктивные игры</vt:lpstr>
      <vt:lpstr>       Мы играем                                                      развиваемся</vt:lpstr>
      <vt:lpstr>Предметно – развивающая среда Главным условием успешной реализации программы по формированию элементарных математических представлений является создание развивающей среды. Создание математического уголка, уголка конструирования в предметно-развивающей среде способствует организации самостоятельной деятельности детей, развитию самооценки, самоконтроля, самоорганизации детей.</vt:lpstr>
      <vt:lpstr>                                Работа с родителями      Необходимо привлекать родителей к решению задач  математического развития детей. Для этого использовала  разнообразные формы работы с родителями. Проводила  индивидуальные беседы, консультацию «Конструирование  в младшей группе», привлекала родителей к организации  математического уголка, уголка конструирования, знакомила родителей приемами руководства конструктивными играми, методикой их проведения, напоминала, чтобы играли с детьми, учили их последовательным действиям, успешно планировали в уме, приучали детей к умственному труду. Чтобы родителям было легче определить, в какие игры и как играть с детьми, какие  конструкторы иметь дома и как с ними играть, составила буклет «Игры с конструктором дома», памятку «Что нужно знать родителям маленького конструктора», в которых была отражена тематика игр по разделам Программы и возрастам с содержанием игр. </vt:lpstr>
      <vt:lpstr>                                       Заключение                                                          Благодаря использованию продуманной системы                                игровой конструктивной деятельности в различных                               формах работы, дети усваивают математические знания и умения по программе без перегрузок и утомительных занятий. Систематическая, специально организованная работа по ознакомлению детей дошкольного возраста с математической грамотностью через игровую конструктивную деятельность позволит качественно изменить уровень знаний детей.   В целом можно сделать вывод о том, что задачи ФЭМП и задачи, которые ставятся в процессе обучения конструированию, имеют много схожего и практически вытекают одни из других. Конструирование позволяет улучшать сенсорные и интеллектуальные способности, что обеспечивает развитие математических представлений.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дошкольное                                                 образовательное автономное учреждение                                       «Центр развития ребенка – детский сад  № 116 г. Орска «Ералашка» </dc:title>
  <dc:creator>Пользователь</dc:creator>
  <cp:lastModifiedBy>Пользователь</cp:lastModifiedBy>
  <cp:revision>5</cp:revision>
  <dcterms:created xsi:type="dcterms:W3CDTF">2024-02-13T06:15:44Z</dcterms:created>
  <dcterms:modified xsi:type="dcterms:W3CDTF">2024-02-25T11:04:07Z</dcterms:modified>
</cp:coreProperties>
</file>