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FF9609C-9C63-4BC7-A091-CC6AF0EDFE3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A7660B-9F99-4338-83B0-48E8CF8C37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Парадоксы грамматической категории одушевленности- неодушевленности существительных.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99938"/>
            <a:ext cx="5652120" cy="295806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показать отличие грамматической категории одушевленности от лексического понятия "одушевленный - неодушевленный" предмет. </a:t>
            </a:r>
          </a:p>
          <a:p>
            <a:r>
              <a:rPr lang="ru-RU" b="1" dirty="0" smtClean="0"/>
              <a:t>СЛОВАРЬ: </a:t>
            </a:r>
            <a:r>
              <a:rPr lang="ru-RU" dirty="0" smtClean="0"/>
              <a:t> </a:t>
            </a:r>
          </a:p>
          <a:p>
            <a:r>
              <a:rPr lang="ru-RU" u="sng" dirty="0" smtClean="0"/>
              <a:t>Парадокс </a:t>
            </a:r>
            <a:r>
              <a:rPr lang="ru-RU" dirty="0" smtClean="0"/>
              <a:t>- странное мнение или высказывание, противоречащее здравому смыслу. </a:t>
            </a:r>
          </a:p>
          <a:p>
            <a:r>
              <a:rPr lang="ru-RU" u="sng" dirty="0" smtClean="0"/>
              <a:t>Категория </a:t>
            </a:r>
            <a:r>
              <a:rPr lang="ru-RU" dirty="0" smtClean="0"/>
              <a:t> - научное понятие, выражающее свойства, качества предметов, объединенных общностью признаков.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4968552" cy="388843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И. Кто? народы </a:t>
            </a:r>
          </a:p>
          <a:p>
            <a:r>
              <a:rPr lang="ru-RU" sz="2000" dirty="0" smtClean="0"/>
              <a:t>Р. Кого? народов </a:t>
            </a:r>
          </a:p>
          <a:p>
            <a:r>
              <a:rPr lang="ru-RU" sz="2000" dirty="0" smtClean="0"/>
              <a:t>В. Кого? </a:t>
            </a:r>
            <a:r>
              <a:rPr lang="ru-RU" sz="2000" dirty="0" smtClean="0"/>
              <a:t>Народы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b="1" i="1" dirty="0" smtClean="0"/>
              <a:t> </a:t>
            </a:r>
            <a:r>
              <a:rPr lang="ru-RU" sz="2000" b="1" i="1" dirty="0" smtClean="0"/>
              <a:t>В чем же здесь парадокс? </a:t>
            </a:r>
          </a:p>
          <a:p>
            <a:r>
              <a:rPr lang="ru-RU" sz="2000" dirty="0" smtClean="0"/>
              <a:t>В том, что вопрос задаем вроде бы к существительному одушевленному, а по окончаниям Р. и В. падежей видим несовпадение. Совпадение И. и В. падежей таким, образом, делаем  выводы: существительное народ - неодушевленное.</a:t>
            </a:r>
          </a:p>
          <a:p>
            <a:endParaRPr lang="ru-RU" sz="2000" dirty="0"/>
          </a:p>
        </p:txBody>
      </p:sp>
      <p:pic>
        <p:nvPicPr>
          <p:cNvPr id="4" name="Рисунок 3" descr="tb-group-peo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80728"/>
            <a:ext cx="3807325" cy="295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nypeople3_ca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861048"/>
            <a:ext cx="4254724" cy="283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Проверим</a:t>
            </a:r>
            <a:r>
              <a:rPr lang="ru-RU" b="1" i="1" dirty="0" smtClean="0"/>
              <a:t>, является ли слово народ  исключением, или в русском языке есть еще слова, которые парадоксальным образом в грамматике превращаются  из одушевленных в неодушевленные</a:t>
            </a:r>
            <a:endParaRPr lang="ru-RU" b="1" i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8884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Берем слово </a:t>
            </a:r>
            <a:r>
              <a:rPr lang="ru-RU" b="1" i="1" dirty="0" smtClean="0"/>
              <a:t>ВОЙСКО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- Подумаем, какой вопрос больше подходит: кто? или что? </a:t>
            </a:r>
          </a:p>
          <a:p>
            <a:r>
              <a:rPr lang="ru-RU" dirty="0" smtClean="0"/>
              <a:t>Будем исходить из лексического значения. </a:t>
            </a:r>
          </a:p>
          <a:p>
            <a:r>
              <a:rPr lang="ru-RU" dirty="0" smtClean="0"/>
              <a:t>Войско - армия, вооруженные силы государства. Всё кажется понятным: армия состоит из людей, солдат, значит существительное. </a:t>
            </a:r>
          </a:p>
          <a:p>
            <a:r>
              <a:rPr lang="ru-RU" dirty="0" smtClean="0"/>
              <a:t>тогда какой же по смыслу больше подходит вопрос: кто? войска или что войско. Вопрос: что? </a:t>
            </a:r>
          </a:p>
          <a:p>
            <a:r>
              <a:rPr lang="ru-RU" dirty="0" smtClean="0"/>
              <a:t>Итак: И. Что? войска </a:t>
            </a:r>
          </a:p>
          <a:p>
            <a:r>
              <a:rPr lang="ru-RU" dirty="0" smtClean="0"/>
              <a:t>Р. Чего? войск </a:t>
            </a:r>
          </a:p>
          <a:p>
            <a:r>
              <a:rPr lang="ru-RU" dirty="0" smtClean="0"/>
              <a:t>В. Что?  войска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2251russian_men_parade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3" y="3140968"/>
            <a:ext cx="5137619" cy="343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Вывод:</a:t>
            </a:r>
            <a:r>
              <a:rPr lang="ru-RU" b="1" dirty="0" smtClean="0"/>
              <a:t> </a:t>
            </a:r>
            <a:r>
              <a:rPr lang="ru-RU" i="1" dirty="0" smtClean="0"/>
              <a:t>Исходя из лексического толкования войско - слово, относящееся к одушевленным предметам, а в грамматике вопрос и окончания И. и В. </a:t>
            </a:r>
            <a:r>
              <a:rPr lang="ru-RU" i="1" dirty="0" smtClean="0"/>
              <a:t>Падежей </a:t>
            </a:r>
            <a:r>
              <a:rPr lang="ru-RU" i="1" dirty="0" smtClean="0"/>
              <a:t>указывают на неодушевленное существительное. 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На этом парадоксы не заканчиваются. В русском языке сложилась такая ситуация, когда одно и тоже слово может быть существительным и одушевленным и неодушевленным. Вы спросите меня, как такое возможно? Все будет зависеть от лексического толкования слова. </a:t>
            </a:r>
          </a:p>
          <a:p>
            <a:endParaRPr lang="ru-RU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4752528" cy="460851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Возьмем слово </a:t>
            </a:r>
            <a:r>
              <a:rPr lang="ru-RU" sz="2400" b="1" i="1" dirty="0" smtClean="0"/>
              <a:t>ИСТРЕБИТЕЛЬ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Слово многозначное, имеет два значения: </a:t>
            </a:r>
          </a:p>
          <a:p>
            <a:r>
              <a:rPr lang="ru-RU" sz="2400" dirty="0" smtClean="0"/>
              <a:t>Истребитель:1. Боевой самолет для уничтожения авиации противника. 2. Летчик, который летает на самолете-истребителе. 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В первом значении: </a:t>
            </a:r>
          </a:p>
          <a:p>
            <a:r>
              <a:rPr lang="ru-RU" sz="2400" dirty="0" smtClean="0"/>
              <a:t>И. Что? истребители </a:t>
            </a:r>
          </a:p>
          <a:p>
            <a:r>
              <a:rPr lang="ru-RU" sz="2400" dirty="0" smtClean="0"/>
              <a:t>Р. Чего? истребителей </a:t>
            </a:r>
          </a:p>
          <a:p>
            <a:r>
              <a:rPr lang="ru-RU" sz="2400" dirty="0" smtClean="0"/>
              <a:t>В. Что? истребители </a:t>
            </a:r>
          </a:p>
          <a:p>
            <a:endParaRPr lang="ru-RU" dirty="0"/>
          </a:p>
        </p:txBody>
      </p:sp>
      <p:pic>
        <p:nvPicPr>
          <p:cNvPr id="4" name="Рисунок 3" descr="6520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052736"/>
            <a:ext cx="3646736" cy="243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_4ad508eb6d8132690ae1558e340fc9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573016"/>
            <a:ext cx="4305149" cy="303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945736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Вывод</a:t>
            </a:r>
            <a:r>
              <a:rPr lang="ru-RU" i="1" dirty="0" smtClean="0"/>
              <a:t>:  существительное неодушевленное. </a:t>
            </a:r>
          </a:p>
          <a:p>
            <a:r>
              <a:rPr lang="ru-RU" i="1" dirty="0" smtClean="0"/>
              <a:t>Во втором значении: </a:t>
            </a:r>
          </a:p>
          <a:p>
            <a:r>
              <a:rPr lang="ru-RU" i="1" dirty="0" smtClean="0"/>
              <a:t>И. Кто? истребители </a:t>
            </a:r>
          </a:p>
          <a:p>
            <a:r>
              <a:rPr lang="ru-RU" i="1" dirty="0" smtClean="0"/>
              <a:t>Р. Кого? истребители </a:t>
            </a:r>
          </a:p>
          <a:p>
            <a:r>
              <a:rPr lang="ru-RU" i="1" dirty="0" smtClean="0"/>
              <a:t>В. Кого? истребителей </a:t>
            </a:r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r>
              <a:rPr lang="ru-RU" b="1" dirty="0" smtClean="0"/>
              <a:t>Вывод: </a:t>
            </a:r>
            <a:r>
              <a:rPr lang="ru-RU" dirty="0" smtClean="0"/>
              <a:t> существительное одушевленное.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764704"/>
            <a:ext cx="7128792" cy="280831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А теперь возьмем не очень благозвучное для слуха слово </a:t>
            </a:r>
            <a:r>
              <a:rPr lang="ru-RU" b="1" i="1" dirty="0" smtClean="0"/>
              <a:t>ТЮФЯК</a:t>
            </a:r>
            <a:r>
              <a:rPr lang="ru-RU" dirty="0" smtClean="0"/>
              <a:t>. Оно тоже многозначное. </a:t>
            </a:r>
          </a:p>
          <a:p>
            <a:pPr algn="ctr"/>
            <a:r>
              <a:rPr lang="ru-RU" dirty="0" smtClean="0"/>
              <a:t>Тюфяк - 1. Мешок, набитый соломой или сеном и служащий постелью. 2. (перен.) Вялый, безвольный, медлительный человек. </a:t>
            </a:r>
          </a:p>
          <a:p>
            <a:pPr algn="ctr"/>
            <a:r>
              <a:rPr lang="ru-RU" dirty="0" smtClean="0"/>
              <a:t>Во втором значении слово имеет экспрессивную окраску - негативный оттенок</a:t>
            </a:r>
            <a:endParaRPr lang="ru-RU" dirty="0"/>
          </a:p>
        </p:txBody>
      </p:sp>
      <p:pic>
        <p:nvPicPr>
          <p:cNvPr id="4" name="Рисунок 3" descr="33eee5bc775160b2261f786d3c9d22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717032"/>
            <a:ext cx="4152230" cy="2955004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Сравним оба значения: </a:t>
            </a:r>
          </a:p>
          <a:p>
            <a:r>
              <a:rPr lang="ru-RU" dirty="0" smtClean="0"/>
              <a:t>И. Что? тюфяки                    </a:t>
            </a:r>
            <a:r>
              <a:rPr lang="ru-RU" b="1" i="1" dirty="0" smtClean="0"/>
              <a:t>неодушевленное</a:t>
            </a:r>
            <a:r>
              <a:rPr lang="ru-RU" dirty="0" smtClean="0"/>
              <a:t>                     </a:t>
            </a:r>
            <a:r>
              <a:rPr lang="ru-RU" dirty="0" smtClean="0"/>
              <a:t>неодушевленное</a:t>
            </a:r>
          </a:p>
          <a:p>
            <a:r>
              <a:rPr lang="ru-RU" dirty="0" smtClean="0"/>
              <a:t>Р. Чего?  тюфяков        </a:t>
            </a:r>
          </a:p>
          <a:p>
            <a:r>
              <a:rPr lang="ru-RU" dirty="0" smtClean="0"/>
              <a:t>В. Что? тюфяки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И. Кто? Тюфяки </a:t>
            </a:r>
          </a:p>
          <a:p>
            <a:r>
              <a:rPr lang="ru-RU" dirty="0" smtClean="0"/>
              <a:t>Р. Кого? тюфяков </a:t>
            </a:r>
          </a:p>
          <a:p>
            <a:r>
              <a:rPr lang="ru-RU" dirty="0" smtClean="0"/>
              <a:t>В. Кого? тюфяков              </a:t>
            </a:r>
            <a:r>
              <a:rPr lang="ru-RU" b="1" i="1" dirty="0" smtClean="0"/>
              <a:t>одушевленное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 вот ещё один парадокс. </a:t>
            </a:r>
          </a:p>
          <a:p>
            <a:r>
              <a:rPr lang="ru-RU" dirty="0" smtClean="0"/>
              <a:t>Посмотрите на слово </a:t>
            </a:r>
            <a:r>
              <a:rPr lang="ru-RU" b="1" i="1" dirty="0" smtClean="0"/>
              <a:t>МОЛОДЕЖЬ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- Какого числа существительное? </a:t>
            </a:r>
          </a:p>
          <a:p>
            <a:r>
              <a:rPr lang="ru-RU" dirty="0" smtClean="0"/>
              <a:t>(Ответы могут быть разными и единственного и множественного числа) </a:t>
            </a:r>
          </a:p>
          <a:p>
            <a:endParaRPr lang="ru-RU" dirty="0"/>
          </a:p>
        </p:txBody>
      </p:sp>
      <p:pic>
        <p:nvPicPr>
          <p:cNvPr id="4" name="Рисунок 3" descr="предоставлено-www-vsmsomsk-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4562856" cy="304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ol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564904"/>
            <a:ext cx="2640680" cy="394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ОТВЕТ</a:t>
            </a:r>
            <a:r>
              <a:rPr lang="ru-RU" i="1" dirty="0" smtClean="0"/>
              <a:t>: Ни единственное, ни множественное  числа, хотя в лексическом  толковании заложено понятие  множественности, т.е. все молодые люди, много молодых людей. Это т.н. собирательное существительное. </a:t>
            </a:r>
          </a:p>
          <a:p>
            <a:r>
              <a:rPr lang="ru-RU" i="1" dirty="0" smtClean="0"/>
              <a:t>Тогда берем его в исходной форме и ставим в наши три падежа  </a:t>
            </a:r>
          </a:p>
          <a:p>
            <a:r>
              <a:rPr lang="ru-RU" i="1" dirty="0" smtClean="0"/>
              <a:t>И. Кто? молодежь </a:t>
            </a:r>
          </a:p>
          <a:p>
            <a:r>
              <a:rPr lang="ru-RU" i="1" dirty="0" smtClean="0"/>
              <a:t>Р. Кого? молодежи </a:t>
            </a:r>
          </a:p>
          <a:p>
            <a:r>
              <a:rPr lang="ru-RU" i="1" dirty="0" smtClean="0"/>
              <a:t>В. Кого? молодежи </a:t>
            </a:r>
          </a:p>
          <a:p>
            <a:r>
              <a:rPr lang="ru-RU" i="1" dirty="0" smtClean="0"/>
              <a:t>Парадокс налицо: вопросы задаем как к существительному одушевленному, а в грамматике оно неодушевленное, т.к. совпадают окончания И. и В. падежей. </a:t>
            </a:r>
          </a:p>
          <a:p>
            <a:r>
              <a:rPr lang="ru-RU" i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ВВОДНОЕ СЛОВО: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340768"/>
            <a:ext cx="2880320" cy="417646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dirty="0" smtClean="0"/>
              <a:t>Все мы знаем, что в жизни тот мир, который окружает нас, состоит из предметов материальных и нематериальных: идем по улице - видим людей, движущийся транспорт, здания, деревья, животных, дышим воздухом. И в этом многообразии предметов понимаем, что люди и животные - это одушевленные, а машины, здания, деревья, воздух - неодушевленные. </a:t>
            </a:r>
          </a:p>
          <a:p>
            <a:pPr algn="ctr"/>
            <a:r>
              <a:rPr lang="ru-RU" sz="7200" dirty="0" smtClean="0"/>
              <a:t>Кажется, что все предельно ясно. </a:t>
            </a:r>
          </a:p>
          <a:p>
            <a:endParaRPr lang="ru-RU" dirty="0"/>
          </a:p>
        </p:txBody>
      </p:sp>
      <p:pic>
        <p:nvPicPr>
          <p:cNvPr id="4" name="Рисунок 3" descr="1251-650x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3168352" cy="209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2987824" cy="298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ket13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556792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ket44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5620" y="3933056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вам предлагаю слово БАКТЕРИЯ.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229600" cy="4325112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/>
              <a:t>Какой вопрос будете задавать: кто? или что? </a:t>
            </a:r>
          </a:p>
          <a:p>
            <a:r>
              <a:rPr lang="ru-RU" dirty="0" smtClean="0"/>
              <a:t>Смысловой вопрос что?</a:t>
            </a:r>
          </a:p>
          <a:p>
            <a:r>
              <a:rPr lang="ru-RU" dirty="0" smtClean="0"/>
              <a:t>Проверяем: И. Что? бактерии </a:t>
            </a:r>
          </a:p>
          <a:p>
            <a:r>
              <a:rPr lang="ru-RU" dirty="0" smtClean="0"/>
              <a:t>Р. Чего? бактерий </a:t>
            </a:r>
          </a:p>
          <a:p>
            <a:r>
              <a:rPr lang="ru-RU" dirty="0" smtClean="0"/>
              <a:t>В. Что? бактерий </a:t>
            </a:r>
          </a:p>
          <a:p>
            <a:endParaRPr lang="ru-RU" dirty="0"/>
          </a:p>
        </p:txBody>
      </p:sp>
      <p:pic>
        <p:nvPicPr>
          <p:cNvPr id="4" name="Рисунок 3" descr="bacte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708920"/>
            <a:ext cx="3202666" cy="364502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ВЫВОД: </a:t>
            </a:r>
            <a:r>
              <a:rPr lang="ru-RU" i="1" dirty="0" smtClean="0"/>
              <a:t>И вопрос, и окончания И. и В. падежей указывают на неодушевленное существительное. Но с лексической точки зрения бактерии - это живые  микроорганизмы, способные двигаться и размножаться. Действительно, если посмотреть в микроскоп, то увидим, что они живые, а стало быть, одушевленные, но в грамматике существительное бактерии - неодушевленное.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ЗАКЛЮЧЕНИЕ: 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    Итак</a:t>
            </a:r>
            <a:r>
              <a:rPr lang="ru-RU" i="1" dirty="0" smtClean="0"/>
              <a:t>, мы сегодня </a:t>
            </a:r>
            <a:r>
              <a:rPr lang="ru-RU" i="1" dirty="0" smtClean="0"/>
              <a:t>рассмотрели парадоксальное </a:t>
            </a:r>
            <a:r>
              <a:rPr lang="ru-RU" i="1" dirty="0" smtClean="0"/>
              <a:t>явление в русском языке, когда слова на предметном уровне и в грамматике могут вступать в противоречие. </a:t>
            </a:r>
          </a:p>
          <a:p>
            <a:pPr>
              <a:buNone/>
            </a:pP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ДОМАШНЕЕ ЗАДАНИЕ </a:t>
            </a:r>
          </a:p>
          <a:p>
            <a:pPr algn="ctr">
              <a:buNone/>
            </a:pPr>
            <a:r>
              <a:rPr lang="ru-RU" i="1" dirty="0" smtClean="0"/>
              <a:t>Определить: к одушевленным или неодушевленным относятся слова: </a:t>
            </a:r>
            <a:r>
              <a:rPr lang="ru-RU" b="1" i="1" dirty="0" smtClean="0"/>
              <a:t>ТАБУН, СЕМЬЯ, ТОЛПА, НАСЕКОМОЕ, СТАЯ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r>
              <a:rPr lang="ru-RU" i="1" dirty="0" smtClean="0"/>
              <a:t>     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Но в грамматике распределение существительных по принципу одушевленный - неодушевленный предмет имеет некоторые особенности. </a:t>
            </a:r>
          </a:p>
          <a:p>
            <a:r>
              <a:rPr lang="ru-RU" i="1" dirty="0" smtClean="0"/>
              <a:t>Чтобы определить с грамматической точки зрения  одушевленный или неодушевленный предмет, нужно существительное поставить во множественное  число  и сравнить окончания Р. и В. падежей. Если они совпадают, то существительное относится к категории одушевленных. Если же совпадают окончания И. и В. падежей, то существительное неодушевленное.</a:t>
            </a:r>
          </a:p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5436096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ТРЕНИНГОВЫЕ УПРАЖНЕНИЯ.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980728"/>
            <a:ext cx="5220072" cy="587727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Берем существительное ЖИВОТНОЕ. Ставим его во множественное число в трех падежах и сравниваем окончания. </a:t>
            </a:r>
          </a:p>
          <a:p>
            <a:pPr algn="r"/>
            <a:r>
              <a:rPr lang="ru-RU" b="1" i="1" dirty="0" smtClean="0"/>
              <a:t>- Будет ли возникать сомнение, какой вопрос поставить к данному существительному? </a:t>
            </a:r>
          </a:p>
          <a:p>
            <a:pPr algn="r"/>
            <a:r>
              <a:rPr lang="ru-RU" b="1" i="1" dirty="0" smtClean="0"/>
              <a:t>(Нет. Совершенно четко осознаем, что на лексическом уровне - оно одушевленное). </a:t>
            </a:r>
          </a:p>
          <a:p>
            <a:pPr algn="r"/>
            <a:r>
              <a:rPr lang="ru-RU" b="1" i="1" dirty="0" smtClean="0"/>
              <a:t>Итак: три падежа </a:t>
            </a:r>
          </a:p>
          <a:p>
            <a:pPr algn="r"/>
            <a:r>
              <a:rPr lang="ru-RU" b="1" i="1" dirty="0" smtClean="0"/>
              <a:t>И. Кто? Животные </a:t>
            </a:r>
          </a:p>
          <a:p>
            <a:pPr algn="r"/>
            <a:r>
              <a:rPr lang="ru-RU" b="1" i="1" dirty="0" smtClean="0"/>
              <a:t>Р. Кого? Животных </a:t>
            </a:r>
          </a:p>
          <a:p>
            <a:pPr algn="r"/>
            <a:r>
              <a:rPr lang="ru-RU" b="1" i="1" dirty="0" smtClean="0"/>
              <a:t>В. Кого? Животных 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245547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-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4071267" cy="285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i="1" dirty="0" smtClean="0"/>
              <a:t>ВЫВОД</a:t>
            </a:r>
            <a:r>
              <a:rPr lang="ru-RU" i="1" dirty="0" smtClean="0"/>
              <a:t>: существительное одушевленное и с грамматической точки зрения и с лексической. Действительно, вопрос, заданный к данному существительному, и падежные окончания Р. и В. падежей указывают на одушевленность существительного и предмета, который назван этим  существительным.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325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   Но </a:t>
            </a:r>
            <a:r>
              <a:rPr lang="ru-RU" b="1" i="1" dirty="0" smtClean="0"/>
              <a:t>в грамматике бывают парадоксы, когда неодушевленный предмет с точки зрения лексики в грамматике, наоборот, превращается в существительное одушевленное. </a:t>
            </a:r>
          </a:p>
          <a:p>
            <a:pPr>
              <a:buNone/>
            </a:pPr>
            <a:endParaRPr lang="ru-RU" b="1" i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4572000" cy="4829168"/>
          </a:xfrm>
        </p:spPr>
        <p:txBody>
          <a:bodyPr/>
          <a:lstStyle/>
          <a:p>
            <a:r>
              <a:rPr lang="ru-RU" b="1" i="1" dirty="0" smtClean="0"/>
              <a:t>Берем слово КУКЛА </a:t>
            </a:r>
          </a:p>
          <a:p>
            <a:r>
              <a:rPr lang="ru-RU" dirty="0" smtClean="0"/>
              <a:t>- Какой вопрос  зададим? </a:t>
            </a:r>
          </a:p>
          <a:p>
            <a:r>
              <a:rPr lang="ru-RU" dirty="0" smtClean="0"/>
              <a:t>Что? </a:t>
            </a:r>
          </a:p>
          <a:p>
            <a:r>
              <a:rPr lang="ru-RU" dirty="0" smtClean="0"/>
              <a:t>Проверяем. </a:t>
            </a:r>
          </a:p>
          <a:p>
            <a:r>
              <a:rPr lang="ru-RU" dirty="0" smtClean="0"/>
              <a:t>И. Что? Куклы </a:t>
            </a:r>
          </a:p>
          <a:p>
            <a:r>
              <a:rPr lang="ru-RU" dirty="0" smtClean="0"/>
              <a:t>Р. Чего? Кукол </a:t>
            </a:r>
          </a:p>
          <a:p>
            <a:r>
              <a:rPr lang="ru-RU" dirty="0" smtClean="0"/>
              <a:t>В. Что? Кукол  </a:t>
            </a:r>
          </a:p>
          <a:p>
            <a:endParaRPr lang="ru-RU" dirty="0"/>
          </a:p>
        </p:txBody>
      </p:sp>
      <p:pic>
        <p:nvPicPr>
          <p:cNvPr id="5" name="Рисунок 4" descr="raubersamanthain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73624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fda56f6a15029bd25016563c1cdb86bbc81d693720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124744"/>
            <a:ext cx="2592288" cy="3020675"/>
          </a:xfrm>
          <a:prstGeom prst="rect">
            <a:avLst/>
          </a:prstGeom>
        </p:spPr>
      </p:pic>
      <p:pic>
        <p:nvPicPr>
          <p:cNvPr id="7" name="Рисунок 6" descr="kukl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692696"/>
            <a:ext cx="241946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 Совпадают </a:t>
            </a:r>
            <a:r>
              <a:rPr lang="ru-RU" b="1" i="1" dirty="0" smtClean="0"/>
              <a:t>Р. и В. падежи, значит с точки зрения грамматики это существительное одушевленное, а в лексическом толковании - это игрушка - неодушевленный предмет.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325112"/>
          </a:xfrm>
        </p:spPr>
        <p:txBody>
          <a:bodyPr/>
          <a:lstStyle/>
          <a:p>
            <a:r>
              <a:rPr lang="ru-RU" dirty="0" smtClean="0"/>
              <a:t>А вот ещё один парадокс. Слово </a:t>
            </a:r>
            <a:r>
              <a:rPr lang="ru-RU" b="1" dirty="0" smtClean="0"/>
              <a:t>НАРОД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Дадим лексическое толкование. </a:t>
            </a:r>
          </a:p>
          <a:p>
            <a:r>
              <a:rPr lang="ru-RU" dirty="0" smtClean="0"/>
              <a:t>Народ - совокупность людей, т. е. все люди, живущие в границах одного государства и говорящие на одном языке. </a:t>
            </a:r>
          </a:p>
          <a:p>
            <a:r>
              <a:rPr lang="ru-RU" dirty="0" smtClean="0"/>
              <a:t>Кажется: все предельно ясно, люди - существительное одушевленное и вопрос ставим кто? люди, народ. </a:t>
            </a:r>
            <a:r>
              <a:rPr lang="ru-RU" b="1" i="1" dirty="0" smtClean="0"/>
              <a:t>Давайте проверим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</TotalTime>
  <Words>1088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Парадоксы грамматической категории одушевленности- неодушевленности существительных. </vt:lpstr>
      <vt:lpstr>1. ВВОДНОЕ СЛОВО:  </vt:lpstr>
      <vt:lpstr>Слайд 3</vt:lpstr>
      <vt:lpstr>2. ТРЕНИНГОВЫЕ УПРАЖНЕНИЯ.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Я вам предлагаю слово БАКТЕРИЯ.  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Парадоксы грамматической категории одушевленности- неодушевленности существительных.</dc:title>
  <dc:creator>1</dc:creator>
  <cp:lastModifiedBy>1</cp:lastModifiedBy>
  <cp:revision>7</cp:revision>
  <dcterms:created xsi:type="dcterms:W3CDTF">2014-03-12T05:35:23Z</dcterms:created>
  <dcterms:modified xsi:type="dcterms:W3CDTF">2014-03-12T06:40:18Z</dcterms:modified>
</cp:coreProperties>
</file>