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7" r:id="rId2"/>
    <p:sldId id="258" r:id="rId3"/>
    <p:sldId id="259" r:id="rId4"/>
    <p:sldId id="260" r:id="rId5"/>
    <p:sldId id="261" r:id="rId6"/>
    <p:sldId id="262"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4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1" y="0"/>
            <a:ext cx="990673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082095" y="1811864"/>
            <a:ext cx="5751272" cy="1515533"/>
          </a:xfrm>
        </p:spPr>
        <p:txBody>
          <a:bodyPr anchor="b">
            <a:noAutofit/>
          </a:bodyPr>
          <a:lstStyle>
            <a:lvl1pPr algn="ct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2082095" y="3598328"/>
            <a:ext cx="5751272"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570869" y="5054602"/>
            <a:ext cx="729382" cy="279400"/>
          </a:xfrm>
        </p:spPr>
        <p:txBody>
          <a:bodyPr/>
          <a:lstStyle/>
          <a:p>
            <a:fld id="{8302EF78-86BB-48DB-B392-42D6F5259A12}" type="datetimeFigureOut">
              <a:rPr lang="ru-RU" smtClean="0"/>
              <a:t>20.01.2026</a:t>
            </a:fld>
            <a:endParaRPr lang="ru-RU"/>
          </a:p>
        </p:txBody>
      </p:sp>
      <p:sp>
        <p:nvSpPr>
          <p:cNvPr id="5" name="Footer Placeholder 4"/>
          <p:cNvSpPr>
            <a:spLocks noGrp="1"/>
          </p:cNvSpPr>
          <p:nvPr>
            <p:ph type="ftr" sz="quarter" idx="11"/>
          </p:nvPr>
        </p:nvSpPr>
        <p:spPr>
          <a:xfrm>
            <a:off x="2082095" y="5054602"/>
            <a:ext cx="4403598" cy="279400"/>
          </a:xfrm>
        </p:spPr>
        <p:txBody>
          <a:bodyPr/>
          <a:lstStyle/>
          <a:p>
            <a:endParaRPr lang="ru-RU"/>
          </a:p>
        </p:txBody>
      </p:sp>
      <p:sp>
        <p:nvSpPr>
          <p:cNvPr id="6" name="Slide Number Placeholder 5"/>
          <p:cNvSpPr>
            <a:spLocks noGrp="1"/>
          </p:cNvSpPr>
          <p:nvPr>
            <p:ph type="sldNum" sz="quarter" idx="12"/>
          </p:nvPr>
        </p:nvSpPr>
        <p:spPr>
          <a:xfrm>
            <a:off x="7385427" y="5054602"/>
            <a:ext cx="447940" cy="279400"/>
          </a:xfrm>
        </p:spPr>
        <p:txBody>
          <a:bodyPr/>
          <a:lstStyle/>
          <a:p>
            <a:fld id="{CE0942B5-644E-4AF4-8495-8A88D4E9419A}" type="slidenum">
              <a:rPr lang="ru-RU" smtClean="0"/>
              <a:t>‹#›</a:t>
            </a:fld>
            <a:endParaRPr lang="ru-RU"/>
          </a:p>
        </p:txBody>
      </p:sp>
      <p:cxnSp>
        <p:nvCxnSpPr>
          <p:cNvPr id="15" name="Straight Connector 14"/>
          <p:cNvCxnSpPr/>
          <p:nvPr/>
        </p:nvCxnSpPr>
        <p:spPr>
          <a:xfrm>
            <a:off x="2188144" y="3471329"/>
            <a:ext cx="55391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43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74938" y="4815415"/>
            <a:ext cx="7365295"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11782" y="1032934"/>
            <a:ext cx="768243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74938" y="5382153"/>
            <a:ext cx="7365295"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302EF78-86BB-48DB-B392-42D6F5259A12}" type="datetimeFigureOut">
              <a:rPr lang="ru-RU" smtClean="0"/>
              <a:t>20.01.2026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0942B5-644E-4AF4-8495-8A88D4E9419A}" type="slidenum">
              <a:rPr lang="ru-RU" smtClean="0"/>
              <a:t>‹#›</a:t>
            </a:fld>
            <a:endParaRPr lang="ru-RU"/>
          </a:p>
        </p:txBody>
      </p:sp>
    </p:spTree>
    <p:extLst>
      <p:ext uri="{BB962C8B-B14F-4D97-AF65-F5344CB8AC3E}">
        <p14:creationId xmlns:p14="http://schemas.microsoft.com/office/powerpoint/2010/main" val="310054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274938" y="906873"/>
            <a:ext cx="7365295" cy="309786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74937" y="4275666"/>
            <a:ext cx="7365297"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302EF78-86BB-48DB-B392-42D6F5259A12}" type="datetimeFigureOut">
              <a:rPr lang="ru-RU" smtClean="0"/>
              <a:t>20.01.2026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0942B5-644E-4AF4-8495-8A88D4E9419A}" type="slidenum">
              <a:rPr lang="ru-RU" smtClean="0"/>
              <a:t>‹#›</a:t>
            </a:fld>
            <a:endParaRPr lang="ru-RU"/>
          </a:p>
        </p:txBody>
      </p:sp>
      <p:cxnSp>
        <p:nvCxnSpPr>
          <p:cNvPr id="15" name="Straight Connector 14"/>
          <p:cNvCxnSpPr/>
          <p:nvPr/>
        </p:nvCxnSpPr>
        <p:spPr>
          <a:xfrm>
            <a:off x="1385005" y="4140199"/>
            <a:ext cx="71569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44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5528" y="982132"/>
            <a:ext cx="6933604"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733550" y="3352800"/>
            <a:ext cx="6383865"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74935" y="4343401"/>
            <a:ext cx="736530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302EF78-86BB-48DB-B392-42D6F5259A12}" type="datetimeFigureOut">
              <a:rPr lang="ru-RU" smtClean="0"/>
              <a:t>20.01.2026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0942B5-644E-4AF4-8495-8A88D4E9419A}" type="slidenum">
              <a:rPr lang="ru-RU" smtClean="0"/>
              <a:t>‹#›</a:t>
            </a:fld>
            <a:endParaRPr lang="ru-RU"/>
          </a:p>
        </p:txBody>
      </p:sp>
      <p:sp>
        <p:nvSpPr>
          <p:cNvPr id="14" name="TextBox 13"/>
          <p:cNvSpPr txBox="1"/>
          <p:nvPr/>
        </p:nvSpPr>
        <p:spPr>
          <a:xfrm>
            <a:off x="920800" y="905362"/>
            <a:ext cx="49542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8269629" y="2827870"/>
            <a:ext cx="49542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385005" y="4140199"/>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685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74941" y="3308581"/>
            <a:ext cx="7365289"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74940" y="4777381"/>
            <a:ext cx="7365291"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302EF78-86BB-48DB-B392-42D6F5259A12}" type="datetimeFigureOut">
              <a:rPr lang="ru-RU" smtClean="0"/>
              <a:t>20.01.2026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0942B5-644E-4AF4-8495-8A88D4E9419A}" type="slidenum">
              <a:rPr lang="ru-RU" smtClean="0"/>
              <a:t>‹#›</a:t>
            </a:fld>
            <a:endParaRPr lang="ru-RU"/>
          </a:p>
        </p:txBody>
      </p:sp>
    </p:spTree>
    <p:extLst>
      <p:ext uri="{BB962C8B-B14F-4D97-AF65-F5344CB8AC3E}">
        <p14:creationId xmlns:p14="http://schemas.microsoft.com/office/powerpoint/2010/main" val="1369119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526868" y="982132"/>
            <a:ext cx="6852265"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8" name="Text Placeholder 2"/>
          <p:cNvSpPr>
            <a:spLocks noGrp="1"/>
          </p:cNvSpPr>
          <p:nvPr>
            <p:ph type="body" idx="13"/>
          </p:nvPr>
        </p:nvSpPr>
        <p:spPr>
          <a:xfrm>
            <a:off x="1274940" y="3639312"/>
            <a:ext cx="7365291"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74937" y="4529667"/>
            <a:ext cx="7365297"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302EF78-86BB-48DB-B392-42D6F5259A12}" type="datetimeFigureOut">
              <a:rPr lang="ru-RU" smtClean="0"/>
              <a:t>20.01.2026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0942B5-644E-4AF4-8495-8A88D4E9419A}" type="slidenum">
              <a:rPr lang="ru-RU" smtClean="0"/>
              <a:t>‹#›</a:t>
            </a:fld>
            <a:endParaRPr lang="ru-RU"/>
          </a:p>
        </p:txBody>
      </p:sp>
      <p:sp>
        <p:nvSpPr>
          <p:cNvPr id="12" name="TextBox 11"/>
          <p:cNvSpPr txBox="1"/>
          <p:nvPr/>
        </p:nvSpPr>
        <p:spPr>
          <a:xfrm>
            <a:off x="951232" y="896895"/>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8287280" y="2607728"/>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85005" y="342900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689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74937" y="982132"/>
            <a:ext cx="7365295" cy="2294467"/>
          </a:xfrm>
        </p:spPr>
        <p:txBody>
          <a:bodyPr vert="horz" lIns="91440" tIns="45720" rIns="91440" bIns="45720" rtlCol="0" anchor="ctr">
            <a:normAutofit/>
          </a:bodyPr>
          <a:lstStyle>
            <a:lvl1pPr>
              <a:defRPr lang="en-US" sz="3200" b="0" dirty="0"/>
            </a:lvl1pPr>
          </a:lstStyle>
          <a:p>
            <a:pPr marL="0" lvl="0"/>
            <a:r>
              <a:rPr lang="ru-RU"/>
              <a:t>Образец заголовка</a:t>
            </a:r>
            <a:endParaRPr lang="en-US" dirty="0"/>
          </a:p>
        </p:txBody>
      </p:sp>
      <p:sp>
        <p:nvSpPr>
          <p:cNvPr id="14" name="Text Placeholder 2"/>
          <p:cNvSpPr>
            <a:spLocks noGrp="1"/>
          </p:cNvSpPr>
          <p:nvPr>
            <p:ph type="body" idx="13"/>
          </p:nvPr>
        </p:nvSpPr>
        <p:spPr>
          <a:xfrm>
            <a:off x="1274940" y="3566160"/>
            <a:ext cx="7365291"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74938" y="4470401"/>
            <a:ext cx="7365295"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302EF78-86BB-48DB-B392-42D6F5259A12}" type="datetimeFigureOut">
              <a:rPr lang="ru-RU" smtClean="0"/>
              <a:t>20.01.2026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0942B5-644E-4AF4-8495-8A88D4E9419A}" type="slidenum">
              <a:rPr lang="ru-RU" smtClean="0"/>
              <a:t>‹#›</a:t>
            </a:fld>
            <a:endParaRPr lang="ru-RU"/>
          </a:p>
        </p:txBody>
      </p:sp>
      <p:cxnSp>
        <p:nvCxnSpPr>
          <p:cNvPr id="15" name="Straight Connector 14"/>
          <p:cNvCxnSpPr/>
          <p:nvPr/>
        </p:nvCxnSpPr>
        <p:spPr>
          <a:xfrm>
            <a:off x="1385009" y="3429000"/>
            <a:ext cx="71569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60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274937" y="2490136"/>
            <a:ext cx="7365297" cy="338573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302EF78-86BB-48DB-B392-42D6F5259A12}" type="datetimeFigureOut">
              <a:rPr lang="ru-RU" smtClean="0"/>
              <a:t>20.01.2026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0942B5-644E-4AF4-8495-8A88D4E9419A}" type="slidenum">
              <a:rPr lang="ru-RU" smtClean="0"/>
              <a:t>‹#›</a:t>
            </a:fld>
            <a:endParaRPr lang="ru-RU"/>
          </a:p>
        </p:txBody>
      </p:sp>
      <p:cxnSp>
        <p:nvCxnSpPr>
          <p:cNvPr id="14" name="Straight Connector 13"/>
          <p:cNvCxnSpPr/>
          <p:nvPr/>
        </p:nvCxnSpPr>
        <p:spPr>
          <a:xfrm>
            <a:off x="1385005" y="2354670"/>
            <a:ext cx="71569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55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389" y="906874"/>
            <a:ext cx="1753841" cy="496899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74940" y="906874"/>
            <a:ext cx="5325135" cy="496899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302EF78-86BB-48DB-B392-42D6F5259A12}" type="datetimeFigureOut">
              <a:rPr lang="ru-RU" smtClean="0"/>
              <a:t>20.01.2026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0942B5-644E-4AF4-8495-8A88D4E9419A}" type="slidenum">
              <a:rPr lang="ru-RU" smtClean="0"/>
              <a:t>‹#›</a:t>
            </a:fld>
            <a:endParaRPr lang="ru-RU"/>
          </a:p>
        </p:txBody>
      </p:sp>
      <p:cxnSp>
        <p:nvCxnSpPr>
          <p:cNvPr id="14" name="Straight Connector 13"/>
          <p:cNvCxnSpPr/>
          <p:nvPr/>
        </p:nvCxnSpPr>
        <p:spPr>
          <a:xfrm>
            <a:off x="6765971"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29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302EF78-86BB-48DB-B392-42D6F5259A12}" type="datetimeFigureOut">
              <a:rPr lang="ru-RU" smtClean="0"/>
              <a:t>20.01.2026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0942B5-644E-4AF4-8495-8A88D4E9419A}" type="slidenum">
              <a:rPr lang="ru-RU" smtClean="0"/>
              <a:t>‹#›</a:t>
            </a:fld>
            <a:endParaRPr lang="ru-RU"/>
          </a:p>
        </p:txBody>
      </p:sp>
    </p:spTree>
    <p:extLst>
      <p:ext uri="{BB962C8B-B14F-4D97-AF65-F5344CB8AC3E}">
        <p14:creationId xmlns:p14="http://schemas.microsoft.com/office/powerpoint/2010/main" val="226198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385004" y="1641413"/>
            <a:ext cx="7145162" cy="1822514"/>
          </a:xfrm>
        </p:spPr>
        <p:txBody>
          <a:bodyPr anchor="b">
            <a:normAutofit/>
          </a:bodyPr>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385004" y="3734860"/>
            <a:ext cx="7145162"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302EF78-86BB-48DB-B392-42D6F5259A12}" type="datetimeFigureOut">
              <a:rPr lang="ru-RU" smtClean="0"/>
              <a:t>20.01.2026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E0942B5-644E-4AF4-8495-8A88D4E9419A}" type="slidenum">
              <a:rPr lang="ru-RU" smtClean="0"/>
              <a:t>‹#›</a:t>
            </a:fld>
            <a:endParaRPr lang="ru-RU"/>
          </a:p>
        </p:txBody>
      </p:sp>
      <p:cxnSp>
        <p:nvCxnSpPr>
          <p:cNvPr id="31" name="Straight Connector 30"/>
          <p:cNvCxnSpPr/>
          <p:nvPr/>
        </p:nvCxnSpPr>
        <p:spPr>
          <a:xfrm>
            <a:off x="1385005" y="3599392"/>
            <a:ext cx="71451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70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4938" y="915338"/>
            <a:ext cx="7365295" cy="130386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274938" y="2487168"/>
            <a:ext cx="361569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32248" y="2487168"/>
            <a:ext cx="361569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302EF78-86BB-48DB-B392-42D6F5259A12}" type="datetimeFigureOut">
              <a:rPr lang="ru-RU" smtClean="0"/>
              <a:t>20.01.2026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0942B5-644E-4AF4-8495-8A88D4E9419A}" type="slidenum">
              <a:rPr lang="ru-RU" smtClean="0"/>
              <a:t>‹#›</a:t>
            </a:fld>
            <a:endParaRPr lang="ru-RU"/>
          </a:p>
        </p:txBody>
      </p:sp>
    </p:spTree>
    <p:extLst>
      <p:ext uri="{BB962C8B-B14F-4D97-AF65-F5344CB8AC3E}">
        <p14:creationId xmlns:p14="http://schemas.microsoft.com/office/powerpoint/2010/main" val="28563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74940"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74940" y="3243263"/>
            <a:ext cx="361569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28651"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28651" y="3243263"/>
            <a:ext cx="361569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302EF78-86BB-48DB-B392-42D6F5259A12}" type="datetimeFigureOut">
              <a:rPr lang="ru-RU" smtClean="0"/>
              <a:t>20.01.2026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E0942B5-644E-4AF4-8495-8A88D4E9419A}" type="slidenum">
              <a:rPr lang="ru-RU" smtClean="0"/>
              <a:t>‹#›</a:t>
            </a:fld>
            <a:endParaRPr lang="ru-RU"/>
          </a:p>
        </p:txBody>
      </p:sp>
      <p:cxnSp>
        <p:nvCxnSpPr>
          <p:cNvPr id="41" name="Straight Connector 40"/>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48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274938" y="915338"/>
            <a:ext cx="7365296" cy="1303867"/>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302EF78-86BB-48DB-B392-42D6F5259A12}" type="datetimeFigureOut">
              <a:rPr lang="ru-RU" smtClean="0"/>
              <a:t>20.01.2026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E0942B5-644E-4AF4-8495-8A88D4E9419A}" type="slidenum">
              <a:rPr lang="ru-RU" smtClean="0"/>
              <a:t>‹#›</a:t>
            </a:fld>
            <a:endParaRPr lang="ru-RU"/>
          </a:p>
        </p:txBody>
      </p:sp>
      <p:cxnSp>
        <p:nvCxnSpPr>
          <p:cNvPr id="14" name="Straight Connector 13"/>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56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EF78-86BB-48DB-B392-42D6F5259A12}" type="datetimeFigureOut">
              <a:rPr lang="ru-RU" smtClean="0"/>
              <a:t>20.01.2026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E0942B5-644E-4AF4-8495-8A88D4E9419A}" type="slidenum">
              <a:rPr lang="ru-RU" smtClean="0"/>
              <a:t>‹#›</a:t>
            </a:fld>
            <a:endParaRPr lang="ru-RU"/>
          </a:p>
        </p:txBody>
      </p:sp>
    </p:spTree>
    <p:extLst>
      <p:ext uri="{BB962C8B-B14F-4D97-AF65-F5344CB8AC3E}">
        <p14:creationId xmlns:p14="http://schemas.microsoft.com/office/powerpoint/2010/main" val="94539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74937" y="1388534"/>
            <a:ext cx="2748198"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463401" y="982133"/>
            <a:ext cx="4176834"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74937" y="3031065"/>
            <a:ext cx="27481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302EF78-86BB-48DB-B392-42D6F5259A12}" type="datetimeFigureOut">
              <a:rPr lang="ru-RU" smtClean="0"/>
              <a:t>20.01.2026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0942B5-644E-4AF4-8495-8A88D4E9419A}" type="slidenum">
              <a:rPr lang="ru-RU" smtClean="0"/>
              <a:t>‹#›</a:t>
            </a:fld>
            <a:endParaRPr lang="ru-RU"/>
          </a:p>
        </p:txBody>
      </p:sp>
      <p:cxnSp>
        <p:nvCxnSpPr>
          <p:cNvPr id="16" name="Straight Connector 15"/>
          <p:cNvCxnSpPr/>
          <p:nvPr/>
        </p:nvCxnSpPr>
        <p:spPr>
          <a:xfrm>
            <a:off x="1385005" y="2912533"/>
            <a:ext cx="25280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563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74937" y="1883832"/>
            <a:ext cx="3934886" cy="1371600"/>
          </a:xfrm>
        </p:spPr>
        <p:txBody>
          <a:bodyPr anchor="b">
            <a:normAutofit/>
          </a:bodyPr>
          <a:lstStyle>
            <a:lvl1pPr algn="ctr">
              <a:defRPr sz="24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5614992" y="1032933"/>
            <a:ext cx="3173585"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74938" y="3255432"/>
            <a:ext cx="3934884"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302EF78-86BB-48DB-B392-42D6F5259A12}" type="datetimeFigureOut">
              <a:rPr lang="ru-RU" smtClean="0"/>
              <a:t>20.01.2026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E0942B5-644E-4AF4-8495-8A88D4E9419A}" type="slidenum">
              <a:rPr lang="ru-RU" smtClean="0"/>
              <a:t>‹#›</a:t>
            </a:fld>
            <a:endParaRPr lang="ru-RU"/>
          </a:p>
        </p:txBody>
      </p:sp>
    </p:spTree>
    <p:extLst>
      <p:ext uri="{BB962C8B-B14F-4D97-AF65-F5344CB8AC3E}">
        <p14:creationId xmlns:p14="http://schemas.microsoft.com/office/powerpoint/2010/main" val="49746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9915173"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274938" y="915338"/>
            <a:ext cx="7365295"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74937" y="2490136"/>
            <a:ext cx="7365297" cy="3444997"/>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86393" y="5960533"/>
            <a:ext cx="124397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02EF78-86BB-48DB-B392-42D6F5259A12}" type="datetimeFigureOut">
              <a:rPr lang="ru-RU" smtClean="0"/>
              <a:t>20.01.2026</a:t>
            </a:fld>
            <a:endParaRPr lang="ru-RU"/>
          </a:p>
        </p:txBody>
      </p:sp>
      <p:sp>
        <p:nvSpPr>
          <p:cNvPr id="5" name="Footer Placeholder 4"/>
          <p:cNvSpPr>
            <a:spLocks noGrp="1"/>
          </p:cNvSpPr>
          <p:nvPr>
            <p:ph type="ftr" sz="quarter" idx="3"/>
          </p:nvPr>
        </p:nvSpPr>
        <p:spPr>
          <a:xfrm>
            <a:off x="1274938" y="5960533"/>
            <a:ext cx="5530056"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8211765" y="5960533"/>
            <a:ext cx="428469"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0942B5-644E-4AF4-8495-8A88D4E9419A}" type="slidenum">
              <a:rPr lang="ru-RU" smtClean="0"/>
              <a:t>‹#›</a:t>
            </a:fld>
            <a:endParaRPr lang="ru-RU"/>
          </a:p>
        </p:txBody>
      </p:sp>
    </p:spTree>
    <p:extLst>
      <p:ext uri="{BB962C8B-B14F-4D97-AF65-F5344CB8AC3E}">
        <p14:creationId xmlns:p14="http://schemas.microsoft.com/office/powerpoint/2010/main" val="10633900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web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web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7.webp"/><Relationship Id="rId1" Type="http://schemas.openxmlformats.org/officeDocument/2006/relationships/slideLayout" Target="../slideLayouts/slideLayout7.xml"/><Relationship Id="rId4" Type="http://schemas.openxmlformats.org/officeDocument/2006/relationships/image" Target="../media/image11.web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webp"/><Relationship Id="rId1" Type="http://schemas.openxmlformats.org/officeDocument/2006/relationships/slideLayout" Target="../slideLayouts/slideLayout7.xml"/><Relationship Id="rId4" Type="http://schemas.openxmlformats.org/officeDocument/2006/relationships/image" Target="../media/image13.webp"/></Relationships>
</file>

<file path=ppt/slides/_rels/slide5.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15.web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2FA1B11D-5747-604F-5625-08A1AF2CA075}"/>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56353" y="1127102"/>
            <a:ext cx="4268332" cy="5134737"/>
          </a:xfrm>
          <a:prstGeom prst="rect">
            <a:avLst/>
          </a:prstGeom>
          <a:ln>
            <a:noFill/>
          </a:ln>
          <a:effectLst>
            <a:softEdge rad="112500"/>
          </a:effectLst>
        </p:spPr>
      </p:pic>
      <p:pic>
        <p:nvPicPr>
          <p:cNvPr id="4" name="Рисунок 3">
            <a:extLst>
              <a:ext uri="{FF2B5EF4-FFF2-40B4-BE49-F238E27FC236}">
                <a16:creationId xmlns:a16="http://schemas.microsoft.com/office/drawing/2014/main" id="{EE229504-25A9-2D07-A85E-5EC0AB1EE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17" y="1127101"/>
            <a:ext cx="3950895" cy="5134737"/>
          </a:xfrm>
          <a:prstGeom prst="rect">
            <a:avLst/>
          </a:prstGeom>
          <a:ln>
            <a:noFill/>
          </a:ln>
          <a:effectLst>
            <a:softEdge rad="112500"/>
          </a:effectLst>
        </p:spPr>
      </p:pic>
      <p:sp>
        <p:nvSpPr>
          <p:cNvPr id="6" name="TextBox 5">
            <a:extLst>
              <a:ext uri="{FF2B5EF4-FFF2-40B4-BE49-F238E27FC236}">
                <a16:creationId xmlns:a16="http://schemas.microsoft.com/office/drawing/2014/main" id="{DB3891D1-AB37-9F0F-C5B5-AA743740CF49}"/>
              </a:ext>
            </a:extLst>
          </p:cNvPr>
          <p:cNvSpPr txBox="1"/>
          <p:nvPr/>
        </p:nvSpPr>
        <p:spPr>
          <a:xfrm>
            <a:off x="5350369" y="1707206"/>
            <a:ext cx="3213528" cy="3785652"/>
          </a:xfrm>
          <a:prstGeom prst="rect">
            <a:avLst/>
          </a:prstGeom>
          <a:solidFill>
            <a:schemeClr val="bg1">
              <a:alpha val="67000"/>
            </a:schemeClr>
          </a:solidFill>
          <a:ln>
            <a:noFill/>
          </a:ln>
          <a:effectLst>
            <a:softEdge rad="127000"/>
          </a:effectLst>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В первые дни блокады в Ленинграде установили большое количество громкоговорителей. Из них звучал не только голос диктора радио, но и звук метронома, оповещавший об обстановке в городе.</a:t>
            </a:r>
          </a:p>
          <a:p>
            <a:pPr algn="ctr"/>
            <a:endParaRPr lang="ru-RU" sz="16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Учащенный ритм метронома означал, что город обстреливают. Замедленный ритм – признак отбоя воздушной тревоги, в городе всё спокойно.</a:t>
            </a:r>
          </a:p>
        </p:txBody>
      </p:sp>
      <p:sp>
        <p:nvSpPr>
          <p:cNvPr id="12" name="TextBox 11">
            <a:extLst>
              <a:ext uri="{FF2B5EF4-FFF2-40B4-BE49-F238E27FC236}">
                <a16:creationId xmlns:a16="http://schemas.microsoft.com/office/drawing/2014/main" id="{0CB09524-B0FC-3D0E-1ABB-F5BB81C1D29A}"/>
              </a:ext>
            </a:extLst>
          </p:cNvPr>
          <p:cNvSpPr txBox="1"/>
          <p:nvPr/>
        </p:nvSpPr>
        <p:spPr>
          <a:xfrm>
            <a:off x="1662416" y="603880"/>
            <a:ext cx="6274112" cy="523220"/>
          </a:xfrm>
          <a:prstGeom prst="rect">
            <a:avLst/>
          </a:prstGeom>
          <a:noFill/>
          <a:ln>
            <a:noFill/>
          </a:ln>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ЛЕНИНГРАДСКИЙ МЕТРОНОМ</a:t>
            </a:r>
          </a:p>
        </p:txBody>
      </p:sp>
    </p:spTree>
    <p:extLst>
      <p:ext uri="{BB962C8B-B14F-4D97-AF65-F5344CB8AC3E}">
        <p14:creationId xmlns:p14="http://schemas.microsoft.com/office/powerpoint/2010/main" val="395806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5DDD4E6-BCFE-87CD-D99B-F4F3D6B7EEBF}"/>
            </a:ext>
          </a:extLst>
        </p:cNvPr>
        <p:cNvGrpSpPr/>
        <p:nvPr/>
      </p:nvGrpSpPr>
      <p:grpSpPr>
        <a:xfrm>
          <a:off x="0" y="0"/>
          <a:ext cx="0" cy="0"/>
          <a:chOff x="0" y="0"/>
          <a:chExt cx="0" cy="0"/>
        </a:xfrm>
      </p:grpSpPr>
      <p:pic>
        <p:nvPicPr>
          <p:cNvPr id="11" name="Рисунок 10">
            <a:extLst>
              <a:ext uri="{FF2B5EF4-FFF2-40B4-BE49-F238E27FC236}">
                <a16:creationId xmlns:a16="http://schemas.microsoft.com/office/drawing/2014/main" id="{2B246DB9-7F96-04D1-26A5-B9D728A8390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56353" y="1127102"/>
            <a:ext cx="4268332" cy="5134737"/>
          </a:xfrm>
          <a:prstGeom prst="rect">
            <a:avLst/>
          </a:prstGeom>
          <a:ln>
            <a:noFill/>
          </a:ln>
          <a:effectLst>
            <a:softEdge rad="112500"/>
          </a:effectLst>
        </p:spPr>
      </p:pic>
      <p:pic>
        <p:nvPicPr>
          <p:cNvPr id="4" name="Рисунок 3">
            <a:extLst>
              <a:ext uri="{FF2B5EF4-FFF2-40B4-BE49-F238E27FC236}">
                <a16:creationId xmlns:a16="http://schemas.microsoft.com/office/drawing/2014/main" id="{3E03B785-DA15-2954-A0E9-5EA84B73AE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1817" y="1144078"/>
            <a:ext cx="3950895" cy="5100782"/>
          </a:xfrm>
          <a:prstGeom prst="rect">
            <a:avLst/>
          </a:prstGeom>
          <a:ln>
            <a:noFill/>
          </a:ln>
          <a:effectLst>
            <a:softEdge rad="112500"/>
          </a:effectLst>
        </p:spPr>
      </p:pic>
      <p:sp>
        <p:nvSpPr>
          <p:cNvPr id="6" name="TextBox 5">
            <a:extLst>
              <a:ext uri="{FF2B5EF4-FFF2-40B4-BE49-F238E27FC236}">
                <a16:creationId xmlns:a16="http://schemas.microsoft.com/office/drawing/2014/main" id="{CEB4BEA1-7BEC-B4A6-C898-C14C1460EB53}"/>
              </a:ext>
            </a:extLst>
          </p:cNvPr>
          <p:cNvSpPr txBox="1"/>
          <p:nvPr/>
        </p:nvSpPr>
        <p:spPr>
          <a:xfrm>
            <a:off x="5306934" y="1432311"/>
            <a:ext cx="3213528" cy="4524315"/>
          </a:xfrm>
          <a:prstGeom prst="rect">
            <a:avLst/>
          </a:prstGeom>
          <a:solidFill>
            <a:schemeClr val="bg1">
              <a:alpha val="67000"/>
            </a:schemeClr>
          </a:solidFill>
          <a:ln>
            <a:noFill/>
          </a:ln>
          <a:effectLst>
            <a:softEdge rad="127000"/>
          </a:effectLst>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В страшные дни блокады в квартирах ленинградцев не было ни электричества, ни газа, ни отопления. Особенно тяжело приходилось зимой. Спасением стали металлические печки-буржуйки.</a:t>
            </a:r>
          </a:p>
          <a:p>
            <a:pPr algn="ctr"/>
            <a:endParaRPr lang="ru-RU" sz="16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Они были единственным источником тепла, местом притяжения всей семьи. На них грели воду, варили похлёбку, подсушивали клейкий хлеб. Дров не хватало. На растопку шло всё, что могло гореть, что удавалось найти и донести: мебель, доски от разрушенных зданий, паркет.</a:t>
            </a:r>
          </a:p>
        </p:txBody>
      </p:sp>
      <p:sp>
        <p:nvSpPr>
          <p:cNvPr id="12" name="TextBox 11">
            <a:extLst>
              <a:ext uri="{FF2B5EF4-FFF2-40B4-BE49-F238E27FC236}">
                <a16:creationId xmlns:a16="http://schemas.microsoft.com/office/drawing/2014/main" id="{26F865D1-0ACB-6714-AC2B-191D34F1760F}"/>
              </a:ext>
            </a:extLst>
          </p:cNvPr>
          <p:cNvSpPr txBox="1"/>
          <p:nvPr/>
        </p:nvSpPr>
        <p:spPr>
          <a:xfrm>
            <a:off x="1662416" y="603880"/>
            <a:ext cx="6274112" cy="523220"/>
          </a:xfrm>
          <a:prstGeom prst="rect">
            <a:avLst/>
          </a:prstGeom>
          <a:noFill/>
          <a:ln>
            <a:noFill/>
          </a:ln>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ПЕЧКА-БУРЖУЙКА</a:t>
            </a:r>
          </a:p>
        </p:txBody>
      </p:sp>
    </p:spTree>
    <p:extLst>
      <p:ext uri="{BB962C8B-B14F-4D97-AF65-F5344CB8AC3E}">
        <p14:creationId xmlns:p14="http://schemas.microsoft.com/office/powerpoint/2010/main" val="271539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29A81A8-EDE4-500A-7862-2723B9F3DD62}"/>
            </a:ext>
          </a:extLst>
        </p:cNvPr>
        <p:cNvGrpSpPr/>
        <p:nvPr/>
      </p:nvGrpSpPr>
      <p:grpSpPr>
        <a:xfrm>
          <a:off x="0" y="0"/>
          <a:ext cx="0" cy="0"/>
          <a:chOff x="0" y="0"/>
          <a:chExt cx="0" cy="0"/>
        </a:xfrm>
      </p:grpSpPr>
      <p:pic>
        <p:nvPicPr>
          <p:cNvPr id="11" name="Рисунок 10">
            <a:extLst>
              <a:ext uri="{FF2B5EF4-FFF2-40B4-BE49-F238E27FC236}">
                <a16:creationId xmlns:a16="http://schemas.microsoft.com/office/drawing/2014/main" id="{D02A8890-D8E2-A1FC-217A-924261DEC477}"/>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56353" y="1127103"/>
            <a:ext cx="4268332" cy="2301898"/>
          </a:xfrm>
          <a:prstGeom prst="rect">
            <a:avLst/>
          </a:prstGeom>
          <a:ln>
            <a:noFill/>
          </a:ln>
          <a:effectLst>
            <a:softEdge rad="112500"/>
          </a:effectLst>
        </p:spPr>
      </p:pic>
      <p:pic>
        <p:nvPicPr>
          <p:cNvPr id="4" name="Рисунок 3">
            <a:extLst>
              <a:ext uri="{FF2B5EF4-FFF2-40B4-BE49-F238E27FC236}">
                <a16:creationId xmlns:a16="http://schemas.microsoft.com/office/drawing/2014/main" id="{DD759C23-5607-0601-CB5E-B49FA23B9C19}"/>
              </a:ext>
            </a:extLst>
          </p:cNvPr>
          <p:cNvPicPr>
            <a:picLocks noChangeAspect="1"/>
          </p:cNvPicPr>
          <p:nvPr/>
        </p:nvPicPr>
        <p:blipFill>
          <a:blip r:embed="rId3">
            <a:grayscl/>
            <a:extLst>
              <a:ext uri="{28A0092B-C50C-407E-A947-70E740481C1C}">
                <a14:useLocalDpi xmlns:a14="http://schemas.microsoft.com/office/drawing/2010/main" val="0"/>
              </a:ext>
            </a:extLst>
          </a:blip>
          <a:srcRect/>
          <a:stretch/>
        </p:blipFill>
        <p:spPr>
          <a:xfrm>
            <a:off x="881315" y="1127100"/>
            <a:ext cx="3950895" cy="2963171"/>
          </a:xfrm>
          <a:prstGeom prst="rect">
            <a:avLst/>
          </a:prstGeom>
          <a:ln>
            <a:noFill/>
          </a:ln>
          <a:effectLst>
            <a:softEdge rad="112500"/>
          </a:effectLst>
        </p:spPr>
      </p:pic>
      <p:sp>
        <p:nvSpPr>
          <p:cNvPr id="6" name="TextBox 5">
            <a:extLst>
              <a:ext uri="{FF2B5EF4-FFF2-40B4-BE49-F238E27FC236}">
                <a16:creationId xmlns:a16="http://schemas.microsoft.com/office/drawing/2014/main" id="{F20C4D79-071E-0DB9-B5BB-ECA6A418CEC9}"/>
              </a:ext>
            </a:extLst>
          </p:cNvPr>
          <p:cNvSpPr txBox="1"/>
          <p:nvPr/>
        </p:nvSpPr>
        <p:spPr>
          <a:xfrm>
            <a:off x="5321683" y="1217002"/>
            <a:ext cx="3213528" cy="1938992"/>
          </a:xfrm>
          <a:prstGeom prst="rect">
            <a:avLst/>
          </a:prstGeom>
          <a:solidFill>
            <a:schemeClr val="bg1">
              <a:alpha val="67000"/>
            </a:schemeClr>
          </a:solidFill>
          <a:ln>
            <a:noFill/>
          </a:ln>
          <a:effectLst>
            <a:softEdge rad="127000"/>
          </a:effectLst>
        </p:spPr>
        <p:txBody>
          <a:bodyPr wrap="square" rtlCol="0">
            <a:spAutoFit/>
          </a:bodyPr>
          <a:lstStyle/>
          <a:p>
            <a:pPr algn="ctr"/>
            <a:r>
              <a:rPr lang="ru-RU" sz="1500" b="1" dirty="0">
                <a:latin typeface="Times New Roman" panose="02020603050405020304" pitchFamily="18" charset="0"/>
                <a:cs typeface="Times New Roman" panose="02020603050405020304" pitchFamily="18" charset="0"/>
              </a:rPr>
              <a:t>Он был темным, плотным и совсем не сладким. Выдавали хлеб по специальным карточкам. Потерять карточку было настоящей трагедией. Это означало остаться голодным. Кушали хлеб не спеша, растягивая кусочек на весь день.</a:t>
            </a:r>
          </a:p>
        </p:txBody>
      </p:sp>
      <p:sp>
        <p:nvSpPr>
          <p:cNvPr id="12" name="TextBox 11">
            <a:extLst>
              <a:ext uri="{FF2B5EF4-FFF2-40B4-BE49-F238E27FC236}">
                <a16:creationId xmlns:a16="http://schemas.microsoft.com/office/drawing/2014/main" id="{AFD4A440-1202-14E7-912F-41897406C021}"/>
              </a:ext>
            </a:extLst>
          </p:cNvPr>
          <p:cNvSpPr txBox="1"/>
          <p:nvPr/>
        </p:nvSpPr>
        <p:spPr>
          <a:xfrm>
            <a:off x="1662416" y="603880"/>
            <a:ext cx="6274112" cy="523220"/>
          </a:xfrm>
          <a:prstGeom prst="rect">
            <a:avLst/>
          </a:prstGeom>
          <a:noFill/>
          <a:ln>
            <a:noFill/>
          </a:ln>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БЛОКАДНЫЙ ХЛЕБ</a:t>
            </a:r>
          </a:p>
        </p:txBody>
      </p:sp>
      <p:pic>
        <p:nvPicPr>
          <p:cNvPr id="2" name="Рисунок 1">
            <a:extLst>
              <a:ext uri="{FF2B5EF4-FFF2-40B4-BE49-F238E27FC236}">
                <a16:creationId xmlns:a16="http://schemas.microsoft.com/office/drawing/2014/main" id="{E6067166-35A2-248F-FB7A-B0C660E094F6}"/>
              </a:ext>
            </a:extLst>
          </p:cNvPr>
          <p:cNvPicPr>
            <a:picLocks noChangeAspect="1"/>
          </p:cNvPicPr>
          <p:nvPr/>
        </p:nvPicPr>
        <p:blipFill>
          <a:blip r:embed="rId4">
            <a:grayscl/>
            <a:extLst>
              <a:ext uri="{28A0092B-C50C-407E-A947-70E740481C1C}">
                <a14:useLocalDpi xmlns:a14="http://schemas.microsoft.com/office/drawing/2010/main" val="0"/>
              </a:ext>
            </a:extLst>
          </a:blip>
          <a:srcRect/>
          <a:stretch/>
        </p:blipFill>
        <p:spPr>
          <a:xfrm>
            <a:off x="5079964" y="3429000"/>
            <a:ext cx="3944721" cy="2963171"/>
          </a:xfrm>
          <a:prstGeom prst="rect">
            <a:avLst/>
          </a:prstGeom>
          <a:ln>
            <a:noFill/>
          </a:ln>
          <a:effectLst>
            <a:softEdge rad="112500"/>
          </a:effectLst>
        </p:spPr>
      </p:pic>
      <p:pic>
        <p:nvPicPr>
          <p:cNvPr id="3" name="Рисунок 2">
            <a:extLst>
              <a:ext uri="{FF2B5EF4-FFF2-40B4-BE49-F238E27FC236}">
                <a16:creationId xmlns:a16="http://schemas.microsoft.com/office/drawing/2014/main" id="{1F363D30-C05F-F40A-70CB-89F82E575CB5}"/>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1315" y="4090270"/>
            <a:ext cx="4183454" cy="2163849"/>
          </a:xfrm>
          <a:prstGeom prst="rect">
            <a:avLst/>
          </a:prstGeom>
          <a:ln>
            <a:noFill/>
          </a:ln>
          <a:effectLst>
            <a:softEdge rad="112500"/>
          </a:effectLst>
        </p:spPr>
      </p:pic>
      <p:sp>
        <p:nvSpPr>
          <p:cNvPr id="5" name="TextBox 4">
            <a:extLst>
              <a:ext uri="{FF2B5EF4-FFF2-40B4-BE49-F238E27FC236}">
                <a16:creationId xmlns:a16="http://schemas.microsoft.com/office/drawing/2014/main" id="{61C1CB4D-56BC-A8C6-31C7-9CB724216BF4}"/>
              </a:ext>
            </a:extLst>
          </p:cNvPr>
          <p:cNvSpPr txBox="1"/>
          <p:nvPr/>
        </p:nvSpPr>
        <p:spPr>
          <a:xfrm>
            <a:off x="1325936" y="4182777"/>
            <a:ext cx="3294212" cy="1938992"/>
          </a:xfrm>
          <a:prstGeom prst="rect">
            <a:avLst/>
          </a:prstGeom>
          <a:solidFill>
            <a:schemeClr val="bg1">
              <a:alpha val="67000"/>
            </a:schemeClr>
          </a:solidFill>
          <a:ln>
            <a:noFill/>
          </a:ln>
          <a:effectLst>
            <a:softEdge rad="127000"/>
          </a:effectLst>
        </p:spPr>
        <p:txBody>
          <a:bodyPr wrap="square" rtlCol="0">
            <a:spAutoFit/>
          </a:bodyPr>
          <a:lstStyle/>
          <a:p>
            <a:pPr algn="ctr"/>
            <a:r>
              <a:rPr lang="ru-RU" sz="1500" b="1" dirty="0">
                <a:latin typeface="Times New Roman" panose="02020603050405020304" pitchFamily="18" charset="0"/>
                <a:cs typeface="Times New Roman" panose="02020603050405020304" pitchFamily="18" charset="0"/>
              </a:rPr>
              <a:t>Главным врагом жителей блокадного Ленинграда был голод. Самым вкусным продуктом для них была не конфета, а крошечный ломтик чёрного хлеба. Тогда при нехватке продуктов хлеб пекли по особому рецепту и был он совсем не таким как сейчас. </a:t>
            </a:r>
          </a:p>
        </p:txBody>
      </p:sp>
    </p:spTree>
    <p:extLst>
      <p:ext uri="{BB962C8B-B14F-4D97-AF65-F5344CB8AC3E}">
        <p14:creationId xmlns:p14="http://schemas.microsoft.com/office/powerpoint/2010/main" val="255318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03B669A-C859-C42F-9CCC-001090983A1B}"/>
            </a:ext>
          </a:extLst>
        </p:cNvPr>
        <p:cNvGrpSpPr/>
        <p:nvPr/>
      </p:nvGrpSpPr>
      <p:grpSpPr>
        <a:xfrm>
          <a:off x="0" y="0"/>
          <a:ext cx="0" cy="0"/>
          <a:chOff x="0" y="0"/>
          <a:chExt cx="0" cy="0"/>
        </a:xfrm>
      </p:grpSpPr>
      <p:pic>
        <p:nvPicPr>
          <p:cNvPr id="11" name="Рисунок 10">
            <a:extLst>
              <a:ext uri="{FF2B5EF4-FFF2-40B4-BE49-F238E27FC236}">
                <a16:creationId xmlns:a16="http://schemas.microsoft.com/office/drawing/2014/main" id="{74FE67E7-3D2D-81C9-16EC-21B7FEEC6EB8}"/>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5461" y="3429000"/>
            <a:ext cx="4268332" cy="2769348"/>
          </a:xfrm>
          <a:prstGeom prst="rect">
            <a:avLst/>
          </a:prstGeom>
          <a:ln>
            <a:noFill/>
          </a:ln>
          <a:effectLst>
            <a:softEdge rad="112500"/>
          </a:effectLst>
        </p:spPr>
      </p:pic>
      <p:pic>
        <p:nvPicPr>
          <p:cNvPr id="4" name="Рисунок 3">
            <a:extLst>
              <a:ext uri="{FF2B5EF4-FFF2-40B4-BE49-F238E27FC236}">
                <a16:creationId xmlns:a16="http://schemas.microsoft.com/office/drawing/2014/main" id="{FC84F2FB-F92D-D9DB-3708-0C402427C23F}"/>
              </a:ext>
            </a:extLst>
          </p:cNvPr>
          <p:cNvPicPr>
            <a:picLocks noChangeAspect="1"/>
          </p:cNvPicPr>
          <p:nvPr/>
        </p:nvPicPr>
        <p:blipFill>
          <a:blip r:embed="rId3">
            <a:grayscl/>
            <a:extLst>
              <a:ext uri="{28A0092B-C50C-407E-A947-70E740481C1C}">
                <a14:useLocalDpi xmlns:a14="http://schemas.microsoft.com/office/drawing/2010/main" val="0"/>
              </a:ext>
            </a:extLst>
          </a:blip>
          <a:srcRect b="24792"/>
          <a:stretch>
            <a:fillRect/>
          </a:stretch>
        </p:blipFill>
        <p:spPr>
          <a:xfrm>
            <a:off x="5073793" y="3979443"/>
            <a:ext cx="3950895" cy="2218905"/>
          </a:xfrm>
          <a:prstGeom prst="rect">
            <a:avLst/>
          </a:prstGeom>
          <a:ln>
            <a:noFill/>
          </a:ln>
          <a:effectLst>
            <a:softEdge rad="112500"/>
          </a:effectLst>
        </p:spPr>
      </p:pic>
      <p:sp>
        <p:nvSpPr>
          <p:cNvPr id="6" name="TextBox 5">
            <a:extLst>
              <a:ext uri="{FF2B5EF4-FFF2-40B4-BE49-F238E27FC236}">
                <a16:creationId xmlns:a16="http://schemas.microsoft.com/office/drawing/2014/main" id="{EB39AF67-E069-B9FB-A695-643C0BEBBC9E}"/>
              </a:ext>
            </a:extLst>
          </p:cNvPr>
          <p:cNvSpPr txBox="1"/>
          <p:nvPr/>
        </p:nvSpPr>
        <p:spPr>
          <a:xfrm>
            <a:off x="1239080" y="3643640"/>
            <a:ext cx="3401094" cy="2169825"/>
          </a:xfrm>
          <a:prstGeom prst="rect">
            <a:avLst/>
          </a:prstGeom>
          <a:solidFill>
            <a:schemeClr val="bg1">
              <a:alpha val="67000"/>
            </a:schemeClr>
          </a:solidFill>
          <a:ln>
            <a:noFill/>
          </a:ln>
          <a:effectLst>
            <a:softEdge rad="127000"/>
          </a:effectLst>
        </p:spPr>
        <p:txBody>
          <a:bodyPr wrap="square" rtlCol="0">
            <a:spAutoFit/>
          </a:bodyPr>
          <a:lstStyle/>
          <a:p>
            <a:pPr algn="ctr"/>
            <a:r>
              <a:rPr lang="ru-RU" sz="1500" b="1" dirty="0">
                <a:latin typeface="Times New Roman" panose="02020603050405020304" pitchFamily="18" charset="0"/>
                <a:cs typeface="Times New Roman" panose="02020603050405020304" pitchFamily="18" charset="0"/>
              </a:rPr>
              <a:t>Свое величайшее музыкальное произведение композитор Дмитрий Шостакович начал писать в Ленинграде еще в первые месяцы войны. Когда работа над произведением была окончена его было решено исполнить в осажденном городе. Не смотря на все трудности премьера состоялась.</a:t>
            </a:r>
          </a:p>
        </p:txBody>
      </p:sp>
      <p:sp>
        <p:nvSpPr>
          <p:cNvPr id="12" name="TextBox 11">
            <a:extLst>
              <a:ext uri="{FF2B5EF4-FFF2-40B4-BE49-F238E27FC236}">
                <a16:creationId xmlns:a16="http://schemas.microsoft.com/office/drawing/2014/main" id="{8E4974D6-6F22-4432-5A59-C16C648F5F88}"/>
              </a:ext>
            </a:extLst>
          </p:cNvPr>
          <p:cNvSpPr txBox="1"/>
          <p:nvPr/>
        </p:nvSpPr>
        <p:spPr>
          <a:xfrm>
            <a:off x="1662416" y="603880"/>
            <a:ext cx="6274112" cy="523220"/>
          </a:xfrm>
          <a:prstGeom prst="rect">
            <a:avLst/>
          </a:prstGeom>
          <a:noFill/>
          <a:ln>
            <a:noFill/>
          </a:ln>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СИМФОНИЯ №7</a:t>
            </a:r>
          </a:p>
        </p:txBody>
      </p:sp>
      <p:pic>
        <p:nvPicPr>
          <p:cNvPr id="2" name="Рисунок 1">
            <a:extLst>
              <a:ext uri="{FF2B5EF4-FFF2-40B4-BE49-F238E27FC236}">
                <a16:creationId xmlns:a16="http://schemas.microsoft.com/office/drawing/2014/main" id="{7A853E31-81F4-4BB3-B524-3DB91D3AEB55}"/>
              </a:ext>
            </a:extLst>
          </p:cNvPr>
          <p:cNvPicPr>
            <a:picLocks noChangeAspect="1"/>
          </p:cNvPicPr>
          <p:nvPr/>
        </p:nvPicPr>
        <p:blipFill>
          <a:blip r:embed="rId4">
            <a:grayscl/>
            <a:extLst>
              <a:ext uri="{28A0092B-C50C-407E-A947-70E740481C1C}">
                <a14:useLocalDpi xmlns:a14="http://schemas.microsoft.com/office/drawing/2010/main" val="0"/>
              </a:ext>
            </a:extLst>
          </a:blip>
          <a:srcRect/>
          <a:stretch/>
        </p:blipFill>
        <p:spPr>
          <a:xfrm>
            <a:off x="887488" y="1127100"/>
            <a:ext cx="3944721" cy="2218905"/>
          </a:xfrm>
          <a:prstGeom prst="rect">
            <a:avLst/>
          </a:prstGeom>
          <a:ln>
            <a:noFill/>
          </a:ln>
          <a:effectLst>
            <a:softEdge rad="112500"/>
          </a:effectLst>
        </p:spPr>
      </p:pic>
      <p:pic>
        <p:nvPicPr>
          <p:cNvPr id="3" name="Рисунок 2">
            <a:extLst>
              <a:ext uri="{FF2B5EF4-FFF2-40B4-BE49-F238E27FC236}">
                <a16:creationId xmlns:a16="http://schemas.microsoft.com/office/drawing/2014/main" id="{CAA6B303-1467-1DC9-8FA4-BBCBFEC2F2A7}"/>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32209" y="1127100"/>
            <a:ext cx="4183454" cy="2943455"/>
          </a:xfrm>
          <a:prstGeom prst="rect">
            <a:avLst/>
          </a:prstGeom>
          <a:ln>
            <a:noFill/>
          </a:ln>
          <a:effectLst>
            <a:softEdge rad="112500"/>
          </a:effectLst>
        </p:spPr>
      </p:pic>
      <p:sp>
        <p:nvSpPr>
          <p:cNvPr id="5" name="TextBox 4">
            <a:extLst>
              <a:ext uri="{FF2B5EF4-FFF2-40B4-BE49-F238E27FC236}">
                <a16:creationId xmlns:a16="http://schemas.microsoft.com/office/drawing/2014/main" id="{D8462E4F-CD05-4533-FCE7-3650B810D55A}"/>
              </a:ext>
            </a:extLst>
          </p:cNvPr>
          <p:cNvSpPr txBox="1"/>
          <p:nvPr/>
        </p:nvSpPr>
        <p:spPr>
          <a:xfrm>
            <a:off x="5276830" y="1237526"/>
            <a:ext cx="3294212" cy="2631490"/>
          </a:xfrm>
          <a:prstGeom prst="rect">
            <a:avLst/>
          </a:prstGeom>
          <a:solidFill>
            <a:schemeClr val="bg1">
              <a:alpha val="67000"/>
            </a:schemeClr>
          </a:solidFill>
          <a:ln>
            <a:noFill/>
          </a:ln>
          <a:effectLst>
            <a:softEdge rad="127000"/>
          </a:effectLst>
        </p:spPr>
        <p:txBody>
          <a:bodyPr wrap="square" rtlCol="0">
            <a:spAutoFit/>
          </a:bodyPr>
          <a:lstStyle/>
          <a:p>
            <a:pPr algn="ctr"/>
            <a:r>
              <a:rPr lang="ru-RU" sz="1500" b="1" dirty="0">
                <a:latin typeface="Times New Roman" panose="02020603050405020304" pitchFamily="18" charset="0"/>
                <a:cs typeface="Times New Roman" panose="02020603050405020304" pitchFamily="18" charset="0"/>
              </a:rPr>
              <a:t>Впервые с начала блокады в Большом зале филармонии зажглись все хрустальные люстры - яркий огонь вспыхнул посреди темного, голодающего, но несломленного города. Симфония передавала дух борьбы и надежды, вдохновляя людей на продолжение борьбы за свободу. Эта музыка стала символом жизни и победы для ленинградцев. </a:t>
            </a:r>
          </a:p>
        </p:txBody>
      </p:sp>
    </p:spTree>
    <p:extLst>
      <p:ext uri="{BB962C8B-B14F-4D97-AF65-F5344CB8AC3E}">
        <p14:creationId xmlns:p14="http://schemas.microsoft.com/office/powerpoint/2010/main" val="161558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A13DEC2-C69E-08D6-48A7-304616614CE3}"/>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37B4F36C-48EB-3306-909B-96B8F3F6AC76}"/>
              </a:ext>
            </a:extLst>
          </p:cNvPr>
          <p:cNvSpPr txBox="1"/>
          <p:nvPr/>
        </p:nvSpPr>
        <p:spPr>
          <a:xfrm>
            <a:off x="1662416" y="603880"/>
            <a:ext cx="6274112" cy="523220"/>
          </a:xfrm>
          <a:prstGeom prst="rect">
            <a:avLst/>
          </a:prstGeom>
          <a:noFill/>
          <a:ln>
            <a:noFill/>
          </a:ln>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БЛОКАДНАЯ ЛАСТОЧКА</a:t>
            </a:r>
          </a:p>
        </p:txBody>
      </p:sp>
      <p:pic>
        <p:nvPicPr>
          <p:cNvPr id="2" name="Рисунок 1">
            <a:extLst>
              <a:ext uri="{FF2B5EF4-FFF2-40B4-BE49-F238E27FC236}">
                <a16:creationId xmlns:a16="http://schemas.microsoft.com/office/drawing/2014/main" id="{045A9ED0-33F3-5B27-E666-BBB4026BF716}"/>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a:off x="1259172" y="2319547"/>
            <a:ext cx="3442664" cy="2218905"/>
          </a:xfrm>
          <a:prstGeom prst="rect">
            <a:avLst/>
          </a:prstGeom>
          <a:ln>
            <a:noFill/>
          </a:ln>
          <a:effectLst/>
        </p:spPr>
      </p:pic>
      <p:pic>
        <p:nvPicPr>
          <p:cNvPr id="3" name="Рисунок 2">
            <a:extLst>
              <a:ext uri="{FF2B5EF4-FFF2-40B4-BE49-F238E27FC236}">
                <a16:creationId xmlns:a16="http://schemas.microsoft.com/office/drawing/2014/main" id="{25326323-1ABC-279C-D84B-E01F1ABC49C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99472" y="1224348"/>
            <a:ext cx="4183454" cy="4891317"/>
          </a:xfrm>
          <a:prstGeom prst="rect">
            <a:avLst/>
          </a:prstGeom>
          <a:ln>
            <a:noFill/>
          </a:ln>
          <a:effectLst>
            <a:softEdge rad="112500"/>
          </a:effectLst>
        </p:spPr>
      </p:pic>
      <p:sp>
        <p:nvSpPr>
          <p:cNvPr id="5" name="TextBox 4">
            <a:extLst>
              <a:ext uri="{FF2B5EF4-FFF2-40B4-BE49-F238E27FC236}">
                <a16:creationId xmlns:a16="http://schemas.microsoft.com/office/drawing/2014/main" id="{4D1BF722-45C7-7B76-B169-0DE2DAA199CB}"/>
              </a:ext>
            </a:extLst>
          </p:cNvPr>
          <p:cNvSpPr txBox="1"/>
          <p:nvPr/>
        </p:nvSpPr>
        <p:spPr>
          <a:xfrm>
            <a:off x="5417573" y="1697619"/>
            <a:ext cx="3120731" cy="3785652"/>
          </a:xfrm>
          <a:prstGeom prst="rect">
            <a:avLst/>
          </a:prstGeom>
          <a:solidFill>
            <a:schemeClr val="bg1">
              <a:alpha val="67000"/>
            </a:schemeClr>
          </a:solidFill>
          <a:ln>
            <a:noFill/>
          </a:ln>
          <a:effectLst>
            <a:softEdge rad="127000"/>
          </a:effectLst>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Немецкие захватчики, державшие Ленинград в блокаде заявили: «Отныне даже птица не сможет пролететь через кольцо блокады!»</a:t>
            </a:r>
          </a:p>
          <a:p>
            <a:pPr algn="ctr"/>
            <a:r>
              <a:rPr lang="ru-RU" sz="1600" b="1" dirty="0">
                <a:latin typeface="Times New Roman" panose="02020603050405020304" pitchFamily="18" charset="0"/>
                <a:cs typeface="Times New Roman" panose="02020603050405020304" pitchFamily="18" charset="0"/>
              </a:rPr>
              <a:t>В ответ на заявления врага многие ленинградцы носили на груди жестяную ласточку с письмом в клюве.</a:t>
            </a:r>
          </a:p>
          <a:p>
            <a:pPr algn="ctr"/>
            <a:endParaRPr lang="ru-RU" sz="16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Ласточка символизировала ожидание писем с фронта с хорошими новостями и веру в победу.</a:t>
            </a:r>
          </a:p>
        </p:txBody>
      </p:sp>
    </p:spTree>
    <p:extLst>
      <p:ext uri="{BB962C8B-B14F-4D97-AF65-F5344CB8AC3E}">
        <p14:creationId xmlns:p14="http://schemas.microsoft.com/office/powerpoint/2010/main" val="415393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833BCF6-C781-EDDF-0570-B8E96C8DE196}"/>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CAD1C766-8223-3081-14F6-6B3C1C8278B6}"/>
              </a:ext>
            </a:extLst>
          </p:cNvPr>
          <p:cNvSpPr txBox="1"/>
          <p:nvPr/>
        </p:nvSpPr>
        <p:spPr>
          <a:xfrm>
            <a:off x="1197459" y="591954"/>
            <a:ext cx="7511081" cy="523220"/>
          </a:xfrm>
          <a:prstGeom prst="rect">
            <a:avLst/>
          </a:prstGeom>
          <a:noFill/>
          <a:ln>
            <a:noFill/>
          </a:ln>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БЛОКАДНОЕ КОЛЬЦО И ДОРОГА ЖИЗНИ</a:t>
            </a:r>
          </a:p>
        </p:txBody>
      </p:sp>
      <p:pic>
        <p:nvPicPr>
          <p:cNvPr id="2" name="Рисунок 1">
            <a:extLst>
              <a:ext uri="{FF2B5EF4-FFF2-40B4-BE49-F238E27FC236}">
                <a16:creationId xmlns:a16="http://schemas.microsoft.com/office/drawing/2014/main" id="{289BB203-5096-E7AE-A4BC-95B3422F8AA7}"/>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a:off x="923074" y="2096729"/>
            <a:ext cx="3988485" cy="2664541"/>
          </a:xfrm>
          <a:prstGeom prst="rect">
            <a:avLst/>
          </a:prstGeom>
          <a:ln>
            <a:noFill/>
          </a:ln>
          <a:effectLst>
            <a:softEdge rad="112500"/>
          </a:effectLst>
        </p:spPr>
      </p:pic>
      <p:pic>
        <p:nvPicPr>
          <p:cNvPr id="3" name="Рисунок 2">
            <a:extLst>
              <a:ext uri="{FF2B5EF4-FFF2-40B4-BE49-F238E27FC236}">
                <a16:creationId xmlns:a16="http://schemas.microsoft.com/office/drawing/2014/main" id="{9B236295-E68B-EEA2-CFB7-2C76ED08AF3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86211" y="1144786"/>
            <a:ext cx="4183454" cy="4891317"/>
          </a:xfrm>
          <a:prstGeom prst="rect">
            <a:avLst/>
          </a:prstGeom>
          <a:ln>
            <a:noFill/>
          </a:ln>
          <a:effectLst>
            <a:softEdge rad="112500"/>
          </a:effectLst>
        </p:spPr>
      </p:pic>
      <p:sp>
        <p:nvSpPr>
          <p:cNvPr id="5" name="TextBox 4">
            <a:extLst>
              <a:ext uri="{FF2B5EF4-FFF2-40B4-BE49-F238E27FC236}">
                <a16:creationId xmlns:a16="http://schemas.microsoft.com/office/drawing/2014/main" id="{1844CB8C-FD8A-0669-8A32-C3664119912E}"/>
              </a:ext>
            </a:extLst>
          </p:cNvPr>
          <p:cNvSpPr txBox="1"/>
          <p:nvPr/>
        </p:nvSpPr>
        <p:spPr>
          <a:xfrm>
            <a:off x="5417572" y="1500974"/>
            <a:ext cx="3120731" cy="4031873"/>
          </a:xfrm>
          <a:prstGeom prst="rect">
            <a:avLst/>
          </a:prstGeom>
          <a:solidFill>
            <a:schemeClr val="bg1">
              <a:alpha val="67000"/>
            </a:schemeClr>
          </a:solidFill>
          <a:ln>
            <a:noFill/>
          </a:ln>
          <a:effectLst>
            <a:softEdge rad="127000"/>
          </a:effectLst>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Во время блокады город был окружен врагом. Поэтому именно кольцо стало символом блокадного Ленинграда. Однако в кольце существовал разрыв – Дорога жизни. Трасса, проложенная по Ладожскому озеру, была практически единственной связью осажденного города с остальной страной. Летом по воде переправляли баржи, зимой по льду гнали машины и орудия. В Ленинград везли продовольствие, а из города эвакуировали жителей.</a:t>
            </a:r>
          </a:p>
        </p:txBody>
      </p:sp>
    </p:spTree>
    <p:extLst>
      <p:ext uri="{BB962C8B-B14F-4D97-AF65-F5344CB8AC3E}">
        <p14:creationId xmlns:p14="http://schemas.microsoft.com/office/powerpoint/2010/main" val="32843826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Другая 9">
      <a:dk1>
        <a:sysClr val="windowText" lastClr="000000"/>
      </a:dk1>
      <a:lt1>
        <a:sysClr val="window" lastClr="FFFFFF"/>
      </a:lt1>
      <a:dk2>
        <a:srgbClr val="3F3F3F"/>
      </a:dk2>
      <a:lt2>
        <a:srgbClr val="990000"/>
      </a:lt2>
      <a:accent1>
        <a:srgbClr val="585858"/>
      </a:accent1>
      <a:accent2>
        <a:srgbClr val="3C9770"/>
      </a:accent2>
      <a:accent3>
        <a:srgbClr val="44709D"/>
      </a:accent3>
      <a:accent4>
        <a:srgbClr val="792C26"/>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228</TotalTime>
  <Words>433</Words>
  <Application>Microsoft Office PowerPoint</Application>
  <PresentationFormat>Лист A4 (210x297 мм)</PresentationFormat>
  <Paragraphs>21</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Garamond</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Ирина Орлова</dc:creator>
  <cp:lastModifiedBy>Ирина Орлова</cp:lastModifiedBy>
  <cp:revision>31</cp:revision>
  <dcterms:created xsi:type="dcterms:W3CDTF">2025-12-03T19:26:17Z</dcterms:created>
  <dcterms:modified xsi:type="dcterms:W3CDTF">2026-01-20T18:32:54Z</dcterms:modified>
</cp:coreProperties>
</file>