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57">
          <p15:clr>
            <a:srgbClr val="000000"/>
          </p15:clr>
        </p15:guide>
        <p15:guide id="2" pos="2877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57" orient="horz"/>
        <p:guide pos="287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63588" y="274638"/>
            <a:ext cx="8028892" cy="1318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760"/>
              </a:buClr>
              <a:buSzPct val="100000"/>
              <a:buFont typeface="Times New Roman"/>
              <a:buNone/>
            </a:pPr>
            <a:r>
              <a:rPr b="1" i="0" lang="ru-RU" sz="1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дошкольное образовательное автономное  учреждение «Детский сад №118 общеразвивающего вида с приоритетным осуществлением физического  развития  воспитанников «Дружба»  г. Орска»</a:t>
            </a:r>
            <a:endParaRPr b="1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760"/>
              </a:buClr>
              <a:buSzPct val="1000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462421,  г. Орск  ул. Олимпийская 20 «А»</a:t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760"/>
              </a:buClr>
              <a:buSzPct val="1000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тел. (3537)  28-96-90 тел./факс (3537) 28-88-64 E-mail: MDOAY118@yandex.ru</a:t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1760"/>
              </a:buClr>
              <a:buSzPct val="100000"/>
              <a:buFont typeface="Times New Roman"/>
              <a:buNone/>
            </a:pPr>
            <a:r>
              <a:rPr b="0" i="0" lang="ru-RU" sz="1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ИНН / КПП   561 501 7463 / 561 401 001  ОКПО   36375891</a:t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835696" y="2060848"/>
            <a:ext cx="6228692" cy="366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799692" y="2240868"/>
            <a:ext cx="5976664" cy="1357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Дидактическое пособие: </a:t>
            </a:r>
            <a:endParaRPr b="1" i="0" sz="2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“Осьминог”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детей раннего возраста</a:t>
            </a:r>
            <a:endParaRPr b="1" i="0" sz="2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904148" y="4874463"/>
            <a:ext cx="3852428" cy="822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Воспитатель: </a:t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Наговицына Н.А.</a:t>
            </a:r>
            <a:endParaRPr b="1" i="0" sz="2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527884" y="6345324"/>
            <a:ext cx="1728192" cy="358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</a:t>
            </a:r>
            <a:endParaRPr b="0" i="0" sz="18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384950" y="6309320"/>
            <a:ext cx="83740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1619669" y="404664"/>
            <a:ext cx="615668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Песенка для игры с осьминогом: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911423" y="1002707"/>
            <a:ext cx="7452828" cy="5615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 симпатичный осьминог,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дне морском сидел, сидел!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рыбок разноцветных он 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Глядел, глядел, глядел, глядел!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ножку красную тяни и рыбку выбирай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рыбку красную ему скорее прикрепляй!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так молодец!!!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Обед продолжил осьминог,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рыбку жёлтую найди!?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щупальца его тяни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рыбку жёлтую клади!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Зеленую ты потяни и рыбку выбирай.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Зеленую рыбёшку ты скорее прикрепляй!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Молодец!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синюю рыбёшку ты, 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наших деток попроси!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ножку синюю возьми и рыбку ему прикрепи!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вот наелся осьминог и щупальца собрал.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угощенье друзья,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“Спасибо!”- Вам сказал!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Спасибо!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7990" y="1665187"/>
            <a:ext cx="6432206" cy="4824153"/>
          </a:xfrm>
          <a:prstGeom prst="rect">
            <a:avLst/>
          </a:prstGeom>
          <a:noFill/>
          <a:ln cap="sq" cmpd="sng" w="1016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sx="101000" rotWithShape="0" algn="ctr" sy="101000">
              <a:srgbClr val="000000">
                <a:alpha val="74901"/>
              </a:srgbClr>
            </a:outerShdw>
          </a:effectLst>
        </p:spPr>
      </p:pic>
      <p:sp>
        <p:nvSpPr>
          <p:cNvPr id="94" name="Google Shape;94;p14"/>
          <p:cNvSpPr txBox="1"/>
          <p:nvPr/>
        </p:nvSpPr>
        <p:spPr>
          <a:xfrm>
            <a:off x="323528" y="332656"/>
            <a:ext cx="8604956" cy="932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Дидактическое пособие:</a:t>
            </a:r>
            <a:endParaRPr b="1" i="0" sz="28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“Осьминог”</a:t>
            </a:r>
            <a:r>
              <a:rPr b="1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562534" y="764703"/>
            <a:ext cx="8018931" cy="5719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b="0" i="0" lang="ru-RU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-RU" sz="28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создать условия для развития у детей раннего возраста элементарных математических представлений посредством развивающих игр.</a:t>
            </a:r>
            <a:endParaRPr b="0" i="0" sz="28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endParaRPr b="0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-Формировать систему математических знаний, умений и навыков в соответствии с психологическими особенностями детей раннего возраста;</a:t>
            </a:r>
            <a:endParaRPr b="0" i="0" sz="28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-Развивать познавательный интерес, интеллектуальное развитие детей.</a:t>
            </a:r>
            <a:endParaRPr b="0" i="0" sz="28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8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-Развивать эмоциональную отзывчивость детей через дидактические игры с математическим содержанием;</a:t>
            </a:r>
            <a:endParaRPr b="0" i="0" sz="28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611559" y="6104695"/>
            <a:ext cx="8018931" cy="446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1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84950" y="6309320"/>
            <a:ext cx="83740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619669" y="404664"/>
            <a:ext cx="615668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Описание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863588" y="1736812"/>
            <a:ext cx="7452828" cy="3747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Дидактическое пособие:</a:t>
            </a: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-RU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“Осьминог”</a:t>
            </a: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-RU" sz="2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обвязанное крючком пластиковое ведерко. На атласных лентах  пришиты  16 ног   оснавных цветов (красный, синий, зелёный, жёлтый), которые проходят внутри осьминога и выходят через специально проделанные отверстия . На обратной стороне щупальц пришита лента - контакт (липучка). Таккже в набор входят вырезанные из ковролина рыбки оснавных цветов и разных по размеру (большие и маленькие), геометрические фигуры (круг,квадрат и др.) </a:t>
            </a:r>
            <a:endParaRPr b="0" i="0" sz="2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611560" y="260648"/>
            <a:ext cx="8342521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imes New Roman"/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B1760"/>
              </a:buClr>
              <a:buSzPts val="2500"/>
              <a:buFont typeface="Times New Roman"/>
              <a:buNone/>
            </a:pPr>
            <a:r>
              <a:rPr lang="ru-RU" sz="2500">
                <a:solidFill>
                  <a:srgbClr val="1B1760"/>
                </a:solidFill>
              </a:rPr>
              <a:t>Соответствие дидактического пособия</a:t>
            </a:r>
            <a:r>
              <a:rPr lang="ru-RU" sz="2500"/>
              <a:t> 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Times New Roman"/>
              <a:buNone/>
            </a:pPr>
            <a:r>
              <a:rPr lang="ru-RU" sz="2500">
                <a:solidFill>
                  <a:srgbClr val="FF0000"/>
                </a:solidFill>
              </a:rPr>
              <a:t>«Осьминог»</a:t>
            </a:r>
            <a:r>
              <a:rPr lang="ru-RU" sz="2500"/>
              <a:t> </a:t>
            </a:r>
            <a:r>
              <a:rPr lang="ru-RU" sz="2500">
                <a:solidFill>
                  <a:srgbClr val="1B1760"/>
                </a:solidFill>
              </a:rPr>
              <a:t>требованиям ФГОС.</a:t>
            </a:r>
            <a:endParaRPr sz="2500">
              <a:solidFill>
                <a:srgbClr val="1B176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t/>
            </a:r>
            <a:endParaRPr sz="3600"/>
          </a:p>
        </p:txBody>
      </p:sp>
      <p:sp>
        <p:nvSpPr>
          <p:cNvPr id="113" name="Google Shape;113;p17"/>
          <p:cNvSpPr txBox="1"/>
          <p:nvPr/>
        </p:nvSpPr>
        <p:spPr>
          <a:xfrm>
            <a:off x="263351" y="944724"/>
            <a:ext cx="8388933" cy="291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287524" y="1124743"/>
            <a:ext cx="8496944" cy="5598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Трансформируемость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Пособие предполагает возможность его изменения в зависимости от образовательной ситуации, в том числе от меняющихся интересов и возможностей детей.</a:t>
            </a:r>
            <a:endParaRPr b="0" i="0" sz="2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Полифункциональность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Д/П можно использовать в различных областях, в зависимости от поставленных задач, возрастных и индивидуальных особенностей детей.</a:t>
            </a:r>
            <a:endParaRPr b="0" i="0" sz="2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Вариативность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Д/П «Осьминог» может использоваться в игровой деятельности, в ОД, в самостоятельной деятельности детей, в индивидуальной работе.</a:t>
            </a:r>
            <a:endParaRPr b="0" i="0" sz="2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Доступность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Пособие находится в свободном доступе для детей. Дети могут самостоятельно и</a:t>
            </a:r>
            <a:r>
              <a:rPr b="0" i="0" lang="ru-RU" sz="20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спользовать его по своему желанию.</a:t>
            </a:r>
            <a:endParaRPr b="0" i="0" sz="20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Безопасность</a:t>
            </a:r>
            <a:endParaRPr b="0" i="0" sz="20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Д/П «Осьминог» изготовлено из безопасных материалов, которые поддаются влажной уборке, не представляют угрозы для жизни и здоровья детей.</a:t>
            </a:r>
            <a:endParaRPr b="0" i="0" sz="2000" u="none" cap="none" strike="noStrik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384950" y="6309320"/>
            <a:ext cx="83740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619669" y="404664"/>
            <a:ext cx="6156685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Развивающие игры</a:t>
            </a:r>
            <a:endParaRPr b="1" i="0" sz="2800" u="none" cap="none" strike="noStrik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863588" y="1736812"/>
            <a:ext cx="7452828" cy="452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13537" y="977755"/>
            <a:ext cx="8316924" cy="5202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“Назови цвет”</a:t>
            </a:r>
            <a:endParaRPr b="1" i="0" sz="18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b="0" i="0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учить ориентироваться на цвет и запоминать его, активизировать внимание, стимулировать активное употребление в речи названий цвета; формировать у детей интерес к игре с цветом.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 игры:</a:t>
            </a:r>
            <a:r>
              <a:rPr b="0" i="0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Осьминог, осьминог у него много ног! Ты за ножку потяни, цвет скорее назови! 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Ребёнок тянет проговаривая “Тяну!”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В:-Какой? (красный, синий и др.)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＊＊＊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Жил на свете осьминог у него так много ног, ты внимательно смотри ножку красную (синию, зеленую, жёлтую) найди!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Ищи!!! Тяни!!!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＊＊＊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Показать  ребёнку предмет определенного цвета, ножку (щупальц) такого-же цвета необходимо найти и вытянуть. 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Найди (ножку) щупальц синего цвета, а теперь найди синего цвета, но маленькое.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Маша вытяни только жёлтые щупальца,  а Дима вытяни только зеленые.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＊＊＊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sng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детей постарше: </a:t>
            </a: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Вытяни левой рукой (ножку) щупальц зеленого цвета, а правой красного цвета. Правой ручкой маленькое синее , а левой большое красное щупальце.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384950" y="6309320"/>
            <a:ext cx="83740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1619668" y="404664"/>
            <a:ext cx="6156685" cy="364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“Найди рыбку” (соотнесение)</a:t>
            </a:r>
            <a:endParaRPr b="1" i="0" sz="18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875420" y="1052736"/>
            <a:ext cx="7452828" cy="219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 </a:t>
            </a: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развивать у детей зрительную ориентировку при восприятии цвета; учить узнавать и называть цвет; упражнять в выделении цвета из множества разноцветных.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 игры: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Выбери себе ножку (щупальц) какой тебе нравится . Какой это цвет? 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Тяни! Теперь найди в корзинке рыбку такого-же цвета.</a:t>
            </a:r>
            <a:endParaRPr b="0" i="0" sz="17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Посмотри в корзинку и выбери рыбку синего цвета, а теперь найди ножку (щупальц) такого-же цвета у осьминога.</a:t>
            </a: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8812" y="3524981"/>
            <a:ext cx="3853232" cy="2892350"/>
          </a:xfrm>
          <a:prstGeom prst="rect">
            <a:avLst/>
          </a:prstGeom>
          <a:noFill/>
          <a:ln cap="sq" cmpd="sng" w="1016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sx="101000" rotWithShape="0" algn="ctr" sy="10100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384950" y="6309320"/>
            <a:ext cx="83740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1619667" y="404664"/>
            <a:ext cx="6156684" cy="364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“Найди, что покажу”</a:t>
            </a:r>
            <a:endParaRPr b="1" i="0" sz="18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35360" y="892105"/>
            <a:ext cx="8532948" cy="3058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закреплять умение находить геометрическую фигуру определенной формы и цвета, выделять её среди остальных фигур.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 игры:</a:t>
            </a: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щупальца прикрепляем оснавные фигуры , которые нужно изучить . Показываем детям фигуру которую нужно найти. Просим вытянуть (лапку) щупальц с такой-же геометрической фигурой. Ребенок соотносит и тянет (лапку) щупальц и т.д.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закрепление геометрических фигур: 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Вытяни (лапку) щупальц на которой есть круг, квадрат и т.д. А теперь найди в корзинке все круги, квадраты и т.д. </a:t>
            </a:r>
            <a:endParaRPr b="0" i="0" sz="16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Жил на свете осьминог у него так много ног, </a:t>
            </a:r>
            <a:endParaRPr b="0" i="0" sz="17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 внимательно смотри круг (квадрат и т.д.)</a:t>
            </a:r>
            <a:endParaRPr b="0" i="0" sz="17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ножке ты найди!</a:t>
            </a:r>
            <a:endParaRPr b="0" i="0" sz="17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7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Ищи!! Тяни!!</a:t>
            </a:r>
            <a:endParaRPr b="0" i="0" sz="17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2828" y="4113076"/>
            <a:ext cx="3313172" cy="2486965"/>
          </a:xfrm>
          <a:prstGeom prst="rect">
            <a:avLst/>
          </a:prstGeom>
          <a:noFill/>
          <a:ln cap="sq" cmpd="sng" w="1016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63500" sx="101000" rotWithShape="0" algn="ctr" sy="101000">
              <a:srgbClr val="000000">
                <a:alpha val="74901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384950" y="6309320"/>
            <a:ext cx="83740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619667" y="404664"/>
            <a:ext cx="6156685" cy="364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00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“Вытяни по образцу”</a:t>
            </a:r>
            <a:endParaRPr b="1" i="0" sz="1800" u="none" cap="none" strike="noStrike">
              <a:solidFill>
                <a:srgbClr val="00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99356" y="1000117"/>
            <a:ext cx="8748972" cy="4379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 </a:t>
            </a:r>
            <a:r>
              <a:rPr b="0" i="0" lang="ru-RU" sz="1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учить детей называть цвет (геометрическую форму); вытягивать ножки  (щупальца) по заданной схеме; развивать мелкую моторику пальцев рук; развивать память, внимание и речь. </a:t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 игры:</a:t>
            </a:r>
            <a:r>
              <a:rPr b="0" i="0" lang="ru-RU" sz="1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В: - Вытяни ножку (щупальц) ориентируясь на образец. Смотри. Первый красный. Ищи..красный., следующий синий и т.д.</a:t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rgbClr val="1B17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усложнить последовательность образца из определенных предметов: стаканчиков, кубиков, прищепок и т.д. Ребенок должен ориентироваться на цвет и на последовательность образца.</a:t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1B17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33100" l="0" r="-119" t="32980"/>
          <a:stretch/>
        </p:blipFill>
        <p:spPr>
          <a:xfrm>
            <a:off x="479775" y="2780928"/>
            <a:ext cx="3600000" cy="86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66140" l="0" r="-129" t="0"/>
          <a:stretch/>
        </p:blipFill>
        <p:spPr>
          <a:xfrm>
            <a:off x="4223792" y="2708920"/>
            <a:ext cx="4176464" cy="99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b="79400" l="4220" r="25260" t="7480"/>
          <a:stretch/>
        </p:blipFill>
        <p:spPr>
          <a:xfrm>
            <a:off x="2387588" y="3933056"/>
            <a:ext cx="3420380" cy="9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39816" y="504930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7928" y="5085304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4152" y="5121188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28148" y="5121308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/>
          <p:cNvPicPr preferRelativeResize="0"/>
          <p:nvPr/>
        </p:nvPicPr>
        <p:blipFill rotWithShape="1">
          <a:blip r:embed="rId7">
            <a:alphaModFix/>
          </a:blip>
          <a:srcRect b="6949" l="18670" r="17279" t="6430"/>
          <a:stretch/>
        </p:blipFill>
        <p:spPr>
          <a:xfrm>
            <a:off x="515380" y="5229320"/>
            <a:ext cx="79854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8">
            <a:alphaModFix/>
          </a:blip>
          <a:srcRect b="1699" l="9750" r="12550" t="4330"/>
          <a:stretch/>
        </p:blipFill>
        <p:spPr>
          <a:xfrm>
            <a:off x="1314606" y="5229200"/>
            <a:ext cx="89296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7">
            <a:alphaModFix/>
          </a:blip>
          <a:srcRect b="6949" l="18670" r="17279" t="6430"/>
          <a:stretch/>
        </p:blipFill>
        <p:spPr>
          <a:xfrm>
            <a:off x="2201110" y="5229320"/>
            <a:ext cx="798545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 rotWithShape="1">
          <a:blip r:embed="rId8">
            <a:alphaModFix/>
          </a:blip>
          <a:srcRect b="1699" l="9750" r="12550" t="4330"/>
          <a:stretch/>
        </p:blipFill>
        <p:spPr>
          <a:xfrm>
            <a:off x="2999656" y="5229320"/>
            <a:ext cx="89296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Другая 10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