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D60E-0125-4AF1-BE20-E054E97DA348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EFB412-5D97-48CF-8B0D-660C615B3DAA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Режим дня представлен в виде </a:t>
          </a:r>
        </a:p>
        <a:p>
          <a:pPr algn="ctr"/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«Лента времени»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42AA2-1943-402A-9AB2-5DCF275FBF56}" type="parTrans" cxnId="{0E07B604-F805-47AE-A08E-8300B3069F80}">
      <dgm:prSet/>
      <dgm:spPr/>
      <dgm:t>
        <a:bodyPr/>
        <a:lstStyle/>
        <a:p>
          <a:endParaRPr lang="ru-RU"/>
        </a:p>
      </dgm:t>
    </dgm:pt>
    <dgm:pt modelId="{7A8CA5C5-5FD8-42DB-9956-1EB6331728A0}" type="sibTrans" cxnId="{0E07B604-F805-47AE-A08E-8300B3069F80}">
      <dgm:prSet/>
      <dgm:spPr/>
      <dgm:t>
        <a:bodyPr/>
        <a:lstStyle/>
        <a:p>
          <a:endParaRPr lang="ru-RU"/>
        </a:p>
      </dgm:t>
    </dgm:pt>
    <dgm:pt modelId="{41E984A3-2592-4005-8E91-B5D90E0A3DF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Напольная игра «Гусеница»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FC6D9-1F71-4D39-AFE7-6FA0884A3366}" type="parTrans" cxnId="{D35D2F06-B843-4944-9FE4-5B4E52DC7F2F}">
      <dgm:prSet/>
      <dgm:spPr/>
      <dgm:t>
        <a:bodyPr/>
        <a:lstStyle/>
        <a:p>
          <a:endParaRPr lang="ru-RU"/>
        </a:p>
      </dgm:t>
    </dgm:pt>
    <dgm:pt modelId="{F438E723-8FE8-47F9-A361-614D329410EC}" type="sibTrans" cxnId="{D35D2F06-B843-4944-9FE4-5B4E52DC7F2F}">
      <dgm:prSet/>
      <dgm:spPr/>
      <dgm:t>
        <a:bodyPr/>
        <a:lstStyle/>
        <a:p>
          <a:endParaRPr lang="ru-RU"/>
        </a:p>
      </dgm:t>
    </dgm:pt>
    <dgm:pt modelId="{EB897461-C4C6-46C5-BD83-951A81797259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Напольная игра</a:t>
          </a:r>
        </a:p>
        <a:p>
          <a:pPr algn="ctr"/>
          <a:r>
            <a:rPr lang="ru-RU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«Перепрыгни через ручеёк»</a:t>
          </a:r>
          <a:endParaRPr lang="ru-RU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5DAEC-7120-4A6E-B1BC-4070251F1521}" type="parTrans" cxnId="{7A6B69D5-FAA0-4671-B8D8-B6E67D860A4C}">
      <dgm:prSet/>
      <dgm:spPr/>
      <dgm:t>
        <a:bodyPr/>
        <a:lstStyle/>
        <a:p>
          <a:endParaRPr lang="ru-RU"/>
        </a:p>
      </dgm:t>
    </dgm:pt>
    <dgm:pt modelId="{F3C80473-3FA1-4989-985E-68E7FC3019BF}" type="sibTrans" cxnId="{7A6B69D5-FAA0-4671-B8D8-B6E67D860A4C}">
      <dgm:prSet/>
      <dgm:spPr/>
      <dgm:t>
        <a:bodyPr/>
        <a:lstStyle/>
        <a:p>
          <a:endParaRPr lang="ru-RU"/>
        </a:p>
      </dgm:t>
    </dgm:pt>
    <dgm:pt modelId="{93951DB2-7631-46CD-B391-1E65F61464B2}" type="pres">
      <dgm:prSet presAssocID="{40DBD60E-0125-4AF1-BE20-E054E97DA348}" presName="linear" presStyleCnt="0">
        <dgm:presLayoutVars>
          <dgm:dir/>
          <dgm:resizeHandles val="exact"/>
        </dgm:presLayoutVars>
      </dgm:prSet>
      <dgm:spPr/>
    </dgm:pt>
    <dgm:pt modelId="{573F9F0D-6733-4B3E-BC74-CF6BEE98CF27}" type="pres">
      <dgm:prSet presAssocID="{32EFB412-5D97-48CF-8B0D-660C615B3DAA}" presName="comp" presStyleCnt="0"/>
      <dgm:spPr/>
    </dgm:pt>
    <dgm:pt modelId="{ADE73689-3688-445A-9EB6-ABEDF43773CA}" type="pres">
      <dgm:prSet presAssocID="{32EFB412-5D97-48CF-8B0D-660C615B3DAA}" presName="box" presStyleLbl="node1" presStyleIdx="0" presStyleCnt="3" custLinFactNeighborY="5670"/>
      <dgm:spPr/>
      <dgm:t>
        <a:bodyPr/>
        <a:lstStyle/>
        <a:p>
          <a:endParaRPr lang="ru-RU"/>
        </a:p>
      </dgm:t>
    </dgm:pt>
    <dgm:pt modelId="{D115F3F9-E4EB-4B6C-A3D3-99173CE81F5B}" type="pres">
      <dgm:prSet presAssocID="{32EFB412-5D97-48CF-8B0D-660C615B3DAA}" presName="img" presStyleLbl="fgImgPlace1" presStyleIdx="0" presStyleCnt="3" custScaleX="117801" custScaleY="1108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B61DB8-7453-4F1F-B5D2-13B965FAED6C}" type="pres">
      <dgm:prSet presAssocID="{32EFB412-5D97-48CF-8B0D-660C615B3DA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8E574-6AC5-4723-A2A9-43D48A87CE5C}" type="pres">
      <dgm:prSet presAssocID="{7A8CA5C5-5FD8-42DB-9956-1EB6331728A0}" presName="spacer" presStyleCnt="0"/>
      <dgm:spPr/>
    </dgm:pt>
    <dgm:pt modelId="{8F6A2F0D-00FC-4FB1-BBFC-E9D0A7F3E6E0}" type="pres">
      <dgm:prSet presAssocID="{41E984A3-2592-4005-8E91-B5D90E0A3DF8}" presName="comp" presStyleCnt="0"/>
      <dgm:spPr/>
    </dgm:pt>
    <dgm:pt modelId="{2AB1055E-D5FD-4D64-937C-10DAE0512DC2}" type="pres">
      <dgm:prSet presAssocID="{41E984A3-2592-4005-8E91-B5D90E0A3DF8}" presName="box" presStyleLbl="node1" presStyleIdx="1" presStyleCnt="3" custLinFactNeighborY="-1525"/>
      <dgm:spPr/>
      <dgm:t>
        <a:bodyPr/>
        <a:lstStyle/>
        <a:p>
          <a:endParaRPr lang="ru-RU"/>
        </a:p>
      </dgm:t>
    </dgm:pt>
    <dgm:pt modelId="{0A1E500A-CF7E-406A-BF27-8AA963A5EA74}" type="pres">
      <dgm:prSet presAssocID="{41E984A3-2592-4005-8E91-B5D90E0A3DF8}" presName="img" presStyleLbl="fgImgPlace1" presStyleIdx="1" presStyleCnt="3" custScaleX="120954" custScaleY="11185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23635A-511F-4219-9B57-0D8DA6602B6A}" type="pres">
      <dgm:prSet presAssocID="{41E984A3-2592-4005-8E91-B5D90E0A3DF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5A744-B613-4A6E-AC8D-AB15AFD5610F}" type="pres">
      <dgm:prSet presAssocID="{F438E723-8FE8-47F9-A361-614D329410EC}" presName="spacer" presStyleCnt="0"/>
      <dgm:spPr/>
    </dgm:pt>
    <dgm:pt modelId="{02907DD5-1138-48AF-869F-FF58A07317BB}" type="pres">
      <dgm:prSet presAssocID="{EB897461-C4C6-46C5-BD83-951A81797259}" presName="comp" presStyleCnt="0"/>
      <dgm:spPr/>
    </dgm:pt>
    <dgm:pt modelId="{23618C5B-44DD-4817-BC12-D4376386D02F}" type="pres">
      <dgm:prSet presAssocID="{EB897461-C4C6-46C5-BD83-951A81797259}" presName="box" presStyleLbl="node1" presStyleIdx="2" presStyleCnt="3"/>
      <dgm:spPr/>
      <dgm:t>
        <a:bodyPr/>
        <a:lstStyle/>
        <a:p>
          <a:endParaRPr lang="ru-RU"/>
        </a:p>
      </dgm:t>
    </dgm:pt>
    <dgm:pt modelId="{0E0E343A-F9D4-43C3-9761-AE1E6CC30622}" type="pres">
      <dgm:prSet presAssocID="{EB897461-C4C6-46C5-BD83-951A81797259}" presName="img" presStyleLbl="fgImgPlace1" presStyleIdx="2" presStyleCnt="3" custScaleX="115579" custScaleY="11185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FB5B61E-8046-4A58-9FB5-9FE601B60A48}" type="pres">
      <dgm:prSet presAssocID="{EB897461-C4C6-46C5-BD83-951A8179725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D2F06-B843-4944-9FE4-5B4E52DC7F2F}" srcId="{40DBD60E-0125-4AF1-BE20-E054E97DA348}" destId="{41E984A3-2592-4005-8E91-B5D90E0A3DF8}" srcOrd="1" destOrd="0" parTransId="{E11FC6D9-1F71-4D39-AFE7-6FA0884A3366}" sibTransId="{F438E723-8FE8-47F9-A361-614D329410EC}"/>
    <dgm:cxn modelId="{7FA3345A-CC9D-4BCE-89B4-A7B77E548295}" type="presOf" srcId="{EB897461-C4C6-46C5-BD83-951A81797259}" destId="{9FB5B61E-8046-4A58-9FB5-9FE601B60A48}" srcOrd="1" destOrd="0" presId="urn:microsoft.com/office/officeart/2005/8/layout/vList4"/>
    <dgm:cxn modelId="{457FF459-8DC3-42D8-957F-F95DABFD7FB8}" type="presOf" srcId="{41E984A3-2592-4005-8E91-B5D90E0A3DF8}" destId="{7A23635A-511F-4219-9B57-0D8DA6602B6A}" srcOrd="1" destOrd="0" presId="urn:microsoft.com/office/officeart/2005/8/layout/vList4"/>
    <dgm:cxn modelId="{C76BFF76-3F92-4453-B11A-43F004605936}" type="presOf" srcId="{40DBD60E-0125-4AF1-BE20-E054E97DA348}" destId="{93951DB2-7631-46CD-B391-1E65F61464B2}" srcOrd="0" destOrd="0" presId="urn:microsoft.com/office/officeart/2005/8/layout/vList4"/>
    <dgm:cxn modelId="{0E07B604-F805-47AE-A08E-8300B3069F80}" srcId="{40DBD60E-0125-4AF1-BE20-E054E97DA348}" destId="{32EFB412-5D97-48CF-8B0D-660C615B3DAA}" srcOrd="0" destOrd="0" parTransId="{06E42AA2-1943-402A-9AB2-5DCF275FBF56}" sibTransId="{7A8CA5C5-5FD8-42DB-9956-1EB6331728A0}"/>
    <dgm:cxn modelId="{869D6488-CDB3-47C6-8C1B-0A558C138870}" type="presOf" srcId="{32EFB412-5D97-48CF-8B0D-660C615B3DAA}" destId="{ADE73689-3688-445A-9EB6-ABEDF43773CA}" srcOrd="0" destOrd="0" presId="urn:microsoft.com/office/officeart/2005/8/layout/vList4"/>
    <dgm:cxn modelId="{B46FD70F-68CD-4367-A644-780AC97CD8AA}" type="presOf" srcId="{41E984A3-2592-4005-8E91-B5D90E0A3DF8}" destId="{2AB1055E-D5FD-4D64-937C-10DAE0512DC2}" srcOrd="0" destOrd="0" presId="urn:microsoft.com/office/officeart/2005/8/layout/vList4"/>
    <dgm:cxn modelId="{7A6B69D5-FAA0-4671-B8D8-B6E67D860A4C}" srcId="{40DBD60E-0125-4AF1-BE20-E054E97DA348}" destId="{EB897461-C4C6-46C5-BD83-951A81797259}" srcOrd="2" destOrd="0" parTransId="{11A5DAEC-7120-4A6E-B1BC-4070251F1521}" sibTransId="{F3C80473-3FA1-4989-985E-68E7FC3019BF}"/>
    <dgm:cxn modelId="{E6B50FE3-B36A-49E0-9A34-03A88DDE2231}" type="presOf" srcId="{32EFB412-5D97-48CF-8B0D-660C615B3DAA}" destId="{85B61DB8-7453-4F1F-B5D2-13B965FAED6C}" srcOrd="1" destOrd="0" presId="urn:microsoft.com/office/officeart/2005/8/layout/vList4"/>
    <dgm:cxn modelId="{E8F83287-D083-4590-A1B5-5E4DEF463FD5}" type="presOf" srcId="{EB897461-C4C6-46C5-BD83-951A81797259}" destId="{23618C5B-44DD-4817-BC12-D4376386D02F}" srcOrd="0" destOrd="0" presId="urn:microsoft.com/office/officeart/2005/8/layout/vList4"/>
    <dgm:cxn modelId="{DECE31DB-E1FB-4F03-A3E4-B1517F50CA0A}" type="presParOf" srcId="{93951DB2-7631-46CD-B391-1E65F61464B2}" destId="{573F9F0D-6733-4B3E-BC74-CF6BEE98CF27}" srcOrd="0" destOrd="0" presId="urn:microsoft.com/office/officeart/2005/8/layout/vList4"/>
    <dgm:cxn modelId="{84375718-F48B-4467-9DC7-9D5A9E97D89C}" type="presParOf" srcId="{573F9F0D-6733-4B3E-BC74-CF6BEE98CF27}" destId="{ADE73689-3688-445A-9EB6-ABEDF43773CA}" srcOrd="0" destOrd="0" presId="urn:microsoft.com/office/officeart/2005/8/layout/vList4"/>
    <dgm:cxn modelId="{DB47E49B-7B2D-4728-99BF-73ADB6298933}" type="presParOf" srcId="{573F9F0D-6733-4B3E-BC74-CF6BEE98CF27}" destId="{D115F3F9-E4EB-4B6C-A3D3-99173CE81F5B}" srcOrd="1" destOrd="0" presId="urn:microsoft.com/office/officeart/2005/8/layout/vList4"/>
    <dgm:cxn modelId="{C3139AAB-EA23-4B63-AFF5-647B7AF48441}" type="presParOf" srcId="{573F9F0D-6733-4B3E-BC74-CF6BEE98CF27}" destId="{85B61DB8-7453-4F1F-B5D2-13B965FAED6C}" srcOrd="2" destOrd="0" presId="urn:microsoft.com/office/officeart/2005/8/layout/vList4"/>
    <dgm:cxn modelId="{85278674-1209-4C7A-8B5C-AC93317029C3}" type="presParOf" srcId="{93951DB2-7631-46CD-B391-1E65F61464B2}" destId="{33B8E574-6AC5-4723-A2A9-43D48A87CE5C}" srcOrd="1" destOrd="0" presId="urn:microsoft.com/office/officeart/2005/8/layout/vList4"/>
    <dgm:cxn modelId="{646BBF6F-BE98-4B63-9FF2-E23988BB7B08}" type="presParOf" srcId="{93951DB2-7631-46CD-B391-1E65F61464B2}" destId="{8F6A2F0D-00FC-4FB1-BBFC-E9D0A7F3E6E0}" srcOrd="2" destOrd="0" presId="urn:microsoft.com/office/officeart/2005/8/layout/vList4"/>
    <dgm:cxn modelId="{CD644E4B-E7CD-4F41-BA00-46F919856D64}" type="presParOf" srcId="{8F6A2F0D-00FC-4FB1-BBFC-E9D0A7F3E6E0}" destId="{2AB1055E-D5FD-4D64-937C-10DAE0512DC2}" srcOrd="0" destOrd="0" presId="urn:microsoft.com/office/officeart/2005/8/layout/vList4"/>
    <dgm:cxn modelId="{2938002C-72A3-4ED7-A7D8-1AE2FB80FC54}" type="presParOf" srcId="{8F6A2F0D-00FC-4FB1-BBFC-E9D0A7F3E6E0}" destId="{0A1E500A-CF7E-406A-BF27-8AA963A5EA74}" srcOrd="1" destOrd="0" presId="urn:microsoft.com/office/officeart/2005/8/layout/vList4"/>
    <dgm:cxn modelId="{158C2E74-D387-49D2-AAA2-BC240F1D4B4C}" type="presParOf" srcId="{8F6A2F0D-00FC-4FB1-BBFC-E9D0A7F3E6E0}" destId="{7A23635A-511F-4219-9B57-0D8DA6602B6A}" srcOrd="2" destOrd="0" presId="urn:microsoft.com/office/officeart/2005/8/layout/vList4"/>
    <dgm:cxn modelId="{2E0806B2-7A58-4004-9F4C-04441228D31E}" type="presParOf" srcId="{93951DB2-7631-46CD-B391-1E65F61464B2}" destId="{1C85A744-B613-4A6E-AC8D-AB15AFD5610F}" srcOrd="3" destOrd="0" presId="urn:microsoft.com/office/officeart/2005/8/layout/vList4"/>
    <dgm:cxn modelId="{C411C60B-0ED0-44ED-95B2-661B533C8D7F}" type="presParOf" srcId="{93951DB2-7631-46CD-B391-1E65F61464B2}" destId="{02907DD5-1138-48AF-869F-FF58A07317BB}" srcOrd="4" destOrd="0" presId="urn:microsoft.com/office/officeart/2005/8/layout/vList4"/>
    <dgm:cxn modelId="{84193DC6-DA46-4874-8D52-EA7B309F2F13}" type="presParOf" srcId="{02907DD5-1138-48AF-869F-FF58A07317BB}" destId="{23618C5B-44DD-4817-BC12-D4376386D02F}" srcOrd="0" destOrd="0" presId="urn:microsoft.com/office/officeart/2005/8/layout/vList4"/>
    <dgm:cxn modelId="{7892C4FA-9C98-4AF2-8359-E2C20889DCCC}" type="presParOf" srcId="{02907DD5-1138-48AF-869F-FF58A07317BB}" destId="{0E0E343A-F9D4-43C3-9761-AE1E6CC30622}" srcOrd="1" destOrd="0" presId="urn:microsoft.com/office/officeart/2005/8/layout/vList4"/>
    <dgm:cxn modelId="{8EB1531D-CA57-4061-A94D-7175A8CCCF0B}" type="presParOf" srcId="{02907DD5-1138-48AF-869F-FF58A07317BB}" destId="{9FB5B61E-8046-4A58-9FB5-9FE601B60A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3689-3688-445A-9EB6-ABEDF43773CA}">
      <dsp:nvSpPr>
        <dsp:cNvPr id="0" name=""/>
        <dsp:cNvSpPr/>
      </dsp:nvSpPr>
      <dsp:spPr>
        <a:xfrm>
          <a:off x="0" y="87388"/>
          <a:ext cx="6876000" cy="1541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Режим дня представлен в виде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«Лента времени»</a:t>
          </a:r>
          <a:endParaRPr lang="ru-RU" sz="29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9325" y="87388"/>
        <a:ext cx="5346675" cy="1541250"/>
      </dsp:txXfrm>
    </dsp:sp>
    <dsp:sp modelId="{D115F3F9-E4EB-4B6C-A3D3-99173CE81F5B}">
      <dsp:nvSpPr>
        <dsp:cNvPr id="0" name=""/>
        <dsp:cNvSpPr/>
      </dsp:nvSpPr>
      <dsp:spPr>
        <a:xfrm>
          <a:off x="31725" y="87388"/>
          <a:ext cx="1619999" cy="13664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1055E-D5FD-4D64-937C-10DAE0512DC2}">
      <dsp:nvSpPr>
        <dsp:cNvPr id="0" name=""/>
        <dsp:cNvSpPr/>
      </dsp:nvSpPr>
      <dsp:spPr>
        <a:xfrm>
          <a:off x="0" y="1671870"/>
          <a:ext cx="6876000" cy="1541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Напольная игра «Гусеница»</a:t>
          </a:r>
          <a:endParaRPr lang="ru-RU" sz="2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9325" y="1671870"/>
        <a:ext cx="5346675" cy="1541250"/>
      </dsp:txXfrm>
    </dsp:sp>
    <dsp:sp modelId="{0A1E500A-CF7E-406A-BF27-8AA963A5EA74}">
      <dsp:nvSpPr>
        <dsp:cNvPr id="0" name=""/>
        <dsp:cNvSpPr/>
      </dsp:nvSpPr>
      <dsp:spPr>
        <a:xfrm>
          <a:off x="10045" y="1776432"/>
          <a:ext cx="1663359" cy="13791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18C5B-44DD-4817-BC12-D4376386D02F}">
      <dsp:nvSpPr>
        <dsp:cNvPr id="0" name=""/>
        <dsp:cNvSpPr/>
      </dsp:nvSpPr>
      <dsp:spPr>
        <a:xfrm>
          <a:off x="0" y="3390750"/>
          <a:ext cx="6876000" cy="1541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Напольная игра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«Перепрыгни через ручеёк»</a:t>
          </a:r>
          <a:endParaRPr lang="ru-RU" sz="2900" b="1" kern="1200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9325" y="3390750"/>
        <a:ext cx="5346675" cy="1541250"/>
      </dsp:txXfrm>
    </dsp:sp>
    <dsp:sp modelId="{0E0E343A-F9D4-43C3-9761-AE1E6CC30622}">
      <dsp:nvSpPr>
        <dsp:cNvPr id="0" name=""/>
        <dsp:cNvSpPr/>
      </dsp:nvSpPr>
      <dsp:spPr>
        <a:xfrm>
          <a:off x="47003" y="3471807"/>
          <a:ext cx="1589442" cy="13791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7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2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3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9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5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8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3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74144-E0EF-418D-BF7E-06BFA6370792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BBED-2EA1-4AA9-BDF0-659869D1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C5896-F7EC-4BA4-B7BA-FAE15A42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03" y="1196752"/>
            <a:ext cx="7488832" cy="360039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младшей группе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n w="381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8B04B4-87FC-4132-A450-95D1E1C8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2869" y="4437112"/>
            <a:ext cx="4608512" cy="1944216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Наговицына Н.А.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6804"/>
            <a:ext cx="82809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«Детский сад № 118 общеразвивающего вида с приоритетным осуществлением физического развития воспитанников «Дружба»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Орска»</a:t>
            </a:r>
          </a:p>
          <a:p>
            <a:pPr algn="ctr" eaLnBrk="1" hangingPunct="1"/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405633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6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925E1-1A01-439E-B84D-CF10C4EC4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268760"/>
            <a:ext cx="6912768" cy="4896544"/>
          </a:xfrm>
        </p:spPr>
        <p:txBody>
          <a:bodyPr/>
          <a:lstStyle/>
          <a:p>
            <a:pPr marL="182880" indent="0" eaLnBrk="1" hangingPunct="1">
              <a:buFont typeface="Georgia" pitchFamily="18" charset="0"/>
              <a:buNone/>
              <a:defRPr/>
            </a:pPr>
            <a:r>
              <a:rPr lang="ru-RU" sz="2000" i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Georgia" pitchFamily="18" charset="0"/>
              </a:rPr>
            </a:b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8F81E2-9CBB-4889-B955-A8047AF59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473200" y="7245350"/>
            <a:ext cx="5637213" cy="21590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6632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ренажеры </a:t>
            </a:r>
            <a:r>
              <a:rPr lang="ru-RU" altLang="ru-RU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поддувалочки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«Петушки»</a:t>
            </a:r>
          </a:p>
          <a:p>
            <a:pPr algn="ctr"/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дыхание.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2" y="1116209"/>
            <a:ext cx="288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92" y="1052736"/>
            <a:ext cx="2714580" cy="216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3276209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ctr">
              <a:buFont typeface="Georgia" pitchFamily="18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уголке здоровья  для родителей имеются консультации для родителей.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:\ДЕТИ 2018-2019год\ФОТО ДЛЯ ФИЗРЫ\20190228_121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1445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ДЕТИ 2018-2019год\ФОТО ДЛЯ ФИЗРЫ\20190228_1208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77" y="4293096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2EE1707-299C-4663-9661-EC1D19328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128792" cy="6048672"/>
          </a:xfr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 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детям интерес к занятиям      физической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культурой; разнообразить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активность детей с помощью дополнительного оборудования. 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Укрепить здоровье и улучшить физическое развитие детей;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двигательные навыки и умения;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двигательную активность через самостоятельные виды детской деятельности;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потребность ежедневно заниматься физическими упражнениями в дошкольном учреждении и дома.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самостоятельной двигательной активности в условиях ограниченного пространства и правильному использованию физкультурно-оздоровительного оборудования.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14E72FB0-8FEE-41ED-9E9F-AD5749071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200" y="7316788"/>
            <a:ext cx="5637213" cy="730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44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7F667F-3644-4E40-A313-76E501CAF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xtLst/>
        </p:spPr>
        <p:txBody>
          <a:bodyPr rtlCol="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65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3EA6AA45-783B-4C18-AB4B-DD35A8F2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-11385"/>
            <a:ext cx="7632848" cy="1568177"/>
          </a:xfrm>
        </p:spPr>
        <p:txBody>
          <a:bodyPr>
            <a:normAutofit/>
          </a:bodyPr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двигательной активности служит удовлетворению потребности детей в движении и приобщению их к здоровому образу </a:t>
            </a:r>
            <a:r>
              <a:rPr lang="ru-RU" sz="2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74261630"/>
              </p:ext>
            </p:extLst>
          </p:nvPr>
        </p:nvGraphicFramePr>
        <p:xfrm>
          <a:off x="1907704" y="1556792"/>
          <a:ext cx="6876000" cy="49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947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05A5A-0C1C-4CB1-8B60-19AAC6EB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268760"/>
            <a:ext cx="6912768" cy="4896544"/>
          </a:xfrm>
        </p:spPr>
        <p:txBody>
          <a:bodyPr/>
          <a:lstStyle/>
          <a:p>
            <a:pPr marL="182880" indent="0" eaLnBrk="1" hangingPunct="1">
              <a:buFont typeface="Georgia" pitchFamily="18" charset="0"/>
              <a:buNone/>
              <a:defRPr/>
            </a:pPr>
            <a:r>
              <a:rPr lang="ru-RU" sz="2000" i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Georgia" pitchFamily="18" charset="0"/>
              </a:rPr>
            </a:b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B63CEF-ADD5-49A5-8A1D-A1F9C07E3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473200" y="7245350"/>
            <a:ext cx="5637213" cy="21590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22742-09B1-43A9-A2B5-4955B1E44F5F}"/>
              </a:ext>
            </a:extLst>
          </p:cNvPr>
          <p:cNvSpPr txBox="1"/>
          <p:nvPr/>
        </p:nvSpPr>
        <p:spPr>
          <a:xfrm>
            <a:off x="1908175" y="476250"/>
            <a:ext cx="6696075" cy="630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к содержанию центра  двигательной активности:</a:t>
            </a:r>
          </a:p>
          <a:p>
            <a:pPr algn="ctr" eaLnBrk="1" hangingPunct="1">
              <a:defRPr/>
            </a:pPr>
            <a:endParaRPr lang="ru-RU" sz="1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сменяемость пособий.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Свободное пространство для двигательной деятельности.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Максимальный уровень размещения пособий.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Располагать вдали от «зоны малой активности».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сочетание пособий и движений, не следует допускать их однообразие</a:t>
            </a:r>
            <a:r>
              <a:rPr lang="ru-RU" sz="2000" dirty="0" smtClean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2000" dirty="0" smtClean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Некоторые мелкие пособия (шарики, массажные мячи и т.д.) расположить на подвесной полке так, чтобы ребёнок с пола не мог их достать. Под полкой следует поставить устойчивый ящик или куб, на который можно встать, чтобы взять интересующий предмет.</a:t>
            </a:r>
          </a:p>
          <a:p>
            <a:pPr eaLnBrk="1" hangingPunct="1"/>
            <a:r>
              <a:rPr lang="ru-RU" altLang="ru-RU" sz="2000" dirty="0" smtClean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 целью увеличения двигательной активности детей любимые игрушки (зайчика, мишку, лисичку) целесообразно расставлять на крупных пособиях.</a:t>
            </a:r>
          </a:p>
          <a:p>
            <a:pPr eaLnBrk="1" hangingPunct="1"/>
            <a:r>
              <a:rPr lang="ru-RU" altLang="ru-RU" sz="2000" dirty="0" smtClean="0">
                <a:solidFill>
                  <a:srgbClr val="3B1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Мелкие пособия нужно держать в открытых ящиках так, чтобы дети могли свободно ими пользоваться.</a:t>
            </a:r>
          </a:p>
          <a:p>
            <a:pPr eaLnBrk="1" hangingPunct="1">
              <a:defRPr/>
            </a:pPr>
            <a:endParaRPr lang="ru-RU" sz="1400" dirty="0">
              <a:solidFill>
                <a:srgbClr val="3B1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65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E472B-DF2A-4F48-B804-68EBB4EC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1267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225" y="2049463"/>
            <a:ext cx="4016375" cy="2259012"/>
          </a:xfrm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1269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9"/>
          <p:cNvSpPr>
            <a:spLocks noChangeArrowheads="1"/>
          </p:cNvSpPr>
          <p:nvPr/>
        </p:nvSpPr>
        <p:spPr bwMode="auto">
          <a:xfrm>
            <a:off x="4211960" y="4221088"/>
            <a:ext cx="50419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Мяч большой и толстобокий,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надувает мячик щёки.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не лопни от обиды,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бока всё время биты.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Тренируется игрок, –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подставляй небитый бок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43" y="44624"/>
            <a:ext cx="288000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68" y="2133096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0" y="44624"/>
            <a:ext cx="2880000" cy="2160000"/>
          </a:xfrm>
          <a:prstGeom prst="rect">
            <a:avLst/>
          </a:prstGeom>
        </p:spPr>
      </p:pic>
      <p:pic>
        <p:nvPicPr>
          <p:cNvPr id="11273" name="Picture 9" descr="D:\ДЕТИ 2018-2019год\ФОТО ДЛЯ ФИЗРЫ\20180906_1032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r="20199"/>
          <a:stretch/>
        </p:blipFill>
        <p:spPr bwMode="auto">
          <a:xfrm>
            <a:off x="2250748" y="4293096"/>
            <a:ext cx="250973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9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95ED14-B55D-420B-BBA3-23F4B650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4463" y="731838"/>
            <a:ext cx="2754312" cy="4892675"/>
          </a:xfrm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2293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2938463" y="4999038"/>
            <a:ext cx="4572000" cy="5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28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7" y="4458255"/>
            <a:ext cx="2749677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27405"/>
            <a:ext cx="2880000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44" y="116632"/>
            <a:ext cx="162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2880000" cy="21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880000" cy="21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6861" y="4281343"/>
            <a:ext cx="2159998" cy="2473978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286000" y="2852936"/>
            <a:ext cx="484214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походим по дорожке пощекочем свои ножки!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91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F745D11-CBFD-47DF-A595-6E472F60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5" y="223511"/>
            <a:ext cx="2112837" cy="1800000"/>
          </a:xfrm>
          <a:prstGeom prst="rect">
            <a:avLst/>
          </a:prstGeom>
        </p:spPr>
      </p:pic>
      <p:pic>
        <p:nvPicPr>
          <p:cNvPr id="13320" name="Picture 8" descr="D:\ДЕТИ 2018-2019год\ФОТО ДЛЯ ФИЗРЫ\20180906_0723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31124"/>
          <a:stretch/>
        </p:blipFill>
        <p:spPr bwMode="auto">
          <a:xfrm rot="5400000">
            <a:off x="3847975" y="-60575"/>
            <a:ext cx="17360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D:\ДЕТИ 2018-2019год\ФОТО ДЛЯ ФИЗРЫ\20180905_1444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r="12891"/>
          <a:stretch/>
        </p:blipFill>
        <p:spPr bwMode="auto">
          <a:xfrm>
            <a:off x="658489" y="205588"/>
            <a:ext cx="23540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9120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59" y="2349120"/>
            <a:ext cx="2502082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95" y="4667059"/>
            <a:ext cx="162000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98000"/>
            <a:ext cx="2878501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32" y="2393231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4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75A50FB-B248-4B94-AA06-E28A4B481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908720"/>
            <a:ext cx="6624736" cy="396044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i="1" dirty="0">
                <a:solidFill>
                  <a:srgbClr val="7030A0"/>
                </a:solidFill>
                <a:effectLst/>
                <a:latin typeface="Georgia" pitchFamily="18" charset="0"/>
              </a:rPr>
              <a:t>. </a:t>
            </a:r>
            <a:endParaRPr lang="ru-RU" sz="1800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9A4AF5EB-DA90-4BAE-B52C-2CD22D978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473200" y="6858000"/>
            <a:ext cx="5637213" cy="242888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9BEA4A0-F23E-4462-95A9-C9BCF6097219}"/>
              </a:ext>
            </a:extLst>
          </p:cNvPr>
          <p:cNvSpPr/>
          <p:nvPr/>
        </p:nvSpPr>
        <p:spPr>
          <a:xfrm>
            <a:off x="1116013" y="333375"/>
            <a:ext cx="7416800" cy="15527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037" algn="ctr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 нашем </a:t>
            </a:r>
            <a:r>
              <a:rPr lang="ru-RU" alt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физкальтурно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оздоровительном уголке  имеются: кегли, скакалки, обручи. </a:t>
            </a:r>
          </a:p>
          <a:p>
            <a:pPr marL="46037" algn="ctr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 3х секционный – для развития ловкости рук, гибкости локтевых и коленных суставов.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830067"/>
            <a:ext cx="1872208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13" y="1829351"/>
            <a:ext cx="2880000" cy="2160000"/>
          </a:xfrm>
          <a:prstGeom prst="rect">
            <a:avLst/>
          </a:prstGeom>
        </p:spPr>
      </p:pic>
      <p:pic>
        <p:nvPicPr>
          <p:cNvPr id="14343" name="Picture 7" descr="D:\ДЕТИ 2018-2019год\ФОТО ДЛЯ ФИЗРЫ\20180905_184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75" y="4445650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82" y="1829351"/>
            <a:ext cx="187220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картинки к презентации на тему физкультур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A88ED-9F1C-44D9-ADB0-91136D912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268760"/>
            <a:ext cx="6912768" cy="4896544"/>
          </a:xfrm>
        </p:spPr>
        <p:txBody>
          <a:bodyPr/>
          <a:lstStyle/>
          <a:p>
            <a:pPr marL="182880" indent="0" eaLnBrk="1" hangingPunct="1">
              <a:buFont typeface="Georgia" pitchFamily="18" charset="0"/>
              <a:buNone/>
              <a:defRPr/>
            </a:pPr>
            <a:r>
              <a:rPr lang="ru-RU" sz="2000" i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Georgia" pitchFamily="18" charset="0"/>
              </a:rPr>
            </a:b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1D209B-C973-41D5-B362-5E4DAFBCA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473200" y="7245350"/>
            <a:ext cx="5637213" cy="21590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971550" y="476250"/>
            <a:ext cx="7704138" cy="15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Атрибуты для подвижных игр: маски для подвижных игр: «Кошки мышки», «Обезьянки шалунишки» «С мишкой», «Зайка беленький сидит» и т.д.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alt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8" y="2184628"/>
            <a:ext cx="3007064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8" y="4509120"/>
            <a:ext cx="3007064" cy="2160000"/>
          </a:xfrm>
          <a:prstGeom prst="rect">
            <a:avLst/>
          </a:prstGeom>
        </p:spPr>
      </p:pic>
      <p:pic>
        <p:nvPicPr>
          <p:cNvPr id="15368" name="Picture 8" descr="D:\ДЕТИ 2018-2019год\ФОТО ДЛЯ ФИЗРЫ\20180906_1023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34"/>
          <a:stretch/>
        </p:blipFill>
        <p:spPr bwMode="auto">
          <a:xfrm>
            <a:off x="1979712" y="2211142"/>
            <a:ext cx="312441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D:\ДЕТИ 2018-2019год\ФОТО ДЛЯ ФИЗРЫ\20190228_1213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3555"/>
          <a:stretch/>
        </p:blipFill>
        <p:spPr bwMode="auto">
          <a:xfrm>
            <a:off x="1979712" y="4581128"/>
            <a:ext cx="312441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1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Центр двигательной активности  в 1 младшей группе </vt:lpstr>
      <vt:lpstr>      Цель: привить детям интерес к занятиям      физической культурой; разнообразить двигательную активность детей с помощью дополнительного оборудования.    Задачи: - Укрепить здоровье и улучшить физическое развитие детей; - Сформировать двигательные навыки и умения; - Сформировать двигательную активность через самостоятельные виды детской деятельности; - Воспитать потребность ежедневно заниматься физическими упражнениями в дошкольном учреждении и дома. - Научить детей самостоятельной двигательной активности в условиях ограниченного пространства и правильному использованию физкультурно-оздоровительного оборудования.  </vt:lpstr>
      <vt:lpstr>Центр двигательной активности служит удовлетворению потребности детей в движении и приобщению их к здоровому образу жизни.</vt:lpstr>
      <vt:lpstr> </vt:lpstr>
      <vt:lpstr>Презентация PowerPoint</vt:lpstr>
      <vt:lpstr>Презентация PowerPoint</vt:lpstr>
      <vt:lpstr>Презентация PowerPoint</vt:lpstr>
      <vt:lpstr>. </vt:lpstr>
      <vt:lpstr> 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Центр двигательной активности  в 1 младшей группе </dc:title>
  <dc:creator>Home</dc:creator>
  <cp:lastModifiedBy>Home</cp:lastModifiedBy>
  <cp:revision>1</cp:revision>
  <dcterms:created xsi:type="dcterms:W3CDTF">2026-02-28T06:47:24Z</dcterms:created>
  <dcterms:modified xsi:type="dcterms:W3CDTF">2026-02-28T06:57:09Z</dcterms:modified>
</cp:coreProperties>
</file>